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 id="2147483758" r:id="rId6"/>
  </p:sldMasterIdLst>
  <p:notesMasterIdLst>
    <p:notesMasterId r:id="rId89"/>
  </p:notesMasterIdLst>
  <p:handoutMasterIdLst>
    <p:handoutMasterId r:id="rId90"/>
  </p:handoutMasterIdLst>
  <p:sldIdLst>
    <p:sldId id="667" r:id="rId7"/>
    <p:sldId id="2145707090" r:id="rId8"/>
    <p:sldId id="2145707088" r:id="rId9"/>
    <p:sldId id="2145707018" r:id="rId10"/>
    <p:sldId id="2145707091" r:id="rId11"/>
    <p:sldId id="2145707031" r:id="rId12"/>
    <p:sldId id="639" r:id="rId13"/>
    <p:sldId id="640" r:id="rId14"/>
    <p:sldId id="653" r:id="rId15"/>
    <p:sldId id="2145707114" r:id="rId16"/>
    <p:sldId id="652" r:id="rId17"/>
    <p:sldId id="641" r:id="rId18"/>
    <p:sldId id="2145707032" r:id="rId19"/>
    <p:sldId id="2145707093" r:id="rId20"/>
    <p:sldId id="2145707025" r:id="rId21"/>
    <p:sldId id="668" r:id="rId22"/>
    <p:sldId id="2145707048" r:id="rId23"/>
    <p:sldId id="2145707119" r:id="rId24"/>
    <p:sldId id="2145707035" r:id="rId25"/>
    <p:sldId id="2145707034" r:id="rId26"/>
    <p:sldId id="891" r:id="rId27"/>
    <p:sldId id="260" r:id="rId28"/>
    <p:sldId id="775" r:id="rId29"/>
    <p:sldId id="2145707085" r:id="rId30"/>
    <p:sldId id="2145707039" r:id="rId31"/>
    <p:sldId id="2145707010" r:id="rId32"/>
    <p:sldId id="2145707060" r:id="rId33"/>
    <p:sldId id="2145707095" r:id="rId34"/>
    <p:sldId id="649" r:id="rId35"/>
    <p:sldId id="651" r:id="rId36"/>
    <p:sldId id="2145707103" r:id="rId37"/>
    <p:sldId id="2145707106" r:id="rId38"/>
    <p:sldId id="2145706983" r:id="rId39"/>
    <p:sldId id="2145706991" r:id="rId40"/>
    <p:sldId id="2145707128" r:id="rId41"/>
    <p:sldId id="2145707099" r:id="rId42"/>
    <p:sldId id="2145707129" r:id="rId43"/>
    <p:sldId id="2145707092" r:id="rId44"/>
    <p:sldId id="2145707055" r:id="rId45"/>
    <p:sldId id="256" r:id="rId46"/>
    <p:sldId id="2145707094" r:id="rId47"/>
    <p:sldId id="2145707120" r:id="rId48"/>
    <p:sldId id="2145707121" r:id="rId49"/>
    <p:sldId id="665" r:id="rId50"/>
    <p:sldId id="504" r:id="rId51"/>
    <p:sldId id="2145707132" r:id="rId52"/>
    <p:sldId id="2145707067" r:id="rId53"/>
    <p:sldId id="2145707063" r:id="rId54"/>
    <p:sldId id="646" r:id="rId55"/>
    <p:sldId id="2145707133" r:id="rId56"/>
    <p:sldId id="2145707022" r:id="rId57"/>
    <p:sldId id="671" r:id="rId58"/>
    <p:sldId id="2145707030" r:id="rId59"/>
    <p:sldId id="2145707066" r:id="rId60"/>
    <p:sldId id="2145707068" r:id="rId61"/>
    <p:sldId id="2145707069" r:id="rId62"/>
    <p:sldId id="2145707056" r:id="rId63"/>
    <p:sldId id="2145707134" r:id="rId64"/>
    <p:sldId id="2145707037" r:id="rId65"/>
    <p:sldId id="2145707036" r:id="rId66"/>
    <p:sldId id="2145707065" r:id="rId67"/>
    <p:sldId id="2145707135" r:id="rId68"/>
    <p:sldId id="2145707071" r:id="rId69"/>
    <p:sldId id="2145707131" r:id="rId70"/>
    <p:sldId id="2145707044" r:id="rId71"/>
    <p:sldId id="2145707113" r:id="rId72"/>
    <p:sldId id="2145706979" r:id="rId73"/>
    <p:sldId id="2145707108" r:id="rId74"/>
    <p:sldId id="2145707109" r:id="rId75"/>
    <p:sldId id="2145707110" r:id="rId76"/>
    <p:sldId id="2145707111" r:id="rId77"/>
    <p:sldId id="2145707112" r:id="rId78"/>
    <p:sldId id="2145707104" r:id="rId79"/>
    <p:sldId id="2145707130" r:id="rId80"/>
    <p:sldId id="889" r:id="rId81"/>
    <p:sldId id="796" r:id="rId82"/>
    <p:sldId id="2145706853" r:id="rId83"/>
    <p:sldId id="2145706844" r:id="rId84"/>
    <p:sldId id="2145707124" r:id="rId85"/>
    <p:sldId id="854" r:id="rId86"/>
    <p:sldId id="2145707020" r:id="rId87"/>
    <p:sldId id="2145706839" r:id="rId8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948FC93-6F06-47D3-A033-DB631664DC41}">
          <p14:sldIdLst>
            <p14:sldId id="667"/>
            <p14:sldId id="2145707090"/>
          </p14:sldIdLst>
        </p14:section>
        <p14:section name="Basics" id="{8FC5AD50-B2B3-4CA7-9229-42722C2C48AD}">
          <p14:sldIdLst>
            <p14:sldId id="2145707088"/>
            <p14:sldId id="2145707018"/>
            <p14:sldId id="2145707091"/>
          </p14:sldIdLst>
        </p14:section>
        <p14:section name="DOH Resources" id="{ECF588E1-38AF-45F0-A177-9C9F4F33C981}">
          <p14:sldIdLst>
            <p14:sldId id="2145707031"/>
            <p14:sldId id="639"/>
            <p14:sldId id="640"/>
            <p14:sldId id="653"/>
            <p14:sldId id="2145707114"/>
            <p14:sldId id="652"/>
            <p14:sldId id="641"/>
          </p14:sldIdLst>
        </p14:section>
        <p14:section name="IAQ Topics" id="{BC64A1D9-2C08-43C0-A375-ECED9562255F}">
          <p14:sldIdLst>
            <p14:sldId id="2145707032"/>
          </p14:sldIdLst>
        </p14:section>
        <p14:section name="Remove the Source" id="{13F6D31F-56B1-4BE2-82FD-652CCD188474}">
          <p14:sldIdLst>
            <p14:sldId id="2145707093"/>
            <p14:sldId id="2145707025"/>
            <p14:sldId id="668"/>
            <p14:sldId id="2145707048"/>
            <p14:sldId id="2145707119"/>
            <p14:sldId id="2145707035"/>
            <p14:sldId id="2145707034"/>
            <p14:sldId id="891"/>
            <p14:sldId id="260"/>
            <p14:sldId id="775"/>
            <p14:sldId id="2145707085"/>
            <p14:sldId id="2145707039"/>
            <p14:sldId id="2145707010"/>
            <p14:sldId id="2145707060"/>
          </p14:sldIdLst>
        </p14:section>
        <p14:section name="Keep it Dry" id="{E60E7472-AF3B-469E-A3C8-A2ED13C0A154}">
          <p14:sldIdLst>
            <p14:sldId id="2145707095"/>
            <p14:sldId id="649"/>
            <p14:sldId id="651"/>
            <p14:sldId id="2145707103"/>
            <p14:sldId id="2145707106"/>
            <p14:sldId id="2145706983"/>
            <p14:sldId id="2145706991"/>
            <p14:sldId id="2145707128"/>
            <p14:sldId id="2145707099"/>
            <p14:sldId id="2145707129"/>
          </p14:sldIdLst>
        </p14:section>
        <p14:section name="Ventilation and filtration" id="{E3AABF05-47CB-4833-98FA-7D3C2C28CE3E}">
          <p14:sldIdLst>
            <p14:sldId id="2145707092"/>
            <p14:sldId id="2145707055"/>
            <p14:sldId id="256"/>
          </p14:sldIdLst>
        </p14:section>
        <p14:section name="Keep Outdoor Pollution Out" id="{43A67280-5FF7-4842-B0F1-99C8123B3D25}">
          <p14:sldIdLst>
            <p14:sldId id="2145707094"/>
            <p14:sldId id="2145707120"/>
          </p14:sldIdLst>
        </p14:section>
        <p14:section name="Schools" id="{36E62A2F-D7F6-404F-B44C-4A7DAE9136E5}">
          <p14:sldIdLst>
            <p14:sldId id="2145707121"/>
          </p14:sldIdLst>
        </p14:section>
        <p14:section name="Closing Slides" id="{E1B4CDFB-BD85-4C11-9F0A-D7EA8A3A565D}">
          <p14:sldIdLst>
            <p14:sldId id="665"/>
            <p14:sldId id="504"/>
          </p14:sldIdLst>
        </p14:section>
        <p14:section name="Extra Slides" id="{497E8033-AA86-400A-8968-86E513AA65A4}">
          <p14:sldIdLst>
            <p14:sldId id="2145707132"/>
            <p14:sldId id="2145707067"/>
            <p14:sldId id="2145707063"/>
            <p14:sldId id="646"/>
            <p14:sldId id="2145707133"/>
            <p14:sldId id="2145707022"/>
            <p14:sldId id="671"/>
            <p14:sldId id="2145707030"/>
            <p14:sldId id="2145707066"/>
            <p14:sldId id="2145707068"/>
            <p14:sldId id="2145707069"/>
            <p14:sldId id="2145707056"/>
            <p14:sldId id="2145707134"/>
            <p14:sldId id="2145707037"/>
            <p14:sldId id="2145707036"/>
            <p14:sldId id="2145707065"/>
            <p14:sldId id="2145707135"/>
            <p14:sldId id="2145707071"/>
            <p14:sldId id="2145707131"/>
            <p14:sldId id="2145707044"/>
            <p14:sldId id="2145707113"/>
            <p14:sldId id="2145706979"/>
            <p14:sldId id="2145707108"/>
            <p14:sldId id="2145707109"/>
            <p14:sldId id="2145707110"/>
            <p14:sldId id="2145707111"/>
            <p14:sldId id="2145707112"/>
            <p14:sldId id="2145707104"/>
            <p14:sldId id="2145707130"/>
            <p14:sldId id="889"/>
            <p14:sldId id="796"/>
            <p14:sldId id="2145706853"/>
            <p14:sldId id="2145706844"/>
            <p14:sldId id="2145707124"/>
            <p14:sldId id="854"/>
            <p14:sldId id="2145707020"/>
            <p14:sldId id="2145706839"/>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B04B"/>
    <a:srgbClr val="F8AD49"/>
    <a:srgbClr val="0E4677"/>
    <a:srgbClr val="FFFFFF"/>
    <a:srgbClr val="CCECFF"/>
    <a:srgbClr val="349D96"/>
    <a:srgbClr val="0E1738"/>
    <a:srgbClr val="D66D04"/>
    <a:srgbClr val="9ECB55"/>
    <a:srgbClr val="000000"/>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BFD42A-6D62-4423-93EF-9F4FE445C63D}" v="22" dt="2024-04-30T19:57:58.89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599" autoAdjust="0"/>
    <p:restoredTop sz="89935" autoAdjust="0"/>
  </p:normalViewPr>
  <p:slideViewPr>
    <p:cSldViewPr snapToGrid="0">
      <p:cViewPr varScale="1">
        <p:scale>
          <a:sx n="71" d="100"/>
          <a:sy n="71" d="100"/>
        </p:scale>
        <p:origin x="1219" y="48"/>
      </p:cViewPr>
      <p:guideLst>
        <p:guide orient="horz" pos="2160"/>
        <p:guide pos="3840"/>
      </p:guideLst>
    </p:cSldViewPr>
  </p:slideViewPr>
  <p:outlineViewPr>
    <p:cViewPr>
      <p:scale>
        <a:sx n="33" d="100"/>
        <a:sy n="33" d="100"/>
      </p:scale>
      <p:origin x="0" y="-16890"/>
    </p:cViewPr>
  </p:outlineViewPr>
  <p:notesTextViewPr>
    <p:cViewPr>
      <p:scale>
        <a:sx n="66" d="100"/>
        <a:sy n="66" d="100"/>
      </p:scale>
      <p:origin x="0" y="0"/>
    </p:cViewPr>
  </p:notesTextViewPr>
  <p:sorterViewPr>
    <p:cViewPr varScale="1">
      <p:scale>
        <a:sx n="1" d="1"/>
        <a:sy n="1" d="1"/>
      </p:scale>
      <p:origin x="0" y="0"/>
    </p:cViewPr>
  </p:sorterViewPr>
  <p:notesViewPr>
    <p:cSldViewPr snapToGrid="0">
      <p:cViewPr varScale="1">
        <p:scale>
          <a:sx n="59" d="100"/>
          <a:sy n="59" d="100"/>
        </p:scale>
        <p:origin x="1800" y="67"/>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notesMaster" Target="notesMasters/notesMaster1.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1.xml"/><Relationship Id="rId90" Type="http://schemas.openxmlformats.org/officeDocument/2006/relationships/handoutMaster" Target="handoutMasters/handoutMaster1.xml"/><Relationship Id="rId95" Type="http://schemas.microsoft.com/office/2015/10/relationships/revisionInfo" Target="revisionInfo.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viewProps" Target="viewProps.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80FCB1EE-2BEC-488D-BFFA-AAD7DB36B65D}" type="datetimeFigureOut">
              <a:rPr lang="en-US" smtClean="0"/>
              <a:t>5/2/2024</a:t>
            </a:fld>
            <a:endParaRPr lang="en-US" dirty="0"/>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26AE80EB-E534-444C-9847-504A6B1C86D8}" type="slidenum">
              <a:rPr lang="en-US" smtClean="0"/>
              <a:t>‹#›</a:t>
            </a:fld>
            <a:endParaRPr lang="en-US" dirty="0"/>
          </a:p>
        </p:txBody>
      </p:sp>
    </p:spTree>
    <p:extLst>
      <p:ext uri="{BB962C8B-B14F-4D97-AF65-F5344CB8AC3E}">
        <p14:creationId xmlns:p14="http://schemas.microsoft.com/office/powerpoint/2010/main" val="12978909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0D67E38-3A4A-4F40-8FC3-E34E8B562FD6}" type="datetimeFigureOut">
              <a:rPr lang="en-US" smtClean="0"/>
              <a:t>5/2/2024</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204FE9C-24EC-442B-850F-65B0BA925E10}" type="slidenum">
              <a:rPr lang="en-US" smtClean="0"/>
              <a:t>‹#›</a:t>
            </a:fld>
            <a:endParaRPr lang="en-US" dirty="0"/>
          </a:p>
        </p:txBody>
      </p:sp>
    </p:spTree>
    <p:extLst>
      <p:ext uri="{BB962C8B-B14F-4D97-AF65-F5344CB8AC3E}">
        <p14:creationId xmlns:p14="http://schemas.microsoft.com/office/powerpoint/2010/main" val="32543053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oehha.ca.gov/proposition-65"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factor.niehs.nih.gov/2019/9/feature/3-feature-lavender/index.htm?utm_source=efactor-newsletter&amp;utm_medium=email&amp;utm_campaign=efactor-newsletter-2019-September"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8" Type="http://schemas.openxmlformats.org/officeDocument/2006/relationships/hyperlink" Target="https://en.wikipedia.org/wiki/Dry_cough" TargetMode="External"/><Relationship Id="rId13" Type="http://schemas.openxmlformats.org/officeDocument/2006/relationships/hyperlink" Target="https://en.wikipedia.org/wiki/Irritation" TargetMode="External"/><Relationship Id="rId18" Type="http://schemas.openxmlformats.org/officeDocument/2006/relationships/hyperlink" Target="https://en.wikipedia.org/wiki/Antigen" TargetMode="External"/><Relationship Id="rId3" Type="http://schemas.openxmlformats.org/officeDocument/2006/relationships/hyperlink" Target="https://en.wikipedia.org/wiki/Flu-like" TargetMode="External"/><Relationship Id="rId21" Type="http://schemas.openxmlformats.org/officeDocument/2006/relationships/hyperlink" Target="https://en.wikipedia.org/wiki/Pulmonary_alveolus" TargetMode="External"/><Relationship Id="rId7" Type="http://schemas.openxmlformats.org/officeDocument/2006/relationships/hyperlink" Target="https://en.wikipedia.org/wiki/Dyspnea" TargetMode="External"/><Relationship Id="rId12" Type="http://schemas.openxmlformats.org/officeDocument/2006/relationships/hyperlink" Target="https://en.wikipedia.org/wiki/Keratitis" TargetMode="External"/><Relationship Id="rId17" Type="http://schemas.openxmlformats.org/officeDocument/2006/relationships/hyperlink" Target="https://en.wikipedia.org/wiki/Self-limiting_(biology)" TargetMode="External"/><Relationship Id="rId2" Type="http://schemas.openxmlformats.org/officeDocument/2006/relationships/slide" Target="../slides/slide32.xml"/><Relationship Id="rId16" Type="http://schemas.openxmlformats.org/officeDocument/2006/relationships/hyperlink" Target="https://en.wikipedia.org/wiki/Organic_dust_toxic_syndrome#cite_note-Seifert03-1" TargetMode="External"/><Relationship Id="rId20" Type="http://schemas.openxmlformats.org/officeDocument/2006/relationships/hyperlink" Target="https://en.wikipedia.org/wiki/Inflammation" TargetMode="External"/><Relationship Id="rId1" Type="http://schemas.openxmlformats.org/officeDocument/2006/relationships/notesMaster" Target="../notesMasters/notesMaster1.xml"/><Relationship Id="rId6" Type="http://schemas.openxmlformats.org/officeDocument/2006/relationships/hyperlink" Target="https://en.wikipedia.org/wiki/Malaise" TargetMode="External"/><Relationship Id="rId11" Type="http://schemas.openxmlformats.org/officeDocument/2006/relationships/hyperlink" Target="https://en.wikipedia.org/wiki/Conjunctivitis" TargetMode="External"/><Relationship Id="rId24" Type="http://schemas.openxmlformats.org/officeDocument/2006/relationships/hyperlink" Target="https://en.wikipedia.org/wiki/Hypersensitivity_pneumonitis#cite_note-quirce2016-4" TargetMode="External"/><Relationship Id="rId5" Type="http://schemas.openxmlformats.org/officeDocument/2006/relationships/hyperlink" Target="https://en.wikipedia.org/wiki/Myalgia" TargetMode="External"/><Relationship Id="rId15" Type="http://schemas.openxmlformats.org/officeDocument/2006/relationships/hyperlink" Target="https://en.wikipedia.org/wiki/Pulmonary_edema" TargetMode="External"/><Relationship Id="rId23" Type="http://schemas.openxmlformats.org/officeDocument/2006/relationships/hyperlink" Target="https://en.wikipedia.org/wiki/Lung" TargetMode="External"/><Relationship Id="rId10" Type="http://schemas.openxmlformats.org/officeDocument/2006/relationships/hyperlink" Target="https://en.wikipedia.org/wiki/Rhinitis" TargetMode="External"/><Relationship Id="rId19" Type="http://schemas.openxmlformats.org/officeDocument/2006/relationships/hyperlink" Target="https://en.wikipedia.org/wiki/Hypersensitivity" TargetMode="External"/><Relationship Id="rId4" Type="http://schemas.openxmlformats.org/officeDocument/2006/relationships/hyperlink" Target="https://en.wikipedia.org/wiki/Fever" TargetMode="External"/><Relationship Id="rId9" Type="http://schemas.openxmlformats.org/officeDocument/2006/relationships/hyperlink" Target="https://en.wikipedia.org/wiki/Headache" TargetMode="External"/><Relationship Id="rId14" Type="http://schemas.openxmlformats.org/officeDocument/2006/relationships/hyperlink" Target="https://en.wikipedia.org/wiki/Hypoxia_(medical)" TargetMode="External"/><Relationship Id="rId22" Type="http://schemas.openxmlformats.org/officeDocument/2006/relationships/hyperlink" Target="https://en.wikipedia.org/wiki/Bronchiole"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gcc02.safelinks.protection.outlook.com/?url=https%3A%2F%2Fwww.epa.gov%2Fpesticide-registration%2Fabout-pesticide-registration%23registration&amp;data=05%7C01%7Calexandra.boris%40doh.wa.gov%7C5ca724a88f4e4783996e08db776614ea%7C11d0e217264e400a8ba057dcc127d72d%7C0%7C0%7C638235052570591497%7CUnknown%7CTWFpbGZsb3d8eyJWIjoiMC4wLjAwMDAiLCJQIjoiV2luMzIiLCJBTiI6Ik1haWwiLCJXVCI6Mn0%3D%7C3000%7C%7C%7C&amp;sdata=Fp6qc2l1qAZiGYU9LIAlX5s3kXyDZ0XGzNbmUIdeSu0%3D&amp;reserved=0" TargetMode="External"/><Relationship Id="rId2" Type="http://schemas.openxmlformats.org/officeDocument/2006/relationships/slide" Target="../slides/slide48.xml"/><Relationship Id="rId1" Type="http://schemas.openxmlformats.org/officeDocument/2006/relationships/notesMaster" Target="../notesMasters/notesMaster1.xml"/><Relationship Id="rId5" Type="http://schemas.openxmlformats.org/officeDocument/2006/relationships/hyperlink" Target="https://gcc02.safelinks.protection.outlook.com/?url=http%3A%2F%2Fnpic.orst.edu%2F&amp;data=05%7C01%7Calexandra.boris%40doh.wa.gov%7C5ca724a88f4e4783996e08db776614ea%7C11d0e217264e400a8ba057dcc127d72d%7C0%7C0%7C638235052570591497%7CUnknown%7CTWFpbGZsb3d8eyJWIjoiMC4wLjAwMDAiLCJQIjoiV2luMzIiLCJBTiI6Ik1haWwiLCJXVCI6Mn0%3D%7C3000%7C%7C%7C&amp;sdata=Mc5kbEVs8ytOIpBik8p9n8W%2B%2BnUE7S01%2FVwN548JFWI%3D&amp;reserved=0" TargetMode="External"/><Relationship Id="rId4" Type="http://schemas.openxmlformats.org/officeDocument/2006/relationships/hyperlink" Target="https://gcc02.safelinks.protection.outlook.com/?url=https%3A%2F%2Fwww.epa.gov%2Fpesticide-labels%2Flearn-about-design-environment-dfe-certification&amp;data=05%7C01%7Calexandra.boris%40doh.wa.gov%7C5ca724a88f4e4783996e08db776614ea%7C11d0e217264e400a8ba057dcc127d72d%7C0%7C0%7C638235052570591497%7CUnknown%7CTWFpbGZsb3d8eyJWIjoiMC4wLjAwMDAiLCJQIjoiV2luMzIiLCJBTiI6Ik1haWwiLCJXVCI6Mn0%3D%7C3000%7C%7C%7C&amp;sdata=jVlsiQISX%2BRLsJo%2BctbRy7uhTByyD3IDfWEF3T8sVq4%3D&amp;reserved=0"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lni.wa.gov/licensing-permits/other-licenses-permits/asbestos-certification"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pubs.acs.org/doi/10.1021/acs.est.2c08244"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04FE9C-24EC-442B-850F-65B0BA925E10}" type="slidenum">
              <a:rPr lang="en-US" smtClean="0"/>
              <a:t>1</a:t>
            </a:fld>
            <a:endParaRPr lang="en-US" dirty="0"/>
          </a:p>
        </p:txBody>
      </p:sp>
    </p:spTree>
    <p:extLst>
      <p:ext uri="{BB962C8B-B14F-4D97-AF65-F5344CB8AC3E}">
        <p14:creationId xmlns:p14="http://schemas.microsoft.com/office/powerpoint/2010/main" val="261990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t>Bleach + acid = chlorine gas</a:t>
            </a:r>
          </a:p>
          <a:p>
            <a:r>
              <a:rPr lang="en-US" dirty="0"/>
              <a:t>Bleach + ammonia = nitrogen </a:t>
            </a:r>
            <a:r>
              <a:rPr lang="en-US" dirty="0" err="1"/>
              <a:t>trichloride</a:t>
            </a:r>
            <a:r>
              <a:rPr lang="en-US" dirty="0"/>
              <a:t> – explosive, extremely irritating</a:t>
            </a:r>
          </a:p>
          <a:p>
            <a:endParaRPr lang="en-US" dirty="0"/>
          </a:p>
          <a:p>
            <a:r>
              <a:rPr lang="en-US" dirty="0"/>
              <a:t>Environmental surfaces that may be contaminated by norovirus should be disinfected using a chlorine bleach solution with a concentration of 1000-5000 ppm (5-25 tablespoons of household bleach [5.25%] per gallon of water) </a:t>
            </a:r>
          </a:p>
        </p:txBody>
      </p:sp>
      <p:sp>
        <p:nvSpPr>
          <p:cNvPr id="1290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0B70872-7B38-48C5-A5B4-1BB7A433C02B}" type="slidenum">
              <a:rPr lang="en-US" smtClean="0"/>
              <a:pPr/>
              <a:t>21</a:t>
            </a:fld>
            <a:endParaRPr lang="en-US"/>
          </a:p>
        </p:txBody>
      </p:sp>
    </p:spTree>
    <p:extLst>
      <p:ext uri="{BB962C8B-B14F-4D97-AF65-F5344CB8AC3E}">
        <p14:creationId xmlns:p14="http://schemas.microsoft.com/office/powerpoint/2010/main" val="24048874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5:notes"/>
          <p:cNvSpPr txBox="1">
            <a:spLocks noGrp="1"/>
          </p:cNvSpPr>
          <p:nvPr>
            <p:ph type="body" idx="1"/>
          </p:nvPr>
        </p:nvSpPr>
        <p:spPr>
          <a:xfrm>
            <a:off x="702310" y="4421824"/>
            <a:ext cx="5618480" cy="4189095"/>
          </a:xfrm>
          <a:prstGeom prst="rect">
            <a:avLst/>
          </a:prstGeom>
          <a:noFill/>
          <a:ln>
            <a:noFill/>
          </a:ln>
        </p:spPr>
        <p:txBody>
          <a:bodyPr spcFirstLastPara="1" wrap="square" lIns="94150" tIns="47075" rIns="94150" bIns="47075" anchor="t" anchorCtr="0">
            <a:noAutofit/>
          </a:bodyPr>
          <a:lstStyle/>
          <a:p>
            <a:pPr marL="0" lvl="0" indent="0" algn="l" rtl="0">
              <a:lnSpc>
                <a:spcPct val="100000"/>
              </a:lnSpc>
              <a:spcBef>
                <a:spcPts val="0"/>
              </a:spcBef>
              <a:spcAft>
                <a:spcPts val="0"/>
              </a:spcAft>
              <a:buSzPts val="1400"/>
              <a:buNone/>
            </a:pPr>
            <a:endParaRPr/>
          </a:p>
        </p:txBody>
      </p:sp>
      <p:sp>
        <p:nvSpPr>
          <p:cNvPr id="89" name="Google Shape;89;p5:notes"/>
          <p:cNvSpPr>
            <a:spLocks noGrp="1" noRot="1" noChangeAspect="1"/>
          </p:cNvSpPr>
          <p:nvPr>
            <p:ph type="sldImg" idx="2"/>
          </p:nvPr>
        </p:nvSpPr>
        <p:spPr>
          <a:xfrm>
            <a:off x="411163" y="700088"/>
            <a:ext cx="6200775" cy="34893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962094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Methicillin-resistant Staphylococcus aureus (MRSA) and influenza viruses are killed by several types of disinfectants. </a:t>
            </a:r>
          </a:p>
          <a:p>
            <a:endParaRPr lang="en-US" sz="1200" dirty="0"/>
          </a:p>
          <a:p>
            <a:r>
              <a:rPr lang="en-US" sz="1200" dirty="0"/>
              <a:t>trophozoite /</a:t>
            </a:r>
            <a:r>
              <a:rPr lang="en-US" sz="1200" dirty="0" err="1"/>
              <a:t>tropho·zo·ite</a:t>
            </a:r>
            <a:r>
              <a:rPr lang="en-US" sz="1200" dirty="0"/>
              <a:t>/ (-</a:t>
            </a:r>
            <a:r>
              <a:rPr lang="en-US" sz="1200" dirty="0" err="1"/>
              <a:t>zo´īt</a:t>
            </a:r>
            <a:r>
              <a:rPr lang="en-US" sz="1200" dirty="0"/>
              <a:t>) the active, motile feeding stage of a sporozoan parasite. (Giardia, amoeba dysentery) </a:t>
            </a:r>
            <a:br>
              <a:rPr lang="en-US" sz="1200" dirty="0"/>
            </a:br>
            <a:endParaRPr lang="en-US" sz="1200" dirty="0"/>
          </a:p>
          <a:p>
            <a:endParaRPr lang="en-US" dirty="0"/>
          </a:p>
        </p:txBody>
      </p:sp>
      <p:sp>
        <p:nvSpPr>
          <p:cNvPr id="4" name="Slide Number Placeholder 3"/>
          <p:cNvSpPr>
            <a:spLocks noGrp="1"/>
          </p:cNvSpPr>
          <p:nvPr>
            <p:ph type="sldNum" sz="quarter" idx="10"/>
          </p:nvPr>
        </p:nvSpPr>
        <p:spPr/>
        <p:txBody>
          <a:bodyPr/>
          <a:lstStyle/>
          <a:p>
            <a:pPr>
              <a:defRPr/>
            </a:pPr>
            <a:fld id="{B97EAADF-63E4-4795-9EDD-EAE5596FDDE8}" type="slidenum">
              <a:rPr lang="en-US" smtClean="0"/>
              <a:pPr>
                <a:defRPr/>
              </a:pPr>
              <a:t>23</a:t>
            </a:fld>
            <a:endParaRPr lang="en-US"/>
          </a:p>
        </p:txBody>
      </p:sp>
    </p:spTree>
    <p:extLst>
      <p:ext uri="{BB962C8B-B14F-4D97-AF65-F5344CB8AC3E}">
        <p14:creationId xmlns:p14="http://schemas.microsoft.com/office/powerpoint/2010/main" val="37033035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0" i="0" dirty="0">
                <a:solidFill>
                  <a:srgbClr val="1B1B1B"/>
                </a:solidFill>
                <a:effectLst/>
                <a:highlight>
                  <a:srgbClr val="FFFFFF"/>
                </a:highlight>
                <a:latin typeface="work-sans"/>
              </a:rPr>
              <a:t>https://www.cpsc.gov/Business--Manufacturing/Business-Education/Business-Guidance/FHSA-Requirements</a:t>
            </a:r>
          </a:p>
          <a:p>
            <a:endParaRPr lang="en-US" sz="2400" b="0" i="0" dirty="0">
              <a:solidFill>
                <a:srgbClr val="1B1B1B"/>
              </a:solidFill>
              <a:effectLst/>
              <a:highlight>
                <a:srgbClr val="FFFFFF"/>
              </a:highlight>
              <a:latin typeface="work-sans"/>
            </a:endParaRPr>
          </a:p>
          <a:p>
            <a:r>
              <a:rPr lang="en-US" sz="2400" b="0" i="0" dirty="0">
                <a:solidFill>
                  <a:srgbClr val="1B1B1B"/>
                </a:solidFill>
                <a:effectLst/>
                <a:highlight>
                  <a:srgbClr val="FFFFFF"/>
                </a:highlight>
                <a:latin typeface="work-sans"/>
              </a:rPr>
              <a:t>The Federal Hazardous Substances Act (FHSA) requires precautionary labeling on the immediate container of hazardous household products to help consumers safely store and use those products and to give them information about immediate first aid steps to take if an accident happens. </a:t>
            </a:r>
          </a:p>
          <a:p>
            <a:endParaRPr lang="en-US" sz="2400" b="0" i="0" dirty="0">
              <a:solidFill>
                <a:srgbClr val="1B1B1B"/>
              </a:solidFill>
              <a:effectLst/>
              <a:highlight>
                <a:srgbClr val="FFFFFF"/>
              </a:highlight>
              <a:latin typeface="work-sans"/>
            </a:endParaRPr>
          </a:p>
          <a:p>
            <a:r>
              <a:rPr lang="en-US" sz="2400" b="0" i="0" dirty="0">
                <a:solidFill>
                  <a:srgbClr val="1B1B1B"/>
                </a:solidFill>
                <a:effectLst/>
                <a:highlight>
                  <a:srgbClr val="FFFFFF"/>
                </a:highlight>
                <a:latin typeface="work-sans"/>
              </a:rPr>
              <a:t>To require labeling, a product must first be toxic, corrosive, flammable or combustible, an irritant, or a strong sensitizer, or it must generate pressure through decomposition, heat, or other means. Second, the product must have the potential to cause substantial personal injury or substantial illness during or as a result of any customary or reasonably foreseeable handling or use, including reasonably foreseeable ingestion by children.</a:t>
            </a:r>
          </a:p>
          <a:p>
            <a:endParaRPr lang="en-US" sz="2400" b="0" i="0" dirty="0">
              <a:solidFill>
                <a:srgbClr val="1B1B1B"/>
              </a:solidFill>
              <a:effectLst/>
              <a:highlight>
                <a:srgbClr val="FFFFFF"/>
              </a:highlight>
              <a:latin typeface="work-sans"/>
            </a:endParaRPr>
          </a:p>
          <a:p>
            <a:r>
              <a:rPr lang="en-US" sz="2400" b="0" i="0" dirty="0">
                <a:solidFill>
                  <a:srgbClr val="1B1B1B"/>
                </a:solidFill>
                <a:effectLst/>
                <a:highlight>
                  <a:srgbClr val="FFFFFF"/>
                </a:highlight>
                <a:latin typeface="work-sans"/>
              </a:rPr>
              <a:t>(3) The signal word “Danger” for products that are corrosive, extremely flammable, or highly toxic;</a:t>
            </a:r>
            <a:br>
              <a:rPr lang="en-US" sz="2400" dirty="0"/>
            </a:br>
            <a:br>
              <a:rPr lang="en-US" sz="2400" dirty="0"/>
            </a:br>
            <a:r>
              <a:rPr lang="en-US" sz="2400" b="0" i="0" dirty="0">
                <a:solidFill>
                  <a:srgbClr val="1B1B1B"/>
                </a:solidFill>
                <a:effectLst/>
                <a:highlight>
                  <a:srgbClr val="FFFFFF"/>
                </a:highlight>
                <a:latin typeface="work-sans"/>
              </a:rPr>
              <a:t>(4) The signal word “Caution” or “Warning” for all other hazardous products;</a:t>
            </a:r>
            <a:br>
              <a:rPr lang="en-US" sz="2400" dirty="0"/>
            </a:br>
            <a:br>
              <a:rPr lang="en-US" sz="2400" dirty="0"/>
            </a:br>
            <a:r>
              <a:rPr lang="en-US" sz="2400" b="0" i="0" dirty="0">
                <a:solidFill>
                  <a:srgbClr val="1B1B1B"/>
                </a:solidFill>
                <a:effectLst/>
                <a:highlight>
                  <a:srgbClr val="FFFFFF"/>
                </a:highlight>
                <a:latin typeface="work-sans"/>
              </a:rPr>
              <a:t>(5) An affirmative statement of the principal hazard or hazards that the product presents, for example, “Flammable”, “Harmful if Swallowed”, “Causes Burns”, “Vapor Harmful”, etc.;</a:t>
            </a:r>
          </a:p>
          <a:p>
            <a:endParaRPr lang="en-US" sz="2400" b="0" i="0" dirty="0">
              <a:solidFill>
                <a:srgbClr val="1B1B1B"/>
              </a:solidFill>
              <a:effectLst/>
              <a:highlight>
                <a:srgbClr val="FFFFFF"/>
              </a:highlight>
              <a:latin typeface="work-sans"/>
            </a:endParaRPr>
          </a:p>
          <a:p>
            <a:r>
              <a:rPr lang="en-US" sz="2400" b="0" i="0" dirty="0">
                <a:solidFill>
                  <a:srgbClr val="1B1B1B"/>
                </a:solidFill>
                <a:effectLst/>
                <a:highlight>
                  <a:srgbClr val="FFFFFF"/>
                </a:highlight>
                <a:latin typeface="work-sans"/>
              </a:rPr>
              <a:t>(8) The word “Poison” for a product that is highly toxic, in addition to the signal word “Danger”;</a:t>
            </a:r>
            <a:endParaRPr lang="en-US" sz="2400" dirty="0"/>
          </a:p>
        </p:txBody>
      </p:sp>
      <p:sp>
        <p:nvSpPr>
          <p:cNvPr id="4" name="Slide Number Placeholder 3"/>
          <p:cNvSpPr>
            <a:spLocks noGrp="1"/>
          </p:cNvSpPr>
          <p:nvPr>
            <p:ph type="sldNum" sz="quarter" idx="5"/>
          </p:nvPr>
        </p:nvSpPr>
        <p:spPr/>
        <p:txBody>
          <a:bodyPr/>
          <a:lstStyle/>
          <a:p>
            <a:fld id="{7204FE9C-24EC-442B-850F-65B0BA925E10}" type="slidenum">
              <a:rPr lang="en-US" smtClean="0"/>
              <a:t>24</a:t>
            </a:fld>
            <a:endParaRPr lang="en-US" dirty="0"/>
          </a:p>
        </p:txBody>
      </p:sp>
    </p:spTree>
    <p:extLst>
      <p:ext uri="{BB962C8B-B14F-4D97-AF65-F5344CB8AC3E}">
        <p14:creationId xmlns:p14="http://schemas.microsoft.com/office/powerpoint/2010/main" val="14628894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a:t>TSCA – chemicals considered safe to use in products until clear evidence that causing human harm (high bar)</a:t>
            </a:r>
          </a:p>
          <a:p>
            <a:pPr marL="862013" lvl="1" indent="-342900">
              <a:buFont typeface="Arial" panose="020B0604020202020204" pitchFamily="34" charset="0"/>
              <a:buChar char="•"/>
            </a:pPr>
            <a:r>
              <a:rPr lang="en-US" dirty="0"/>
              <a:t>“Generally regarded as safe” by chemical companies</a:t>
            </a:r>
          </a:p>
          <a:p>
            <a:pPr marL="342900" indent="-342900">
              <a:buFont typeface="Arial" panose="020B0604020202020204" pitchFamily="34" charset="0"/>
              <a:buChar char="•"/>
            </a:pPr>
            <a:r>
              <a:rPr lang="en-US" dirty="0"/>
              <a:t>POPs (persistent organic pollutants)</a:t>
            </a:r>
          </a:p>
          <a:p>
            <a:pPr marL="171450" indent="-171450">
              <a:buFont typeface="Arial" panose="020B0604020202020204" pitchFamily="34" charset="0"/>
              <a:buChar char="•"/>
            </a:pPr>
            <a:endParaRPr lang="en-US" dirty="0"/>
          </a:p>
          <a:p>
            <a:pPr marL="690563" lvl="1" indent="-171450">
              <a:buFont typeface="Arial" panose="020B0604020202020204" pitchFamily="34" charset="0"/>
              <a:buChar char="•"/>
            </a:pPr>
            <a:r>
              <a:rPr lang="en-US" dirty="0"/>
              <a:t>CA “Prop 65” measures emissions of VOCs, provides data to public by product category</a:t>
            </a:r>
          </a:p>
          <a:p>
            <a:pPr marL="919163" lvl="2" indent="-171450">
              <a:buFont typeface="Arial" panose="020B0604020202020204" pitchFamily="34" charset="0"/>
              <a:buChar char="•"/>
            </a:pPr>
            <a:r>
              <a:rPr lang="en-US" dirty="0"/>
              <a:t>(Safe Drinking Water and Toxic Enforcement Act; regulates for smog-forming potential)</a:t>
            </a:r>
          </a:p>
          <a:p>
            <a:pPr marL="919163" lvl="2" indent="-171450">
              <a:buFont typeface="Arial" panose="020B0604020202020204" pitchFamily="34" charset="0"/>
              <a:buChar char="•"/>
            </a:pPr>
            <a:r>
              <a:rPr lang="en-US" dirty="0"/>
              <a:t>Carcinogens (624), reproductive/development toxicants (323): </a:t>
            </a:r>
            <a:r>
              <a:rPr lang="en-US" dirty="0">
                <a:hlinkClick r:id="rId3"/>
              </a:rPr>
              <a:t>Proposition 65 – OEHHA</a:t>
            </a:r>
            <a:endParaRPr lang="en-US" dirty="0"/>
          </a:p>
          <a:p>
            <a:pPr marL="1090613" lvl="3" indent="-171450">
              <a:buFont typeface="Arial" panose="020B0604020202020204" pitchFamily="34" charset="0"/>
              <a:buChar char="•"/>
            </a:pPr>
            <a:r>
              <a:rPr lang="en-US" dirty="0"/>
              <a:t>Not considered: neurotoxicity, </a:t>
            </a:r>
            <a:r>
              <a:rPr lang="en-US" dirty="0" err="1"/>
              <a:t>asthmagenicity</a:t>
            </a:r>
            <a:r>
              <a:rPr lang="en-US" dirty="0"/>
              <a:t>, or endocrine disruption</a:t>
            </a:r>
          </a:p>
          <a:p>
            <a:pPr marL="690563" lvl="1" indent="-171450">
              <a:buFont typeface="Arial" panose="020B0604020202020204" pitchFamily="34" charset="0"/>
              <a:buChar char="•"/>
            </a:pPr>
            <a:r>
              <a:rPr lang="en-US" dirty="0"/>
              <a:t>Found that:</a:t>
            </a:r>
          </a:p>
          <a:p>
            <a:pPr marL="919163" lvl="2" indent="-171450">
              <a:buFont typeface="Arial" panose="020B0604020202020204" pitchFamily="34" charset="0"/>
              <a:buChar char="•"/>
            </a:pPr>
            <a:r>
              <a:rPr lang="en-US" dirty="0"/>
              <a:t>33 of the listed chemicals were found in consumer products</a:t>
            </a:r>
          </a:p>
          <a:p>
            <a:pPr marL="1090613" lvl="3" indent="-171450">
              <a:buFont typeface="Arial" panose="020B0604020202020204" pitchFamily="34" charset="0"/>
              <a:buChar char="•"/>
            </a:pPr>
            <a:r>
              <a:rPr lang="en-US" dirty="0"/>
              <a:t>Including 16 product categories used on the body</a:t>
            </a:r>
          </a:p>
          <a:p>
            <a:pPr marL="1090613" lvl="3" indent="-171450">
              <a:buFont typeface="Arial" panose="020B0604020202020204" pitchFamily="34" charset="0"/>
              <a:buChar char="•"/>
            </a:pPr>
            <a:r>
              <a:rPr lang="en-US" dirty="0"/>
              <a:t>Including 94 product categories used in the workplace – </a:t>
            </a:r>
            <a:r>
              <a:rPr lang="en-US" i="1" dirty="0"/>
              <a:t>“These categories and chemicals likely cause significant exposures to workers.”</a:t>
            </a:r>
          </a:p>
          <a:p>
            <a:pPr marL="919163" lvl="2" indent="-171450">
              <a:buFont typeface="Arial" panose="020B0604020202020204" pitchFamily="34" charset="0"/>
              <a:buChar char="•"/>
            </a:pPr>
            <a:r>
              <a:rPr lang="en-US" dirty="0"/>
              <a:t>Highest-emitting categories: Paint Removers or Strippers, Automotive Windshield Washer </a:t>
            </a:r>
            <a:r>
              <a:rPr lang="en-US" dirty="0" err="1"/>
              <a:t>Fluid─colder</a:t>
            </a:r>
            <a:r>
              <a:rPr lang="en-US" dirty="0"/>
              <a:t> areas of California (anti-freeze).</a:t>
            </a:r>
          </a:p>
          <a:p>
            <a:endParaRPr lang="en-US" dirty="0"/>
          </a:p>
        </p:txBody>
      </p:sp>
      <p:sp>
        <p:nvSpPr>
          <p:cNvPr id="4" name="Slide Number Placeholder 3"/>
          <p:cNvSpPr>
            <a:spLocks noGrp="1"/>
          </p:cNvSpPr>
          <p:nvPr>
            <p:ph type="sldNum" sz="quarter" idx="5"/>
          </p:nvPr>
        </p:nvSpPr>
        <p:spPr/>
        <p:txBody>
          <a:bodyPr/>
          <a:lstStyle/>
          <a:p>
            <a:fld id="{7204FE9C-24EC-442B-850F-65B0BA925E10}" type="slidenum">
              <a:rPr lang="en-US" smtClean="0"/>
              <a:t>25</a:t>
            </a:fld>
            <a:endParaRPr lang="en-US" dirty="0"/>
          </a:p>
        </p:txBody>
      </p:sp>
    </p:spTree>
    <p:extLst>
      <p:ext uri="{BB962C8B-B14F-4D97-AF65-F5344CB8AC3E}">
        <p14:creationId xmlns:p14="http://schemas.microsoft.com/office/powerpoint/2010/main" val="18416223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9113" lvl="1" indent="0">
              <a:buFont typeface="Arial" panose="020B0604020202020204" pitchFamily="34" charset="0"/>
              <a:buNone/>
            </a:pPr>
            <a:r>
              <a:rPr lang="en-US" b="0" dirty="0">
                <a:latin typeface="+mn-lt"/>
              </a:rPr>
              <a:t>REMOVED because Ali needs some time to digest whether this study is sufficient – only four people, not sure what level of exposure, etc.</a:t>
            </a:r>
          </a:p>
          <a:p>
            <a:pPr marL="519113" lvl="1" indent="0">
              <a:buFont typeface="Arial" panose="020B0604020202020204" pitchFamily="34" charset="0"/>
              <a:buNone/>
            </a:pPr>
            <a:endParaRPr lang="en-US" b="0" dirty="0">
              <a:latin typeface="+mn-lt"/>
            </a:endParaRPr>
          </a:p>
          <a:p>
            <a:pPr marL="519113" lvl="1" indent="0">
              <a:buFont typeface="Arial" panose="020B0604020202020204" pitchFamily="34" charset="0"/>
              <a:buNone/>
            </a:pPr>
            <a:r>
              <a:rPr lang="en-US" b="0" dirty="0">
                <a:latin typeface="+mn-lt"/>
              </a:rPr>
              <a:t>Persistent exposure to lavender products is associated with premature breast development in girls, according to new research by NIEHS scientists. https://pubmed.ncbi.nlm.nih.gov/31393563/ </a:t>
            </a:r>
          </a:p>
          <a:p>
            <a:pPr marL="0" indent="0" algn="r">
              <a:buFont typeface="Arial" panose="020B0604020202020204" pitchFamily="34" charset="0"/>
              <a:buNone/>
            </a:pPr>
            <a:r>
              <a:rPr lang="en-US" b="0" dirty="0">
                <a:latin typeface="+mn-lt"/>
              </a:rPr>
              <a:t>The findings also reveal that chemicals in lavender oil and tea tree oil are potential endocrine disruptors... </a:t>
            </a:r>
            <a:r>
              <a:rPr lang="en-US" sz="1100" b="0" dirty="0">
                <a:latin typeface="+mn-lt"/>
                <a:hlinkClick r:id="rId3"/>
              </a:rPr>
              <a:t>https://factor.niehs.nih.gov/2019/9/feature/3-feature-lavender/index.htm?utm_source=efactor-newsletter&amp;utm_medium=email&amp;utm_campaign=efactor-newsletter-2019-September</a:t>
            </a:r>
            <a:endParaRPr lang="en-US" sz="1100" b="0" dirty="0">
              <a:latin typeface="+mn-lt"/>
            </a:endParaRPr>
          </a:p>
          <a:p>
            <a:pPr marL="457200" lvl="1" indent="0">
              <a:buFont typeface="Arial" panose="020B0604020202020204" pitchFamily="34" charset="0"/>
              <a:buNone/>
            </a:pPr>
            <a:endParaRPr lang="en-US" b="0" dirty="0">
              <a:latin typeface="+mn-lt"/>
            </a:endParaRPr>
          </a:p>
          <a:p>
            <a:endParaRPr lang="en-US" dirty="0"/>
          </a:p>
          <a:p>
            <a:endParaRPr lang="en-US" dirty="0"/>
          </a:p>
        </p:txBody>
      </p:sp>
      <p:sp>
        <p:nvSpPr>
          <p:cNvPr id="4" name="Slide Number Placeholder 3"/>
          <p:cNvSpPr>
            <a:spLocks noGrp="1"/>
          </p:cNvSpPr>
          <p:nvPr>
            <p:ph type="sldNum" sz="quarter" idx="5"/>
          </p:nvPr>
        </p:nvSpPr>
        <p:spPr/>
        <p:txBody>
          <a:bodyPr/>
          <a:lstStyle/>
          <a:p>
            <a:fld id="{7204FE9C-24EC-442B-850F-65B0BA925E10}" type="slidenum">
              <a:rPr lang="en-US" smtClean="0"/>
              <a:t>26</a:t>
            </a:fld>
            <a:endParaRPr lang="en-US" dirty="0"/>
          </a:p>
        </p:txBody>
      </p:sp>
    </p:spTree>
    <p:extLst>
      <p:ext uri="{BB962C8B-B14F-4D97-AF65-F5344CB8AC3E}">
        <p14:creationId xmlns:p14="http://schemas.microsoft.com/office/powerpoint/2010/main" val="18062538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solidFill>
                <a:schemeClr val="tx1"/>
              </a:solidFill>
            </a:endParaRPr>
          </a:p>
        </p:txBody>
      </p:sp>
      <p:sp>
        <p:nvSpPr>
          <p:cNvPr id="4" name="Slide Number Placeholder 3"/>
          <p:cNvSpPr>
            <a:spLocks noGrp="1"/>
          </p:cNvSpPr>
          <p:nvPr>
            <p:ph type="sldNum" sz="quarter" idx="10"/>
          </p:nvPr>
        </p:nvSpPr>
        <p:spPr/>
        <p:txBody>
          <a:bodyPr/>
          <a:lstStyle/>
          <a:p>
            <a:fld id="{7204FE9C-24EC-442B-850F-65B0BA925E10}" type="slidenum">
              <a:rPr lang="en-US" smtClean="0"/>
              <a:t>29</a:t>
            </a:fld>
            <a:endParaRPr lang="en-US" dirty="0"/>
          </a:p>
        </p:txBody>
      </p:sp>
    </p:spTree>
    <p:extLst>
      <p:ext uri="{BB962C8B-B14F-4D97-AF65-F5344CB8AC3E}">
        <p14:creationId xmlns:p14="http://schemas.microsoft.com/office/powerpoint/2010/main" val="10333944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solidFill>
                <a:schemeClr val="tx1"/>
              </a:solidFill>
            </a:endParaRPr>
          </a:p>
        </p:txBody>
      </p:sp>
      <p:sp>
        <p:nvSpPr>
          <p:cNvPr id="4" name="Slide Number Placeholder 3"/>
          <p:cNvSpPr>
            <a:spLocks noGrp="1"/>
          </p:cNvSpPr>
          <p:nvPr>
            <p:ph type="sldNum" sz="quarter" idx="10"/>
          </p:nvPr>
        </p:nvSpPr>
        <p:spPr/>
        <p:txBody>
          <a:bodyPr/>
          <a:lstStyle/>
          <a:p>
            <a:fld id="{7204FE9C-24EC-442B-850F-65B0BA925E10}" type="slidenum">
              <a:rPr lang="en-US" smtClean="0"/>
              <a:t>30</a:t>
            </a:fld>
            <a:endParaRPr lang="en-US" dirty="0"/>
          </a:p>
        </p:txBody>
      </p:sp>
    </p:spTree>
    <p:extLst>
      <p:ext uri="{BB962C8B-B14F-4D97-AF65-F5344CB8AC3E}">
        <p14:creationId xmlns:p14="http://schemas.microsoft.com/office/powerpoint/2010/main" val="26534191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baseline="0" dirty="0">
                <a:solidFill>
                  <a:srgbClr val="202122"/>
                </a:solidFill>
                <a:effectLst/>
                <a:latin typeface="Arial" panose="020B0604020202020204" pitchFamily="34" charset="0"/>
              </a:rPr>
              <a:t>Organic dust toxic syndrome</a:t>
            </a:r>
            <a:r>
              <a:rPr lang="en-US" sz="1200" b="0" i="0" baseline="0" dirty="0">
                <a:solidFill>
                  <a:srgbClr val="202122"/>
                </a:solidFill>
                <a:effectLst/>
                <a:latin typeface="Arial" panose="020B0604020202020204" pitchFamily="34" charset="0"/>
              </a:rPr>
              <a:t> is a potentially severe </a:t>
            </a:r>
            <a:r>
              <a:rPr lang="en-US" sz="1200" b="0" i="0" u="none" strike="noStrike" baseline="0" dirty="0">
                <a:solidFill>
                  <a:srgbClr val="3366CC"/>
                </a:solidFill>
                <a:effectLst/>
                <a:latin typeface="Arial" panose="020B0604020202020204" pitchFamily="34" charset="0"/>
                <a:hlinkClick r:id="rId3" tooltip="Flu-like"/>
              </a:rPr>
              <a:t>flu-like</a:t>
            </a:r>
            <a:r>
              <a:rPr lang="en-US" sz="1200" b="0" i="0" baseline="0" dirty="0">
                <a:solidFill>
                  <a:srgbClr val="202122"/>
                </a:solidFill>
                <a:effectLst/>
                <a:latin typeface="Arial" panose="020B0604020202020204" pitchFamily="34" charset="0"/>
              </a:rPr>
              <a:t> syndrome originally described in </a:t>
            </a:r>
            <a:r>
              <a:rPr lang="en-US" sz="1200" b="1" i="0" baseline="0" dirty="0">
                <a:solidFill>
                  <a:srgbClr val="202122"/>
                </a:solidFill>
                <a:effectLst/>
                <a:latin typeface="Arial" panose="020B0604020202020204" pitchFamily="34" charset="0"/>
              </a:rPr>
              <a:t>farmers, mushroom workers, bird breeders and other persons occupationally exposed to dusty conditions. </a:t>
            </a:r>
            <a:r>
              <a:rPr lang="en-US" sz="1200" b="0" i="0" baseline="0" dirty="0">
                <a:solidFill>
                  <a:srgbClr val="202122"/>
                </a:solidFill>
                <a:effectLst/>
                <a:latin typeface="Arial" panose="020B0604020202020204" pitchFamily="34" charset="0"/>
              </a:rPr>
              <a:t>Symptoms arise 4 to 12 hours after exposure to an organic dust, and generally last from one to five days. Common </a:t>
            </a:r>
            <a:r>
              <a:rPr lang="en-US" sz="1200" b="0" i="0" baseline="0" dirty="0" err="1">
                <a:solidFill>
                  <a:srgbClr val="202122"/>
                </a:solidFill>
                <a:effectLst/>
                <a:latin typeface="Arial" panose="020B0604020202020204" pitchFamily="34" charset="0"/>
              </a:rPr>
              <a:t>generalised</a:t>
            </a:r>
            <a:r>
              <a:rPr lang="en-US" sz="1200" b="0" i="0" baseline="0" dirty="0">
                <a:solidFill>
                  <a:srgbClr val="202122"/>
                </a:solidFill>
                <a:effectLst/>
                <a:latin typeface="Arial" panose="020B0604020202020204" pitchFamily="34" charset="0"/>
              </a:rPr>
              <a:t> symptoms include </a:t>
            </a:r>
            <a:r>
              <a:rPr lang="en-US" sz="1200" b="0" i="0" u="none" strike="noStrike" baseline="0" dirty="0">
                <a:solidFill>
                  <a:srgbClr val="3366CC"/>
                </a:solidFill>
                <a:effectLst/>
                <a:latin typeface="Arial" panose="020B0604020202020204" pitchFamily="34" charset="0"/>
                <a:hlinkClick r:id="rId4" tooltip="Fever"/>
              </a:rPr>
              <a:t>fever</a:t>
            </a:r>
            <a:r>
              <a:rPr lang="en-US" sz="1200" b="0" i="0" baseline="0" dirty="0">
                <a:solidFill>
                  <a:srgbClr val="202122"/>
                </a:solidFill>
                <a:effectLst/>
                <a:latin typeface="Arial" panose="020B0604020202020204" pitchFamily="34" charset="0"/>
              </a:rPr>
              <a:t> over 38 °C, chills, </a:t>
            </a:r>
            <a:r>
              <a:rPr lang="en-US" sz="1200" b="0" i="0" u="none" strike="noStrike" baseline="0" dirty="0">
                <a:solidFill>
                  <a:srgbClr val="3366CC"/>
                </a:solidFill>
                <a:effectLst/>
                <a:latin typeface="Arial" panose="020B0604020202020204" pitchFamily="34" charset="0"/>
                <a:hlinkClick r:id="rId5" tooltip="Myalgia"/>
              </a:rPr>
              <a:t>myalgia</a:t>
            </a:r>
            <a:r>
              <a:rPr lang="en-US" sz="1200" b="0" i="0" baseline="0" dirty="0">
                <a:solidFill>
                  <a:srgbClr val="202122"/>
                </a:solidFill>
                <a:effectLst/>
                <a:latin typeface="Arial" panose="020B0604020202020204" pitchFamily="34" charset="0"/>
              </a:rPr>
              <a:t> and </a:t>
            </a:r>
            <a:r>
              <a:rPr lang="en-US" sz="1200" b="0" i="0" u="none" strike="noStrike" baseline="0" dirty="0">
                <a:solidFill>
                  <a:srgbClr val="3366CC"/>
                </a:solidFill>
                <a:effectLst/>
                <a:latin typeface="Arial" panose="020B0604020202020204" pitchFamily="34" charset="0"/>
                <a:hlinkClick r:id="rId6" tooltip="Malaise"/>
              </a:rPr>
              <a:t>malaise</a:t>
            </a:r>
            <a:r>
              <a:rPr lang="en-US" sz="1200" b="0" i="0" baseline="0" dirty="0">
                <a:solidFill>
                  <a:srgbClr val="202122"/>
                </a:solidFill>
                <a:effectLst/>
                <a:latin typeface="Arial" panose="020B0604020202020204" pitchFamily="34" charset="0"/>
              </a:rPr>
              <a:t>. The most frequent respiratory symptoms are </a:t>
            </a:r>
            <a:r>
              <a:rPr lang="en-US" sz="1200" b="0" i="0" u="none" strike="noStrike" baseline="0" dirty="0">
                <a:solidFill>
                  <a:srgbClr val="3366CC"/>
                </a:solidFill>
                <a:effectLst/>
                <a:latin typeface="Arial" panose="020B0604020202020204" pitchFamily="34" charset="0"/>
                <a:hlinkClick r:id="rId7" tooltip="Dyspnea"/>
              </a:rPr>
              <a:t>dyspnea</a:t>
            </a:r>
            <a:r>
              <a:rPr lang="en-US" sz="1200" b="0" i="0" baseline="0" dirty="0">
                <a:solidFill>
                  <a:srgbClr val="202122"/>
                </a:solidFill>
                <a:effectLst/>
                <a:latin typeface="Arial" panose="020B0604020202020204" pitchFamily="34" charset="0"/>
              </a:rPr>
              <a:t> and a </a:t>
            </a:r>
            <a:r>
              <a:rPr lang="en-US" sz="1200" b="0" i="0" u="none" strike="noStrike" baseline="0" dirty="0">
                <a:solidFill>
                  <a:srgbClr val="3366CC"/>
                </a:solidFill>
                <a:effectLst/>
                <a:latin typeface="Arial" panose="020B0604020202020204" pitchFamily="34" charset="0"/>
                <a:hlinkClick r:id="rId8" tooltip="Dry cough"/>
              </a:rPr>
              <a:t>dry cough</a:t>
            </a:r>
            <a:r>
              <a:rPr lang="en-US" sz="1200" b="0" i="0" baseline="0" dirty="0">
                <a:solidFill>
                  <a:srgbClr val="202122"/>
                </a:solidFill>
                <a:effectLst/>
                <a:latin typeface="Arial" panose="020B0604020202020204" pitchFamily="34" charset="0"/>
              </a:rPr>
              <a:t>, while a wheeze may be present less commonly. </a:t>
            </a:r>
            <a:r>
              <a:rPr lang="en-US" sz="1200" b="0" i="0" u="none" strike="noStrike" baseline="0" dirty="0">
                <a:solidFill>
                  <a:srgbClr val="3366CC"/>
                </a:solidFill>
                <a:effectLst/>
                <a:latin typeface="Arial" panose="020B0604020202020204" pitchFamily="34" charset="0"/>
                <a:hlinkClick r:id="rId9" tooltip="Headache"/>
              </a:rPr>
              <a:t>Headache</a:t>
            </a:r>
            <a:r>
              <a:rPr lang="en-US" sz="1200" b="0" i="0" baseline="0" dirty="0">
                <a:solidFill>
                  <a:srgbClr val="202122"/>
                </a:solidFill>
                <a:effectLst/>
                <a:latin typeface="Arial" panose="020B0604020202020204" pitchFamily="34" charset="0"/>
              </a:rPr>
              <a:t>, </a:t>
            </a:r>
            <a:r>
              <a:rPr lang="en-US" sz="1200" b="0" i="0" u="none" strike="noStrike" baseline="0" dirty="0">
                <a:solidFill>
                  <a:srgbClr val="3366CC"/>
                </a:solidFill>
                <a:effectLst/>
                <a:latin typeface="Arial" panose="020B0604020202020204" pitchFamily="34" charset="0"/>
                <a:hlinkClick r:id="rId10" tooltip="Rhinitis"/>
              </a:rPr>
              <a:t>rhinitis</a:t>
            </a:r>
            <a:r>
              <a:rPr lang="en-US" sz="1200" b="0" i="0" baseline="0" dirty="0">
                <a:solidFill>
                  <a:srgbClr val="202122"/>
                </a:solidFill>
                <a:effectLst/>
                <a:latin typeface="Arial" panose="020B0604020202020204" pitchFamily="34" charset="0"/>
              </a:rPr>
              <a:t>, </a:t>
            </a:r>
            <a:r>
              <a:rPr lang="en-US" sz="1200" b="0" i="0" u="none" strike="noStrike" baseline="0" dirty="0">
                <a:solidFill>
                  <a:srgbClr val="3366CC"/>
                </a:solidFill>
                <a:effectLst/>
                <a:latin typeface="Arial" panose="020B0604020202020204" pitchFamily="34" charset="0"/>
                <a:hlinkClick r:id="rId11" tooltip="Conjunctivitis"/>
              </a:rPr>
              <a:t>conjunctivitis</a:t>
            </a:r>
            <a:r>
              <a:rPr lang="en-US" sz="1200" b="0" i="0" baseline="0" dirty="0">
                <a:solidFill>
                  <a:srgbClr val="202122"/>
                </a:solidFill>
                <a:effectLst/>
                <a:latin typeface="Arial" panose="020B0604020202020204" pitchFamily="34" charset="0"/>
              </a:rPr>
              <a:t> and </a:t>
            </a:r>
            <a:r>
              <a:rPr lang="en-US" sz="1200" b="0" i="0" u="none" strike="noStrike" baseline="0" dirty="0">
                <a:solidFill>
                  <a:srgbClr val="3366CC"/>
                </a:solidFill>
                <a:effectLst/>
                <a:latin typeface="Arial" panose="020B0604020202020204" pitchFamily="34" charset="0"/>
                <a:hlinkClick r:id="rId12" tooltip="Keratitis"/>
              </a:rPr>
              <a:t>keratitis</a:t>
            </a:r>
            <a:r>
              <a:rPr lang="en-US" sz="1200" b="0" i="0" baseline="0" dirty="0">
                <a:solidFill>
                  <a:srgbClr val="202122"/>
                </a:solidFill>
                <a:effectLst/>
                <a:latin typeface="Arial" panose="020B0604020202020204" pitchFamily="34" charset="0"/>
              </a:rPr>
              <a:t> can also be present, and skin </a:t>
            </a:r>
            <a:r>
              <a:rPr lang="en-US" sz="1200" b="0" i="0" u="none" strike="noStrike" baseline="0" dirty="0">
                <a:solidFill>
                  <a:srgbClr val="3366CC"/>
                </a:solidFill>
                <a:effectLst/>
                <a:latin typeface="Arial" panose="020B0604020202020204" pitchFamily="34" charset="0"/>
                <a:hlinkClick r:id="rId13" tooltip="Irritation"/>
              </a:rPr>
              <a:t>irritation</a:t>
            </a:r>
            <a:r>
              <a:rPr lang="en-US" sz="1200" b="0" i="0" baseline="0" dirty="0">
                <a:solidFill>
                  <a:srgbClr val="202122"/>
                </a:solidFill>
                <a:effectLst/>
                <a:latin typeface="Arial" panose="020B0604020202020204" pitchFamily="34" charset="0"/>
              </a:rPr>
              <a:t> may occur in those handling </a:t>
            </a:r>
            <a:r>
              <a:rPr lang="en-US" sz="1200" b="1" i="0" baseline="0" dirty="0">
                <a:solidFill>
                  <a:srgbClr val="202122"/>
                </a:solidFill>
                <a:effectLst/>
                <a:latin typeface="Arial" panose="020B0604020202020204" pitchFamily="34" charset="0"/>
              </a:rPr>
              <a:t>grain</a:t>
            </a:r>
            <a:r>
              <a:rPr lang="en-US" sz="1200" b="0" i="0" baseline="0" dirty="0">
                <a:solidFill>
                  <a:srgbClr val="202122"/>
                </a:solidFill>
                <a:effectLst/>
                <a:latin typeface="Arial" panose="020B0604020202020204" pitchFamily="34" charset="0"/>
              </a:rPr>
              <a:t>.</a:t>
            </a:r>
            <a:r>
              <a:rPr lang="en-US" sz="1200" b="0" i="0" u="none" strike="noStrike" baseline="0" dirty="0">
                <a:solidFill>
                  <a:srgbClr val="3366CC"/>
                </a:solidFill>
                <a:effectLst/>
                <a:latin typeface="Arial" panose="020B0604020202020204" pitchFamily="34" charset="0"/>
              </a:rPr>
              <a:t> </a:t>
            </a:r>
            <a:r>
              <a:rPr lang="en-US" sz="1200" b="0" i="0" baseline="0" dirty="0">
                <a:solidFill>
                  <a:srgbClr val="202122"/>
                </a:solidFill>
                <a:effectLst/>
                <a:latin typeface="Arial" panose="020B0604020202020204" pitchFamily="34" charset="0"/>
              </a:rPr>
              <a:t>Respiratory function may worsen to the point where </a:t>
            </a:r>
            <a:r>
              <a:rPr lang="en-US" sz="1200" b="0" i="0" u="none" strike="noStrike" baseline="0" dirty="0">
                <a:solidFill>
                  <a:srgbClr val="3366CC"/>
                </a:solidFill>
                <a:effectLst/>
                <a:latin typeface="Arial" panose="020B0604020202020204" pitchFamily="34" charset="0"/>
                <a:hlinkClick r:id="rId14" tooltip="Hypoxia (medical)"/>
              </a:rPr>
              <a:t>hypoxia</a:t>
            </a:r>
            <a:r>
              <a:rPr lang="en-US" sz="1200" b="0" i="0" baseline="0" dirty="0">
                <a:solidFill>
                  <a:srgbClr val="202122"/>
                </a:solidFill>
                <a:effectLst/>
                <a:latin typeface="Arial" panose="020B0604020202020204" pitchFamily="34" charset="0"/>
              </a:rPr>
              <a:t> occurs, and damage to the airways may lead to non-cardiogenic </a:t>
            </a:r>
            <a:r>
              <a:rPr lang="en-US" sz="1200" b="0" i="0" u="none" strike="noStrike" baseline="0" dirty="0">
                <a:solidFill>
                  <a:srgbClr val="3366CC"/>
                </a:solidFill>
                <a:effectLst/>
                <a:latin typeface="Arial" panose="020B0604020202020204" pitchFamily="34" charset="0"/>
                <a:hlinkClick r:id="rId15" tooltip="Pulmonary edema"/>
              </a:rPr>
              <a:t>pulmonary edema</a:t>
            </a:r>
            <a:r>
              <a:rPr lang="en-US" sz="1200" b="0" i="0" baseline="0" dirty="0">
                <a:solidFill>
                  <a:srgbClr val="202122"/>
                </a:solidFill>
                <a:effectLst/>
                <a:latin typeface="Arial" panose="020B0604020202020204" pitchFamily="34" charset="0"/>
              </a:rPr>
              <a:t> one to three days post exposure.</a:t>
            </a:r>
            <a:r>
              <a:rPr lang="en-US" sz="1200" b="0" i="0" u="none" strike="noStrike" baseline="0" dirty="0">
                <a:solidFill>
                  <a:srgbClr val="3366CC"/>
                </a:solidFill>
                <a:effectLst/>
                <a:latin typeface="Arial" panose="020B0604020202020204" pitchFamily="34" charset="0"/>
                <a:hlinkClick r:id="rId16"/>
              </a:rPr>
              <a:t>[1]</a:t>
            </a:r>
            <a:r>
              <a:rPr lang="en-US" sz="1200" b="0" i="0" u="none" strike="noStrike" baseline="0" dirty="0">
                <a:solidFill>
                  <a:srgbClr val="3366CC"/>
                </a:solidFill>
                <a:effectLst/>
                <a:latin typeface="Arial" panose="020B0604020202020204" pitchFamily="34" charset="0"/>
              </a:rPr>
              <a:t> </a:t>
            </a:r>
            <a:r>
              <a:rPr lang="en-US" sz="1200" b="0" i="0" baseline="0" dirty="0">
                <a:solidFill>
                  <a:srgbClr val="202122"/>
                </a:solidFill>
                <a:effectLst/>
                <a:latin typeface="Arial" panose="020B0604020202020204" pitchFamily="34" charset="0"/>
              </a:rPr>
              <a:t>The illness is generally </a:t>
            </a:r>
            <a:r>
              <a:rPr lang="en-US" sz="1200" b="0" i="0" u="none" strike="noStrike" baseline="0" dirty="0">
                <a:solidFill>
                  <a:srgbClr val="3366CC"/>
                </a:solidFill>
                <a:effectLst/>
                <a:latin typeface="Arial" panose="020B0604020202020204" pitchFamily="34" charset="0"/>
                <a:hlinkClick r:id="rId17" tooltip="Self-limiting (biology)"/>
              </a:rPr>
              <a:t>self-limiting</a:t>
            </a:r>
            <a:r>
              <a:rPr lang="en-US" sz="1200" b="0" i="0" baseline="0" dirty="0">
                <a:solidFill>
                  <a:srgbClr val="202122"/>
                </a:solidFill>
                <a:effectLst/>
                <a:latin typeface="Arial" panose="020B0604020202020204" pitchFamily="34" charset="0"/>
              </a:rPr>
              <a:t>. Management on the whole is preventive, by limiting exposure to </a:t>
            </a:r>
            <a:r>
              <a:rPr lang="en-US" sz="1200" b="0" i="0" baseline="0" dirty="0" err="1">
                <a:solidFill>
                  <a:srgbClr val="202122"/>
                </a:solidFill>
                <a:effectLst/>
                <a:latin typeface="Arial" panose="020B0604020202020204" pitchFamily="34" charset="0"/>
              </a:rPr>
              <a:t>mouldy</a:t>
            </a:r>
            <a:r>
              <a:rPr lang="en-US" sz="1200" b="0" i="0" baseline="0" dirty="0">
                <a:solidFill>
                  <a:srgbClr val="202122"/>
                </a:solidFill>
                <a:effectLst/>
                <a:latin typeface="Arial" panose="020B0604020202020204" pitchFamily="34" charset="0"/>
              </a:rPr>
              <a:t> environments with ventilation, or by wearing respiratory protection such as facemasks.</a:t>
            </a:r>
            <a:r>
              <a:rPr lang="en-US" sz="1200" b="0" i="0" u="none" strike="noStrike" baseline="0" dirty="0">
                <a:solidFill>
                  <a:srgbClr val="3366CC"/>
                </a:solidFill>
                <a:effectLst/>
                <a:latin typeface="Arial" panose="020B0604020202020204" pitchFamily="34" charset="0"/>
                <a:hlinkClick r:id="rId16"/>
              </a:rPr>
              <a:t>[1]</a:t>
            </a:r>
            <a:endParaRPr lang="en-US" sz="1200" b="0" i="0" u="none" strike="noStrike" baseline="0" dirty="0">
              <a:solidFill>
                <a:srgbClr val="3366CC"/>
              </a:solidFill>
              <a:effectLst/>
              <a:latin typeface="Arial" panose="020B0604020202020204" pitchFamily="34" charset="0"/>
            </a:endParaRPr>
          </a:p>
          <a:p>
            <a:pPr algn="l"/>
            <a:r>
              <a:rPr lang="en-US" sz="1200" b="0" i="0" u="none" strike="noStrike" baseline="0" dirty="0">
                <a:solidFill>
                  <a:srgbClr val="3366CC"/>
                </a:solidFill>
                <a:effectLst/>
                <a:latin typeface="Arial" panose="020B0604020202020204" pitchFamily="34" charset="0"/>
              </a:rPr>
              <a:t>Source: https://en.wikipedia.org/wiki/Organic_dust_toxic_syndrome</a:t>
            </a:r>
          </a:p>
          <a:p>
            <a:pPr algn="l"/>
            <a:endParaRPr lang="en-US" sz="1200" b="0" i="0" u="none" strike="noStrike" baseline="0" dirty="0">
              <a:solidFill>
                <a:srgbClr val="3366CC"/>
              </a:solidFill>
              <a:effectLst/>
              <a:latin typeface="Arial" panose="020B0604020202020204" pitchFamily="34" charset="0"/>
            </a:endParaRPr>
          </a:p>
          <a:p>
            <a:pPr algn="l"/>
            <a:r>
              <a:rPr lang="en-US" sz="1200" b="1" i="0" baseline="0" dirty="0">
                <a:solidFill>
                  <a:srgbClr val="202122"/>
                </a:solidFill>
                <a:effectLst/>
                <a:latin typeface="Arial" panose="020B0604020202020204" pitchFamily="34" charset="0"/>
              </a:rPr>
              <a:t>Hypersensitivity pneumonitis</a:t>
            </a:r>
            <a:r>
              <a:rPr lang="en-US" sz="1200" b="0" i="0" baseline="0" dirty="0">
                <a:solidFill>
                  <a:srgbClr val="202122"/>
                </a:solidFill>
                <a:effectLst/>
                <a:latin typeface="Arial" panose="020B0604020202020204" pitchFamily="34" charset="0"/>
              </a:rPr>
              <a:t> (</a:t>
            </a:r>
            <a:r>
              <a:rPr lang="en-US" sz="1200" b="1" i="0" baseline="0" dirty="0">
                <a:solidFill>
                  <a:srgbClr val="202122"/>
                </a:solidFill>
                <a:effectLst/>
                <a:latin typeface="Arial" panose="020B0604020202020204" pitchFamily="34" charset="0"/>
              </a:rPr>
              <a:t>HP</a:t>
            </a:r>
            <a:r>
              <a:rPr lang="en-US" sz="1200" b="0" i="0" baseline="0" dirty="0">
                <a:solidFill>
                  <a:srgbClr val="202122"/>
                </a:solidFill>
                <a:effectLst/>
                <a:latin typeface="Arial" panose="020B0604020202020204" pitchFamily="34" charset="0"/>
              </a:rPr>
              <a:t>) is a syndrome caused by the repetitive inhalation of </a:t>
            </a:r>
            <a:r>
              <a:rPr lang="en-US" sz="1200" b="0" i="0" u="none" strike="noStrike" baseline="0" dirty="0">
                <a:solidFill>
                  <a:srgbClr val="3366CC"/>
                </a:solidFill>
                <a:effectLst/>
                <a:latin typeface="Arial" panose="020B0604020202020204" pitchFamily="34" charset="0"/>
                <a:hlinkClick r:id="rId18" tooltip="Antigen"/>
              </a:rPr>
              <a:t>antigens</a:t>
            </a:r>
            <a:r>
              <a:rPr lang="en-US" sz="1200" b="0" i="0" baseline="0" dirty="0">
                <a:solidFill>
                  <a:srgbClr val="202122"/>
                </a:solidFill>
                <a:effectLst/>
                <a:latin typeface="Arial" panose="020B0604020202020204" pitchFamily="34" charset="0"/>
              </a:rPr>
              <a:t> from the environment in susceptible or sensitized people The inhaled antigens produce a </a:t>
            </a:r>
            <a:r>
              <a:rPr lang="en-US" sz="1200" b="0" i="0" u="none" strike="noStrike" baseline="0" dirty="0">
                <a:solidFill>
                  <a:srgbClr val="3366CC"/>
                </a:solidFill>
                <a:effectLst/>
                <a:latin typeface="Arial" panose="020B0604020202020204" pitchFamily="34" charset="0"/>
                <a:hlinkClick r:id="rId19" tooltip="Hypersensitivity"/>
              </a:rPr>
              <a:t>hypersensitivity</a:t>
            </a:r>
            <a:r>
              <a:rPr lang="en-US" sz="1200" b="0" i="0" baseline="0" dirty="0">
                <a:solidFill>
                  <a:srgbClr val="202122"/>
                </a:solidFill>
                <a:effectLst/>
                <a:latin typeface="Arial" panose="020B0604020202020204" pitchFamily="34" charset="0"/>
              </a:rPr>
              <a:t> immune reaction causing </a:t>
            </a:r>
            <a:r>
              <a:rPr lang="en-US" sz="1200" b="0" i="0" u="none" strike="noStrike" baseline="0" dirty="0">
                <a:solidFill>
                  <a:srgbClr val="3366CC"/>
                </a:solidFill>
                <a:effectLst/>
                <a:latin typeface="Arial" panose="020B0604020202020204" pitchFamily="34" charset="0"/>
                <a:hlinkClick r:id="rId20" tooltip="Inflammation"/>
              </a:rPr>
              <a:t>inflammation</a:t>
            </a:r>
            <a:r>
              <a:rPr lang="en-US" sz="1200" b="0" i="0" baseline="0" dirty="0">
                <a:solidFill>
                  <a:srgbClr val="202122"/>
                </a:solidFill>
                <a:effectLst/>
                <a:latin typeface="Arial" panose="020B0604020202020204" pitchFamily="34" charset="0"/>
              </a:rPr>
              <a:t> of the airspaces (</a:t>
            </a:r>
            <a:r>
              <a:rPr lang="en-US" sz="1200" b="0" i="0" u="none" strike="noStrike" baseline="0" dirty="0">
                <a:solidFill>
                  <a:srgbClr val="3366CC"/>
                </a:solidFill>
                <a:effectLst/>
                <a:latin typeface="Arial" panose="020B0604020202020204" pitchFamily="34" charset="0"/>
                <a:hlinkClick r:id="rId21" tooltip="Pulmonary alveolus"/>
              </a:rPr>
              <a:t>alveoli</a:t>
            </a:r>
            <a:r>
              <a:rPr lang="en-US" sz="1200" b="0" i="0" baseline="0" dirty="0">
                <a:solidFill>
                  <a:srgbClr val="202122"/>
                </a:solidFill>
                <a:effectLst/>
                <a:latin typeface="Arial" panose="020B0604020202020204" pitchFamily="34" charset="0"/>
              </a:rPr>
              <a:t>) and small airways (</a:t>
            </a:r>
            <a:r>
              <a:rPr lang="en-US" sz="1200" b="0" i="0" u="none" strike="noStrike" baseline="0" dirty="0">
                <a:solidFill>
                  <a:srgbClr val="3366CC"/>
                </a:solidFill>
                <a:effectLst/>
                <a:latin typeface="Arial" panose="020B0604020202020204" pitchFamily="34" charset="0"/>
                <a:hlinkClick r:id="rId22" tooltip="Bronchiole"/>
              </a:rPr>
              <a:t>bronchioles</a:t>
            </a:r>
            <a:r>
              <a:rPr lang="en-US" sz="1200" b="0" i="0" baseline="0" dirty="0">
                <a:solidFill>
                  <a:srgbClr val="202122"/>
                </a:solidFill>
                <a:effectLst/>
                <a:latin typeface="Arial" panose="020B0604020202020204" pitchFamily="34" charset="0"/>
              </a:rPr>
              <a:t>) within the </a:t>
            </a:r>
            <a:r>
              <a:rPr lang="en-US" sz="1200" b="0" i="0" u="none" strike="noStrike" baseline="0" dirty="0">
                <a:solidFill>
                  <a:srgbClr val="3366CC"/>
                </a:solidFill>
                <a:effectLst/>
                <a:latin typeface="Arial" panose="020B0604020202020204" pitchFamily="34" charset="0"/>
                <a:hlinkClick r:id="rId23" tooltip="Lung"/>
              </a:rPr>
              <a:t>lung</a:t>
            </a:r>
            <a:r>
              <a:rPr lang="en-US" sz="1200" b="0" i="0" baseline="0" dirty="0">
                <a:solidFill>
                  <a:srgbClr val="202122"/>
                </a:solidFill>
                <a:effectLst/>
                <a:latin typeface="Arial" panose="020B0604020202020204" pitchFamily="34" charset="0"/>
              </a:rPr>
              <a:t>.</a:t>
            </a:r>
            <a:r>
              <a:rPr lang="en-US" sz="1200" b="0" i="0" u="none" strike="noStrike" baseline="0" dirty="0">
                <a:solidFill>
                  <a:srgbClr val="3366CC"/>
                </a:solidFill>
                <a:effectLst/>
                <a:latin typeface="Arial" panose="020B0604020202020204" pitchFamily="34" charset="0"/>
                <a:hlinkClick r:id="rId24"/>
              </a:rPr>
              <a:t>[4]</a:t>
            </a:r>
            <a:r>
              <a:rPr lang="en-US" sz="1200" b="0" i="0" baseline="0" dirty="0">
                <a:solidFill>
                  <a:srgbClr val="202122"/>
                </a:solidFill>
                <a:effectLst/>
                <a:latin typeface="Arial" panose="020B0604020202020204" pitchFamily="34" charset="0"/>
              </a:rPr>
              <a:t>  In the acute form of HP dose of antigen exposure tends to be very high but only for a short duration. Symptoms include fever, chills, malaise, cough, chest tightness, dyspnea, rash, swelling and headache. Symptoms resolve within 12 hours to several days upon cessation of exposure.[1] Source: https://en.wikipedia.org/wiki/Hypersensitivity_pneumonitis</a:t>
            </a:r>
          </a:p>
          <a:p>
            <a:endParaRPr lang="en-US" sz="1200" baseline="0" dirty="0"/>
          </a:p>
        </p:txBody>
      </p:sp>
      <p:sp>
        <p:nvSpPr>
          <p:cNvPr id="4" name="Slide Number Placeholder 3"/>
          <p:cNvSpPr>
            <a:spLocks noGrp="1"/>
          </p:cNvSpPr>
          <p:nvPr>
            <p:ph type="sldNum" sz="quarter" idx="5"/>
          </p:nvPr>
        </p:nvSpPr>
        <p:spPr/>
        <p:txBody>
          <a:bodyPr/>
          <a:lstStyle/>
          <a:p>
            <a:fld id="{7204FE9C-24EC-442B-850F-65B0BA925E10}" type="slidenum">
              <a:rPr lang="en-US" smtClean="0"/>
              <a:t>32</a:t>
            </a:fld>
            <a:endParaRPr lang="en-US" dirty="0"/>
          </a:p>
        </p:txBody>
      </p:sp>
    </p:spTree>
    <p:extLst>
      <p:ext uri="{BB962C8B-B14F-4D97-AF65-F5344CB8AC3E}">
        <p14:creationId xmlns:p14="http://schemas.microsoft.com/office/powerpoint/2010/main" val="20222765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Nancy</a:t>
            </a:r>
          </a:p>
          <a:p>
            <a:endParaRPr lang="en-US" dirty="0"/>
          </a:p>
          <a:p>
            <a:r>
              <a:rPr lang="en-US" dirty="0"/>
              <a:t>Resources:</a:t>
            </a:r>
          </a:p>
          <a:p>
            <a:r>
              <a:rPr lang="en-US" dirty="0"/>
              <a:t>https://www.fda.gov/food/natural-toxins-food/mycotoxins</a:t>
            </a:r>
          </a:p>
        </p:txBody>
      </p:sp>
      <p:sp>
        <p:nvSpPr>
          <p:cNvPr id="4" name="Slide Number Placeholder 3"/>
          <p:cNvSpPr>
            <a:spLocks noGrp="1"/>
          </p:cNvSpPr>
          <p:nvPr>
            <p:ph type="sldNum" sz="quarter" idx="5"/>
          </p:nvPr>
        </p:nvSpPr>
        <p:spPr/>
        <p:txBody>
          <a:bodyPr/>
          <a:lstStyle/>
          <a:p>
            <a:fld id="{7204FE9C-24EC-442B-850F-65B0BA925E10}" type="slidenum">
              <a:rPr lang="en-US" smtClean="0"/>
              <a:t>33</a:t>
            </a:fld>
            <a:endParaRPr lang="en-US" dirty="0"/>
          </a:p>
        </p:txBody>
      </p:sp>
    </p:spTree>
    <p:extLst>
      <p:ext uri="{BB962C8B-B14F-4D97-AF65-F5344CB8AC3E}">
        <p14:creationId xmlns:p14="http://schemas.microsoft.com/office/powerpoint/2010/main" val="2716054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solidFill>
                <a:schemeClr val="tx1"/>
              </a:solidFill>
            </a:endParaRPr>
          </a:p>
        </p:txBody>
      </p:sp>
      <p:sp>
        <p:nvSpPr>
          <p:cNvPr id="4" name="Slide Number Placeholder 3"/>
          <p:cNvSpPr>
            <a:spLocks noGrp="1"/>
          </p:cNvSpPr>
          <p:nvPr>
            <p:ph type="sldNum" sz="quarter" idx="10"/>
          </p:nvPr>
        </p:nvSpPr>
        <p:spPr/>
        <p:txBody>
          <a:bodyPr/>
          <a:lstStyle/>
          <a:p>
            <a:fld id="{7204FE9C-24EC-442B-850F-65B0BA925E10}" type="slidenum">
              <a:rPr lang="en-US" smtClean="0"/>
              <a:t>7</a:t>
            </a:fld>
            <a:endParaRPr lang="en-US" dirty="0"/>
          </a:p>
        </p:txBody>
      </p:sp>
    </p:spTree>
    <p:extLst>
      <p:ext uri="{BB962C8B-B14F-4D97-AF65-F5344CB8AC3E}">
        <p14:creationId xmlns:p14="http://schemas.microsoft.com/office/powerpoint/2010/main" val="17687203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04FE9C-24EC-442B-850F-65B0BA925E10}" type="slidenum">
              <a:rPr lang="en-US" smtClean="0"/>
              <a:t>34</a:t>
            </a:fld>
            <a:endParaRPr lang="en-US" dirty="0"/>
          </a:p>
        </p:txBody>
      </p:sp>
    </p:spTree>
    <p:extLst>
      <p:ext uri="{BB962C8B-B14F-4D97-AF65-F5344CB8AC3E}">
        <p14:creationId xmlns:p14="http://schemas.microsoft.com/office/powerpoint/2010/main" val="28935685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B1B1B"/>
                </a:solidFill>
                <a:effectLst/>
                <a:latin typeface="Source Sans Pro Web"/>
              </a:rPr>
              <a:t>An antimicrobial pesticide is intended to disinfect, sanitize, reduce, or mitigate growth or development of microbiological organisms or protect inanimate objects, industrial processes or systems, surfaces, water, or other chemical substances from contamination, fouling, or deterioration caused by bacteria, viruses, fungi, protozoa, algae, or slime.</a:t>
            </a:r>
          </a:p>
          <a:p>
            <a:r>
              <a:rPr lang="en-US" b="0" i="0" dirty="0">
                <a:solidFill>
                  <a:srgbClr val="1B1B1B"/>
                </a:solidFill>
                <a:effectLst/>
                <a:latin typeface="Source Sans Pro Web"/>
              </a:rPr>
              <a:t>Source: https://www.epa.gov/pesticide-registration/antimicrobial-pesticide-registration </a:t>
            </a:r>
          </a:p>
          <a:p>
            <a:endParaRPr lang="en-US" b="0" i="0" dirty="0">
              <a:solidFill>
                <a:srgbClr val="1B1B1B"/>
              </a:solidFill>
              <a:effectLst/>
              <a:latin typeface="Source Sans Pro Web"/>
            </a:endParaRPr>
          </a:p>
          <a:p>
            <a:r>
              <a:rPr lang="en-US" b="0" i="0" dirty="0">
                <a:solidFill>
                  <a:srgbClr val="1B1B1B"/>
                </a:solidFill>
                <a:effectLst/>
                <a:latin typeface="Source Sans Pro Web"/>
              </a:rPr>
              <a:t>To report a suspected pesticide misuse or drift: https://agr.wa.gov/departments/pesticides-and-fertilizers/pesticides/compliance</a:t>
            </a:r>
            <a:endParaRPr lang="en-US" dirty="0"/>
          </a:p>
        </p:txBody>
      </p:sp>
      <p:sp>
        <p:nvSpPr>
          <p:cNvPr id="4" name="Slide Number Placeholder 3"/>
          <p:cNvSpPr>
            <a:spLocks noGrp="1"/>
          </p:cNvSpPr>
          <p:nvPr>
            <p:ph type="sldNum" sz="quarter" idx="5"/>
          </p:nvPr>
        </p:nvSpPr>
        <p:spPr/>
        <p:txBody>
          <a:bodyPr/>
          <a:lstStyle/>
          <a:p>
            <a:fld id="{7204FE9C-24EC-442B-850F-65B0BA925E10}" type="slidenum">
              <a:rPr lang="en-US" smtClean="0"/>
              <a:t>36</a:t>
            </a:fld>
            <a:endParaRPr lang="en-US" dirty="0"/>
          </a:p>
        </p:txBody>
      </p:sp>
    </p:spTree>
    <p:extLst>
      <p:ext uri="{BB962C8B-B14F-4D97-AF65-F5344CB8AC3E}">
        <p14:creationId xmlns:p14="http://schemas.microsoft.com/office/powerpoint/2010/main" val="35221214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0" algn="l"/>
            <a:r>
              <a:rPr lang="en-US" dirty="0"/>
              <a:t>51-52 </a:t>
            </a:r>
            <a:r>
              <a:rPr lang="en-US" b="1" i="0" dirty="0">
                <a:solidFill>
                  <a:srgbClr val="000000"/>
                </a:solidFill>
                <a:effectLst/>
                <a:highlight>
                  <a:srgbClr val="FFFFFF"/>
                </a:highlight>
                <a:latin typeface="Open Sans" panose="020B0606030504020204" pitchFamily="34" charset="0"/>
              </a:rPr>
              <a:t>605.4 Particulate matter removal.</a:t>
            </a:r>
            <a:r>
              <a:rPr lang="en-US" b="0" i="0" dirty="0">
                <a:solidFill>
                  <a:srgbClr val="000000"/>
                </a:solidFill>
                <a:effectLst/>
                <a:highlight>
                  <a:srgbClr val="FFFFFF"/>
                </a:highlight>
                <a:latin typeface="Open Sans" panose="020B0606030504020204" pitchFamily="34" charset="0"/>
              </a:rPr>
              <a:t> Particulate matter filters or air cleaners shall have a minimum efficiency reporting value (MERV) of not less than the following:</a:t>
            </a:r>
          </a:p>
          <a:p>
            <a:pPr indent="457200" algn="l"/>
            <a:r>
              <a:rPr lang="en-US" b="0" i="0" dirty="0">
                <a:solidFill>
                  <a:srgbClr val="000000"/>
                </a:solidFill>
                <a:effectLst/>
                <a:highlight>
                  <a:srgbClr val="FFFFFF"/>
                </a:highlight>
                <a:latin typeface="Open Sans" panose="020B0606030504020204" pitchFamily="34" charset="0"/>
              </a:rPr>
              <a:t>1. MERV 13 for ducted air handlers and ventilation systems serving occupiable spaces in Groups A, B, E, M, R and I occupancies.</a:t>
            </a:r>
          </a:p>
          <a:p>
            <a:pPr indent="457200" algn="l"/>
            <a:r>
              <a:rPr lang="en-US" b="0" i="0" dirty="0">
                <a:solidFill>
                  <a:srgbClr val="000000"/>
                </a:solidFill>
                <a:effectLst/>
                <a:highlight>
                  <a:srgbClr val="FFFFFF"/>
                </a:highlight>
                <a:latin typeface="Open Sans" panose="020B0606030504020204" pitchFamily="34" charset="0"/>
              </a:rPr>
              <a:t>2. MERV 8 for ducted air handlers and ventilation systems serving occupiable spaces in Groups F, H, S, and U occupancies.</a:t>
            </a:r>
          </a:p>
          <a:p>
            <a:pPr indent="457200" algn="l"/>
            <a:r>
              <a:rPr lang="en-US" b="0" i="0" dirty="0">
                <a:solidFill>
                  <a:srgbClr val="000000"/>
                </a:solidFill>
                <a:effectLst/>
                <a:highlight>
                  <a:srgbClr val="FFFFFF"/>
                </a:highlight>
                <a:latin typeface="Open Sans" panose="020B0606030504020204" pitchFamily="34" charset="0"/>
              </a:rPr>
              <a:t>3. MERV 4 for </a:t>
            </a:r>
            <a:r>
              <a:rPr lang="en-US" b="0" i="0" dirty="0" err="1">
                <a:solidFill>
                  <a:srgbClr val="000000"/>
                </a:solidFill>
                <a:effectLst/>
                <a:highlight>
                  <a:srgbClr val="FFFFFF"/>
                </a:highlight>
                <a:latin typeface="Open Sans" panose="020B0606030504020204" pitchFamily="34" charset="0"/>
              </a:rPr>
              <a:t>unducted</a:t>
            </a:r>
            <a:r>
              <a:rPr lang="en-US" b="0" i="0" dirty="0">
                <a:solidFill>
                  <a:srgbClr val="000000"/>
                </a:solidFill>
                <a:effectLst/>
                <a:highlight>
                  <a:srgbClr val="FFFFFF"/>
                </a:highlight>
                <a:latin typeface="Open Sans" panose="020B0606030504020204" pitchFamily="34" charset="0"/>
              </a:rPr>
              <a:t> air handlers and fan coil units.</a:t>
            </a:r>
          </a:p>
          <a:p>
            <a:pPr fontAlgn="t"/>
            <a:r>
              <a:rPr lang="en-US" dirty="0">
                <a:effectLst/>
              </a:rPr>
              <a:t>EXCEPTIONS:</a:t>
            </a:r>
          </a:p>
          <a:p>
            <a:pPr fontAlgn="t"/>
            <a:r>
              <a:rPr lang="en-US" dirty="0">
                <a:effectLst/>
              </a:rPr>
              <a:t>1. Ducted air handlers and ventilation systems 500 cfm or less shall have a filter not less than MERV 8.</a:t>
            </a:r>
          </a:p>
          <a:p>
            <a:pPr fontAlgn="t">
              <a:spcBef>
                <a:spcPts val="0"/>
              </a:spcBef>
              <a:spcAft>
                <a:spcPts val="0"/>
              </a:spcAft>
            </a:pPr>
            <a:r>
              <a:rPr lang="en-US" dirty="0">
                <a:effectLst/>
              </a:rPr>
              <a:t> </a:t>
            </a:r>
          </a:p>
          <a:p>
            <a:pPr fontAlgn="t"/>
            <a:r>
              <a:rPr lang="en-US" dirty="0">
                <a:effectLst/>
              </a:rPr>
              <a:t>2. Recirculated air at fan powered variable air volume terminal units with hydronic heating coils or electric resistance heating elements shall have a filter not less than MERV 8.</a:t>
            </a:r>
          </a:p>
          <a:p>
            <a:pPr fontAlgn="t">
              <a:spcBef>
                <a:spcPts val="0"/>
              </a:spcBef>
              <a:spcAft>
                <a:spcPts val="0"/>
              </a:spcAft>
            </a:pPr>
            <a:r>
              <a:rPr lang="en-US" dirty="0">
                <a:effectLst/>
              </a:rPr>
              <a:t> </a:t>
            </a:r>
          </a:p>
          <a:p>
            <a:pPr fontAlgn="t"/>
            <a:r>
              <a:rPr lang="en-US" dirty="0">
                <a:effectLst/>
              </a:rPr>
              <a:t>3. Exhaust or relief air upstream of a heat exchanger or coil shall have a filter not less than MERV 6.</a:t>
            </a:r>
          </a:p>
          <a:p>
            <a:endParaRPr lang="en-US" dirty="0"/>
          </a:p>
        </p:txBody>
      </p:sp>
      <p:sp>
        <p:nvSpPr>
          <p:cNvPr id="4" name="Slide Number Placeholder 3"/>
          <p:cNvSpPr>
            <a:spLocks noGrp="1"/>
          </p:cNvSpPr>
          <p:nvPr>
            <p:ph type="sldNum" sz="quarter" idx="5"/>
          </p:nvPr>
        </p:nvSpPr>
        <p:spPr/>
        <p:txBody>
          <a:bodyPr/>
          <a:lstStyle/>
          <a:p>
            <a:fld id="{7204FE9C-24EC-442B-850F-65B0BA925E10}" type="slidenum">
              <a:rPr lang="en-US" smtClean="0"/>
              <a:t>39</a:t>
            </a:fld>
            <a:endParaRPr lang="en-US" dirty="0"/>
          </a:p>
        </p:txBody>
      </p:sp>
    </p:spTree>
    <p:extLst>
      <p:ext uri="{BB962C8B-B14F-4D97-AF65-F5344CB8AC3E}">
        <p14:creationId xmlns:p14="http://schemas.microsoft.com/office/powerpoint/2010/main" val="26464411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What this guide provides – example guidance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Recommendations such as this most contentious category of unhealthy for sensitive groups include:</a:t>
            </a:r>
          </a:p>
          <a:p>
            <a:pPr marL="628650" lvl="1" indent="-171450">
              <a:buFont typeface="Arial" panose="020B0604020202020204" pitchFamily="34" charset="0"/>
              <a:buChar char="•"/>
            </a:pPr>
            <a:r>
              <a:rPr lang="en-US" dirty="0"/>
              <a:t>Limiting the intensity level of the activity</a:t>
            </a:r>
          </a:p>
          <a:p>
            <a:pPr marL="628650" lvl="1" indent="-171450">
              <a:buFont typeface="Arial" panose="020B0604020202020204" pitchFamily="34" charset="0"/>
              <a:buChar char="•"/>
            </a:pPr>
            <a:r>
              <a:rPr lang="en-US" dirty="0"/>
              <a:t>Limiting the duration of the activity</a:t>
            </a:r>
          </a:p>
          <a:p>
            <a:pPr marL="628650" lvl="1" indent="-171450">
              <a:buFont typeface="Arial" panose="020B0604020202020204" pitchFamily="34" charset="0"/>
              <a:buChar char="•"/>
            </a:pPr>
            <a:r>
              <a:rPr lang="en-US" dirty="0"/>
              <a:t>Moving the activity indoors or to somewhere with better AQ</a:t>
            </a:r>
          </a:p>
          <a:p>
            <a:pPr marL="628650" lvl="1" indent="-171450">
              <a:buFont typeface="Arial" panose="020B0604020202020204" pitchFamily="34" charset="0"/>
              <a:buChar char="•"/>
            </a:pPr>
            <a:r>
              <a:rPr lang="en-US" dirty="0"/>
              <a:t>Canceling the activity altogether</a:t>
            </a:r>
          </a:p>
          <a:p>
            <a:pPr marL="628650" lvl="1" indent="-171450">
              <a:buFont typeface="Arial" panose="020B0604020202020204" pitchFamily="34" charset="0"/>
              <a:buChar char="•"/>
            </a:pPr>
            <a:r>
              <a:rPr lang="en-US" dirty="0"/>
              <a:t>Special considerations for kids with health conditions</a:t>
            </a:r>
          </a:p>
        </p:txBody>
      </p:sp>
      <p:sp>
        <p:nvSpPr>
          <p:cNvPr id="4" name="Slide Number Placeholder 3"/>
          <p:cNvSpPr>
            <a:spLocks noGrp="1"/>
          </p:cNvSpPr>
          <p:nvPr>
            <p:ph type="sldNum" sz="quarter" idx="5"/>
          </p:nvPr>
        </p:nvSpPr>
        <p:spPr/>
        <p:txBody>
          <a:bodyPr/>
          <a:lstStyle/>
          <a:p>
            <a:fld id="{7204FE9C-24EC-442B-850F-65B0BA925E10}" type="slidenum">
              <a:rPr lang="en-US" smtClean="0"/>
              <a:t>42</a:t>
            </a:fld>
            <a:endParaRPr lang="en-US" dirty="0"/>
          </a:p>
        </p:txBody>
      </p:sp>
    </p:spTree>
    <p:extLst>
      <p:ext uri="{BB962C8B-B14F-4D97-AF65-F5344CB8AC3E}">
        <p14:creationId xmlns:p14="http://schemas.microsoft.com/office/powerpoint/2010/main" val="38492931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457200" algn="l"/>
            <a:r>
              <a:rPr lang="en-US" b="0" i="0" dirty="0">
                <a:solidFill>
                  <a:srgbClr val="000000"/>
                </a:solidFill>
                <a:effectLst/>
                <a:highlight>
                  <a:srgbClr val="FFFFFF"/>
                </a:highlight>
                <a:latin typeface="Open Sans" panose="020B0606030504020204" pitchFamily="34" charset="0"/>
              </a:rPr>
              <a:t>(1) All rooms used by students or staff shall be kept reasonably free of all </a:t>
            </a:r>
            <a:r>
              <a:rPr lang="en-US" b="1" i="0" dirty="0">
                <a:solidFill>
                  <a:srgbClr val="000000"/>
                </a:solidFill>
                <a:effectLst/>
                <a:highlight>
                  <a:srgbClr val="FFFF00"/>
                </a:highlight>
                <a:latin typeface="Open Sans" panose="020B0606030504020204" pitchFamily="34" charset="0"/>
              </a:rPr>
              <a:t>objectionable odor, excessive heat or condensation</a:t>
            </a:r>
            <a:r>
              <a:rPr lang="en-US" b="1" i="0" dirty="0">
                <a:solidFill>
                  <a:srgbClr val="000000"/>
                </a:solidFill>
                <a:effectLst/>
                <a:highlight>
                  <a:srgbClr val="FFFFFF"/>
                </a:highlight>
                <a:latin typeface="Open Sans" panose="020B0606030504020204" pitchFamily="34" charset="0"/>
              </a:rPr>
              <a:t>.</a:t>
            </a:r>
          </a:p>
          <a:p>
            <a:pPr indent="457200" algn="l"/>
            <a:r>
              <a:rPr lang="en-US" b="0" i="0" dirty="0">
                <a:solidFill>
                  <a:srgbClr val="000000"/>
                </a:solidFill>
                <a:effectLst/>
                <a:highlight>
                  <a:srgbClr val="FFFFFF"/>
                </a:highlight>
                <a:latin typeface="Open Sans" panose="020B0606030504020204" pitchFamily="34" charset="0"/>
              </a:rPr>
              <a:t>(2) All sources producing air contaminants of public health importance shall be controlled by the provision and maintenance of local mechanical exhaust ventilation systems as approved by the health officer.</a:t>
            </a:r>
          </a:p>
          <a:p>
            <a:endParaRPr lang="en-US" dirty="0"/>
          </a:p>
        </p:txBody>
      </p:sp>
      <p:sp>
        <p:nvSpPr>
          <p:cNvPr id="4" name="Slide Number Placeholder 3"/>
          <p:cNvSpPr>
            <a:spLocks noGrp="1"/>
          </p:cNvSpPr>
          <p:nvPr>
            <p:ph type="sldNum" sz="quarter" idx="5"/>
          </p:nvPr>
        </p:nvSpPr>
        <p:spPr/>
        <p:txBody>
          <a:bodyPr/>
          <a:lstStyle/>
          <a:p>
            <a:fld id="{7204FE9C-24EC-442B-850F-65B0BA925E10}" type="slidenum">
              <a:rPr lang="en-US" smtClean="0"/>
              <a:t>43</a:t>
            </a:fld>
            <a:endParaRPr lang="en-US" dirty="0"/>
          </a:p>
        </p:txBody>
      </p:sp>
    </p:spTree>
    <p:extLst>
      <p:ext uri="{BB962C8B-B14F-4D97-AF65-F5344CB8AC3E}">
        <p14:creationId xmlns:p14="http://schemas.microsoft.com/office/powerpoint/2010/main" val="40682169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b="0" u="none" dirty="0"/>
          </a:p>
        </p:txBody>
      </p:sp>
      <p:sp>
        <p:nvSpPr>
          <p:cNvPr id="4" name="Slide Number Placeholder 3"/>
          <p:cNvSpPr>
            <a:spLocks noGrp="1"/>
          </p:cNvSpPr>
          <p:nvPr>
            <p:ph type="sldNum" sz="quarter" idx="10"/>
          </p:nvPr>
        </p:nvSpPr>
        <p:spPr/>
        <p:txBody>
          <a:bodyPr/>
          <a:lstStyle/>
          <a:p>
            <a:fld id="{7204FE9C-24EC-442B-850F-65B0BA925E10}" type="slidenum">
              <a:rPr lang="en-US" smtClean="0"/>
              <a:t>44</a:t>
            </a:fld>
            <a:endParaRPr lang="en-US" dirty="0"/>
          </a:p>
        </p:txBody>
      </p:sp>
    </p:spTree>
    <p:extLst>
      <p:ext uri="{BB962C8B-B14F-4D97-AF65-F5344CB8AC3E}">
        <p14:creationId xmlns:p14="http://schemas.microsoft.com/office/powerpoint/2010/main" val="17021402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lvl="0"/>
            <a:endParaRPr lang="en-US" b="0" i="0" dirty="0">
              <a:solidFill>
                <a:schemeClr val="tx1"/>
              </a:solidFill>
            </a:endParaRPr>
          </a:p>
        </p:txBody>
      </p:sp>
      <p:sp>
        <p:nvSpPr>
          <p:cNvPr id="4" name="Slide Number Placeholder 3"/>
          <p:cNvSpPr>
            <a:spLocks noGrp="1"/>
          </p:cNvSpPr>
          <p:nvPr>
            <p:ph type="sldNum" sz="quarter" idx="10"/>
          </p:nvPr>
        </p:nvSpPr>
        <p:spPr/>
        <p:txBody>
          <a:bodyPr/>
          <a:lstStyle/>
          <a:p>
            <a:fld id="{7204FE9C-24EC-442B-850F-65B0BA925E10}" type="slidenum">
              <a:rPr lang="en-US" smtClean="0"/>
              <a:t>45</a:t>
            </a:fld>
            <a:endParaRPr lang="en-US" dirty="0"/>
          </a:p>
        </p:txBody>
      </p:sp>
    </p:spTree>
    <p:extLst>
      <p:ext uri="{BB962C8B-B14F-4D97-AF65-F5344CB8AC3E}">
        <p14:creationId xmlns:p14="http://schemas.microsoft.com/office/powerpoint/2010/main" val="36436958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2mg lethal dose * (1g/1000mg) * (1 mL/1.087g) * (1 tsp/4.929 mL) = 0.000373 tsp</a:t>
            </a:r>
          </a:p>
        </p:txBody>
      </p:sp>
      <p:sp>
        <p:nvSpPr>
          <p:cNvPr id="4" name="Slide Number Placeholder 3"/>
          <p:cNvSpPr>
            <a:spLocks noGrp="1"/>
          </p:cNvSpPr>
          <p:nvPr>
            <p:ph type="sldNum" sz="quarter" idx="5"/>
          </p:nvPr>
        </p:nvSpPr>
        <p:spPr/>
        <p:txBody>
          <a:bodyPr/>
          <a:lstStyle/>
          <a:p>
            <a:fld id="{7204FE9C-24EC-442B-850F-65B0BA925E10}" type="slidenum">
              <a:rPr lang="en-US" smtClean="0"/>
              <a:t>47</a:t>
            </a:fld>
            <a:endParaRPr lang="en-US" dirty="0"/>
          </a:p>
        </p:txBody>
      </p:sp>
    </p:spTree>
    <p:extLst>
      <p:ext uri="{BB962C8B-B14F-4D97-AF65-F5344CB8AC3E}">
        <p14:creationId xmlns:p14="http://schemas.microsoft.com/office/powerpoint/2010/main" val="4584029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Marie Hallinen, US EPA region 10: “EPA is responsible for registering all pesticides for use nationally (every legal product will have an EPA registration number on it); states have their own registration programs that may be more stringent or restrictive than EPA (but states can’t authorize the use of a pesticide that’s not federally registered). States also have “primacy,” meaning that they have primary authority when carrying out FIFRA enforcement. For Washington state, the agency in charge is WSDA. Although EPA may have responsibility in certain cases – for example, enforcement on tribal land, or when a state requests assistance. </a:t>
            </a:r>
          </a:p>
          <a:p>
            <a:pPr marL="461963" lvl="2">
              <a:spcBef>
                <a:spcPts val="0"/>
              </a:spcBef>
            </a:pPr>
            <a:r>
              <a:rPr lang="en-US" dirty="0"/>
              <a:t>U.S. EPA registration: </a:t>
            </a:r>
            <a:r>
              <a:rPr lang="en-US" sz="1600" dirty="0">
                <a:effectLst/>
                <a:latin typeface="Calibri" panose="020F0502020204030204" pitchFamily="34" charset="0"/>
                <a:ea typeface="Calibri" panose="020F0502020204030204" pitchFamily="34" charset="0"/>
              </a:rPr>
              <a:t>The data EPA requires for product registration includes studies on acute, chronic, reproductive, and developmental toxicity to mammals, birds, and fish, the pesticide's environmental fate, degradation, translocations, and ecological studies on its harmful effects to nontarget plants and animals. </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But yes, you’re correct, this data is provided by the registrant, who submits studies that comply with EPA testing guidelines. You can read more about the registration process here: </a:t>
            </a:r>
            <a:r>
              <a:rPr lang="en-US" sz="1800" u="sng" dirty="0">
                <a:solidFill>
                  <a:srgbClr val="0000FF"/>
                </a:solidFill>
                <a:effectLst/>
                <a:latin typeface="Calibri" panose="020F0502020204030204" pitchFamily="34" charset="0"/>
                <a:ea typeface="Calibri" panose="020F0502020204030204" pitchFamily="34" charset="0"/>
                <a:hlinkClick r:id="rId3"/>
              </a:rPr>
              <a:t>https://www.epa.gov/pesticide-registration/about-pesticide-registration#registration</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There’s also a certification for disinfectant products EPA has, the “design for the environment” label, that distinguishes products that meet a more stringent criteria: </a:t>
            </a:r>
            <a:r>
              <a:rPr lang="en-US" sz="1800" u="sng" dirty="0">
                <a:solidFill>
                  <a:srgbClr val="0000FF"/>
                </a:solidFill>
                <a:effectLst/>
                <a:latin typeface="Calibri" panose="020F0502020204030204" pitchFamily="34" charset="0"/>
                <a:ea typeface="Calibri" panose="020F0502020204030204" pitchFamily="34" charset="0"/>
                <a:hlinkClick r:id="rId4"/>
              </a:rPr>
              <a:t>https://www.epa.gov/pesticide-labels/learn-about-design-environment-dfe-certification</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I also like to refer folks to the National Pesticide Information Center when questions of product safety or risk come up: </a:t>
            </a:r>
            <a:r>
              <a:rPr lang="en-US" sz="1800" u="sng" dirty="0">
                <a:solidFill>
                  <a:srgbClr val="0000FF"/>
                </a:solidFill>
                <a:effectLst/>
                <a:latin typeface="Calibri" panose="020F0502020204030204" pitchFamily="34" charset="0"/>
                <a:ea typeface="Calibri" panose="020F0502020204030204" pitchFamily="34" charset="0"/>
                <a:hlinkClick r:id="rId5"/>
              </a:rPr>
              <a:t>http://npic.orst.edu/</a:t>
            </a:r>
            <a:endParaRPr lang="en-US" sz="1800" dirty="0">
              <a:effectLst/>
              <a:latin typeface="Calibri" panose="020F0502020204030204" pitchFamily="34" charset="0"/>
              <a:ea typeface="Calibri" panose="020F0502020204030204"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7204FE9C-24EC-442B-850F-65B0BA925E10}" type="slidenum">
              <a:rPr lang="en-US" smtClean="0"/>
              <a:t>48</a:t>
            </a:fld>
            <a:endParaRPr lang="en-US" dirty="0"/>
          </a:p>
        </p:txBody>
      </p:sp>
    </p:spTree>
    <p:extLst>
      <p:ext uri="{BB962C8B-B14F-4D97-AF65-F5344CB8AC3E}">
        <p14:creationId xmlns:p14="http://schemas.microsoft.com/office/powerpoint/2010/main" val="1936699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b="0" i="0" dirty="0">
                <a:solidFill>
                  <a:srgbClr val="3B3B3B"/>
                </a:solidFill>
                <a:effectLst/>
                <a:latin typeface="Open Sans" panose="020B0606030504020204" pitchFamily="34" charset="0"/>
              </a:rPr>
              <a:t>Nancy </a:t>
            </a:r>
          </a:p>
          <a:p>
            <a:endParaRPr lang="en-US" b="0" i="0" dirty="0">
              <a:solidFill>
                <a:srgbClr val="3B3B3B"/>
              </a:solidFill>
              <a:effectLst/>
              <a:latin typeface="Open Sans" panose="020B0606030504020204" pitchFamily="34" charset="0"/>
            </a:endParaRPr>
          </a:p>
          <a:p>
            <a:r>
              <a:rPr lang="en-US" b="0" i="0" dirty="0">
                <a:solidFill>
                  <a:srgbClr val="3B3B3B"/>
                </a:solidFill>
                <a:effectLst/>
                <a:latin typeface="Open Sans" panose="020B0606030504020204" pitchFamily="34" charset="0"/>
              </a:rPr>
              <a:t>L&amp;I: Federal and state laws govern asbestos removal and disposal. For more information, including directions for building owners, construction contractors, and asbestos abatement contractors see </a:t>
            </a:r>
            <a:r>
              <a:rPr lang="en-US" b="0" i="0" u="sng" dirty="0">
                <a:solidFill>
                  <a:srgbClr val="08586F"/>
                </a:solidFill>
                <a:effectLst/>
                <a:latin typeface="Open Sans" panose="020B0606030504020204" pitchFamily="34" charset="0"/>
                <a:hlinkClick r:id="rId3"/>
              </a:rPr>
              <a:t>Labor and Industries' asbestos removal requirements</a:t>
            </a:r>
            <a:r>
              <a:rPr lang="en-US" b="0" i="0" dirty="0">
                <a:solidFill>
                  <a:srgbClr val="3B3B3B"/>
                </a:solidFill>
                <a:effectLst/>
                <a:latin typeface="Open Sans" panose="020B0606030504020204" pitchFamily="34" charset="0"/>
              </a:rPr>
              <a:t>.</a:t>
            </a:r>
          </a:p>
          <a:p>
            <a:endParaRPr lang="en-US" b="0" i="0" dirty="0">
              <a:solidFill>
                <a:srgbClr val="3B3B3B"/>
              </a:solidFill>
              <a:effectLst/>
              <a:latin typeface="Open Sans" panose="020B0606030504020204" pitchFamily="34" charset="0"/>
            </a:endParaRPr>
          </a:p>
          <a:p>
            <a:r>
              <a:rPr lang="en-US" b="0" i="0" dirty="0">
                <a:solidFill>
                  <a:srgbClr val="3B3B3B"/>
                </a:solidFill>
                <a:effectLst/>
                <a:latin typeface="Open Sans" panose="020B0606030504020204" pitchFamily="34" charset="0"/>
              </a:rPr>
              <a:t>Ecology/CAAs: If you are the homeowner and the home is not used for commercial purposes you can clean it up yourself. You must follow federal and state laws. The Department of Ecology administers the Asbestos National Emissions Standards for Hazardous Air Pollutants (NESHAP) and requires notification before demolishing or renovating facilities with asbestos containing materials. In areas of the state with a local Clean Air Agency, the responsibility is delegated to them.</a:t>
            </a:r>
          </a:p>
          <a:p>
            <a:endParaRPr lang="en-US" b="0" i="0" dirty="0">
              <a:solidFill>
                <a:srgbClr val="3B3B3B"/>
              </a:solidFill>
              <a:effectLst/>
              <a:latin typeface="Open Sans" panose="020B0606030504020204" pitchFamily="34" charset="0"/>
            </a:endParaRPr>
          </a:p>
          <a:p>
            <a:r>
              <a:rPr lang="en-US" dirty="0">
                <a:solidFill>
                  <a:schemeClr val="tx1"/>
                </a:solidFill>
              </a:rPr>
              <a:t>Before beginning any demolition or remodel project, you must check for asbestos and follow the specific guidelines for properly identifying, handling, removing, and disposing of any asbestos that might be disturbed. For regulations and guidance, contact your local Clean Air Agency or Ecology Regional Office.</a:t>
            </a:r>
          </a:p>
          <a:p>
            <a:endParaRPr lang="en-US" dirty="0">
              <a:solidFill>
                <a:schemeClr val="tx1"/>
              </a:solidFill>
            </a:endParaRPr>
          </a:p>
          <a:p>
            <a:r>
              <a:rPr lang="en-US" b="0" i="0" dirty="0">
                <a:solidFill>
                  <a:srgbClr val="383441"/>
                </a:solidFill>
                <a:effectLst/>
                <a:latin typeface="Arial" panose="020B0604020202020204" pitchFamily="34" charset="0"/>
              </a:rPr>
              <a:t>AHERA (1986) required public and non-profit schools to inspect, identify, and remediate</a:t>
            </a:r>
          </a:p>
          <a:p>
            <a:endParaRPr lang="en-US" b="0" i="0" dirty="0">
              <a:solidFill>
                <a:srgbClr val="383441"/>
              </a:solidFill>
              <a:effectLst/>
              <a:latin typeface="Arial" panose="020B0604020202020204" pitchFamily="34" charset="0"/>
            </a:endParaRPr>
          </a:p>
          <a:p>
            <a:r>
              <a:rPr lang="en-US" b="1" i="0" dirty="0">
                <a:solidFill>
                  <a:srgbClr val="1B1B1B"/>
                </a:solidFill>
                <a:effectLst/>
                <a:latin typeface="Source Sans Pro Web"/>
              </a:rPr>
              <a:t>Asbestos Ban and Phaseout Rule (Remanded</a:t>
            </a:r>
            <a:r>
              <a:rPr lang="en-US" b="0" i="0" dirty="0">
                <a:solidFill>
                  <a:srgbClr val="1B1B1B"/>
                </a:solidFill>
                <a:effectLst/>
                <a:latin typeface="Source Sans Pro Web"/>
              </a:rPr>
              <a:t> </a:t>
            </a:r>
            <a:r>
              <a:rPr lang="en-US" b="1" i="0" dirty="0">
                <a:solidFill>
                  <a:srgbClr val="1B1B1B"/>
                </a:solidFill>
                <a:effectLst/>
                <a:latin typeface="Source Sans Pro Web"/>
              </a:rPr>
              <a:t>)</a:t>
            </a:r>
            <a:br>
              <a:rPr lang="en-US" dirty="0"/>
            </a:br>
            <a:r>
              <a:rPr lang="en-US" b="0" i="0" dirty="0">
                <a:solidFill>
                  <a:srgbClr val="1B1B1B"/>
                </a:solidFill>
                <a:effectLst/>
                <a:latin typeface="Source Sans Pro Web"/>
              </a:rPr>
              <a:t>On July 12, 1989, the EPA issued a final rule banning most asbestos-containing products. In 1991, this regulation was overturned by the Fifth Circuit Court of Appeals. However, as a result of the Court's decision, only a few asbestos-containing products remain banned.</a:t>
            </a:r>
            <a:endParaRPr lang="en-US" dirty="0">
              <a:solidFill>
                <a:schemeClr val="tx1"/>
              </a:solidFill>
            </a:endParaRPr>
          </a:p>
          <a:p>
            <a:endParaRPr lang="en-US" dirty="0">
              <a:solidFill>
                <a:schemeClr val="tx1"/>
              </a:solidFill>
            </a:endParaRPr>
          </a:p>
        </p:txBody>
      </p:sp>
      <p:sp>
        <p:nvSpPr>
          <p:cNvPr id="4" name="Slide Number Placeholder 3"/>
          <p:cNvSpPr>
            <a:spLocks noGrp="1"/>
          </p:cNvSpPr>
          <p:nvPr>
            <p:ph type="sldNum" sz="quarter" idx="10"/>
          </p:nvPr>
        </p:nvSpPr>
        <p:spPr/>
        <p:txBody>
          <a:bodyPr/>
          <a:lstStyle/>
          <a:p>
            <a:fld id="{7204FE9C-24EC-442B-850F-65B0BA925E10}" type="slidenum">
              <a:rPr lang="en-US" smtClean="0"/>
              <a:t>49</a:t>
            </a:fld>
            <a:endParaRPr lang="en-US" dirty="0"/>
          </a:p>
        </p:txBody>
      </p:sp>
    </p:spTree>
    <p:extLst>
      <p:ext uri="{BB962C8B-B14F-4D97-AF65-F5344CB8AC3E}">
        <p14:creationId xmlns:p14="http://schemas.microsoft.com/office/powerpoint/2010/main" val="14366833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solidFill>
                <a:schemeClr val="tx1"/>
              </a:solidFill>
            </a:endParaRPr>
          </a:p>
        </p:txBody>
      </p:sp>
      <p:sp>
        <p:nvSpPr>
          <p:cNvPr id="4" name="Slide Number Placeholder 3"/>
          <p:cNvSpPr>
            <a:spLocks noGrp="1"/>
          </p:cNvSpPr>
          <p:nvPr>
            <p:ph type="sldNum" sz="quarter" idx="10"/>
          </p:nvPr>
        </p:nvSpPr>
        <p:spPr/>
        <p:txBody>
          <a:bodyPr/>
          <a:lstStyle/>
          <a:p>
            <a:fld id="{7204FE9C-24EC-442B-850F-65B0BA925E10}" type="slidenum">
              <a:rPr lang="en-US" smtClean="0"/>
              <a:t>8</a:t>
            </a:fld>
            <a:endParaRPr lang="en-US" dirty="0"/>
          </a:p>
        </p:txBody>
      </p:sp>
    </p:spTree>
    <p:extLst>
      <p:ext uri="{BB962C8B-B14F-4D97-AF65-F5344CB8AC3E}">
        <p14:creationId xmlns:p14="http://schemas.microsoft.com/office/powerpoint/2010/main" val="41283999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04FE9C-24EC-442B-850F-65B0BA925E10}" type="slidenum">
              <a:rPr lang="en-US" smtClean="0"/>
              <a:t>52</a:t>
            </a:fld>
            <a:endParaRPr lang="en-US" dirty="0"/>
          </a:p>
        </p:txBody>
      </p:sp>
    </p:spTree>
    <p:extLst>
      <p:ext uri="{BB962C8B-B14F-4D97-AF65-F5344CB8AC3E}">
        <p14:creationId xmlns:p14="http://schemas.microsoft.com/office/powerpoint/2010/main" val="13803658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04FE9C-24EC-442B-850F-65B0BA925E10}" type="slidenum">
              <a:rPr lang="en-US" smtClean="0"/>
              <a:t>53</a:t>
            </a:fld>
            <a:endParaRPr lang="en-US" dirty="0"/>
          </a:p>
        </p:txBody>
      </p:sp>
    </p:spTree>
    <p:extLst>
      <p:ext uri="{BB962C8B-B14F-4D97-AF65-F5344CB8AC3E}">
        <p14:creationId xmlns:p14="http://schemas.microsoft.com/office/powerpoint/2010/main" val="21819070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04FE9C-24EC-442B-850F-65B0BA925E10}" type="slidenum">
              <a:rPr lang="en-US" smtClean="0"/>
              <a:t>54</a:t>
            </a:fld>
            <a:endParaRPr lang="en-US" dirty="0"/>
          </a:p>
        </p:txBody>
      </p:sp>
    </p:spTree>
    <p:extLst>
      <p:ext uri="{BB962C8B-B14F-4D97-AF65-F5344CB8AC3E}">
        <p14:creationId xmlns:p14="http://schemas.microsoft.com/office/powerpoint/2010/main" val="34324452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04FE9C-24EC-442B-850F-65B0BA925E10}" type="slidenum">
              <a:rPr lang="en-US" smtClean="0"/>
              <a:t>55</a:t>
            </a:fld>
            <a:endParaRPr lang="en-US" dirty="0"/>
          </a:p>
        </p:txBody>
      </p:sp>
    </p:spTree>
    <p:extLst>
      <p:ext uri="{BB962C8B-B14F-4D97-AF65-F5344CB8AC3E}">
        <p14:creationId xmlns:p14="http://schemas.microsoft.com/office/powerpoint/2010/main" val="41624039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04FE9C-24EC-442B-850F-65B0BA925E10}" type="slidenum">
              <a:rPr lang="en-US" smtClean="0"/>
              <a:t>60</a:t>
            </a:fld>
            <a:endParaRPr lang="en-US" dirty="0"/>
          </a:p>
        </p:txBody>
      </p:sp>
    </p:spTree>
    <p:extLst>
      <p:ext uri="{BB962C8B-B14F-4D97-AF65-F5344CB8AC3E}">
        <p14:creationId xmlns:p14="http://schemas.microsoft.com/office/powerpoint/2010/main" val="31028081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04FE9C-24EC-442B-850F-65B0BA925E10}" type="slidenum">
              <a:rPr lang="en-US" smtClean="0"/>
              <a:t>61</a:t>
            </a:fld>
            <a:endParaRPr lang="en-US" dirty="0"/>
          </a:p>
        </p:txBody>
      </p:sp>
    </p:spTree>
    <p:extLst>
      <p:ext uri="{BB962C8B-B14F-4D97-AF65-F5344CB8AC3E}">
        <p14:creationId xmlns:p14="http://schemas.microsoft.com/office/powerpoint/2010/main" val="7183656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04FE9C-24EC-442B-850F-65B0BA925E10}" type="slidenum">
              <a:rPr lang="en-US" smtClean="0"/>
              <a:t>67</a:t>
            </a:fld>
            <a:endParaRPr lang="en-US" dirty="0"/>
          </a:p>
        </p:txBody>
      </p:sp>
    </p:spTree>
    <p:extLst>
      <p:ext uri="{BB962C8B-B14F-4D97-AF65-F5344CB8AC3E}">
        <p14:creationId xmlns:p14="http://schemas.microsoft.com/office/powerpoint/2010/main" val="6109660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Top: </a:t>
            </a:r>
            <a:r>
              <a:rPr lang="en-US" sz="1800" b="1" i="0" u="none" strike="noStrike" baseline="0" dirty="0">
                <a:solidFill>
                  <a:srgbClr val="000000"/>
                </a:solidFill>
                <a:latin typeface="Calibri" panose="020F0502020204030204" pitchFamily="34" charset="0"/>
              </a:rPr>
              <a:t>Leak from roof or plumbing: Left unrepaired, a small leak can become a big problem. This wallboard must be removed using personal protection and a plastic enclosure under negative pressure exhausted to outside to prevent further contamination of occupant property. The ceiling and wall cavities will also be moldy and need careful cleaning by protected workers. </a:t>
            </a:r>
          </a:p>
          <a:p>
            <a:r>
              <a:rPr lang="en-US" sz="1800" b="1" i="0" u="none" strike="noStrike" baseline="0" dirty="0">
                <a:solidFill>
                  <a:srgbClr val="000000"/>
                </a:solidFill>
                <a:latin typeface="Calibri" panose="020F0502020204030204" pitchFamily="34" charset="0"/>
              </a:rPr>
              <a:t>Bottom: Plumbing leak: Prompt communication with a landlord could have prevented this damage. </a:t>
            </a:r>
            <a:endParaRPr lang="en-US" dirty="0"/>
          </a:p>
        </p:txBody>
      </p:sp>
      <p:sp>
        <p:nvSpPr>
          <p:cNvPr id="4" name="Slide Number Placeholder 3"/>
          <p:cNvSpPr>
            <a:spLocks noGrp="1"/>
          </p:cNvSpPr>
          <p:nvPr>
            <p:ph type="sldNum" sz="quarter" idx="5"/>
          </p:nvPr>
        </p:nvSpPr>
        <p:spPr/>
        <p:txBody>
          <a:bodyPr/>
          <a:lstStyle/>
          <a:p>
            <a:fld id="{7204FE9C-24EC-442B-850F-65B0BA925E10}" type="slidenum">
              <a:rPr lang="en-US" smtClean="0"/>
              <a:t>68</a:t>
            </a:fld>
            <a:endParaRPr lang="en-US" dirty="0"/>
          </a:p>
        </p:txBody>
      </p:sp>
    </p:spTree>
    <p:extLst>
      <p:ext uri="{BB962C8B-B14F-4D97-AF65-F5344CB8AC3E}">
        <p14:creationId xmlns:p14="http://schemas.microsoft.com/office/powerpoint/2010/main" val="19848189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i="0" u="none" strike="noStrike" baseline="0" dirty="0">
                <a:solidFill>
                  <a:srgbClr val="000000"/>
                </a:solidFill>
                <a:latin typeface="Calibri" panose="020F0502020204030204" pitchFamily="34" charset="0"/>
              </a:rPr>
              <a:t>Top: Condensation: Mold growing on roof "sheathing" in an attic. In winter months, moisture (water vapor) leaking through the ceiling of the living area with the force of warm air rising will condense on the cold attic sheathing, causing property damage and mold exposure to occupants. Left uncorrected, the roof will fail and need replacement. </a:t>
            </a:r>
          </a:p>
          <a:p>
            <a:endParaRPr lang="en-US" sz="1800" b="1" i="0" u="none" strike="noStrike" baseline="0" dirty="0">
              <a:solidFill>
                <a:srgbClr val="000000"/>
              </a:solidFill>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u="none" strike="noStrike" baseline="0" dirty="0">
                <a:solidFill>
                  <a:srgbClr val="000000"/>
                </a:solidFill>
                <a:latin typeface="Calibri" panose="020F0502020204030204" pitchFamily="34" charset="0"/>
              </a:rPr>
              <a:t>Bottom: Mold growth caused by condensation on the cool cabinet placed against an exterior wall in a rental unit. The excessive indoor relative humidity (regularly exceeding 60%) was the culprit. This surface can be cleaned with soapy water.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i="0" u="none" strike="noStrike" baseline="0" dirty="0">
              <a:solidFill>
                <a:srgbClr val="000000"/>
              </a:solidFill>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i="0" u="none" strike="noStrike" baseline="0"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7204FE9C-24EC-442B-850F-65B0BA925E10}" type="slidenum">
              <a:rPr lang="en-US" smtClean="0"/>
              <a:t>69</a:t>
            </a:fld>
            <a:endParaRPr lang="en-US" dirty="0"/>
          </a:p>
        </p:txBody>
      </p:sp>
    </p:spTree>
    <p:extLst>
      <p:ext uri="{BB962C8B-B14F-4D97-AF65-F5344CB8AC3E}">
        <p14:creationId xmlns:p14="http://schemas.microsoft.com/office/powerpoint/2010/main" val="26954046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baseline="0" dirty="0">
                <a:solidFill>
                  <a:srgbClr val="000000"/>
                </a:solidFill>
                <a:latin typeface="Calibri" panose="020F0502020204030204" pitchFamily="34" charset="0"/>
              </a:rPr>
              <a:t>Condensation: Tenants kept the apartment at 60 degrees, cold enough that the back side of their dresser was below “dew point”, the temperature at which typical moisture levels in the air will condense on a surface. With the dresser chronically wet, mold got started and amplified. This can probably be scrubbed off (outside!) and painted. To prevent a </a:t>
            </a:r>
            <a:r>
              <a:rPr lang="en-US" sz="1200" b="1" i="0" u="none" strike="noStrike" baseline="0" dirty="0" err="1">
                <a:solidFill>
                  <a:srgbClr val="000000"/>
                </a:solidFill>
                <a:latin typeface="Calibri" panose="020F0502020204030204" pitchFamily="34" charset="0"/>
              </a:rPr>
              <a:t>recurrance</a:t>
            </a:r>
            <a:r>
              <a:rPr lang="en-US" sz="1200" b="1" i="0" u="none" strike="noStrike" baseline="0" dirty="0">
                <a:solidFill>
                  <a:srgbClr val="000000"/>
                </a:solidFill>
                <a:latin typeface="Calibri" panose="020F0502020204030204" pitchFamily="34" charset="0"/>
              </a:rPr>
              <a:t> of the mold, surfaces need to be kept warmer either by increasing the apartment temperature and/or allowing air circulation behind the dresser, or lowering the relative humidity in this space.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204FE9C-24EC-442B-850F-65B0BA925E10}" type="slidenum">
              <a:rPr lang="en-US" smtClean="0"/>
              <a:t>70</a:t>
            </a:fld>
            <a:endParaRPr lang="en-US" dirty="0"/>
          </a:p>
        </p:txBody>
      </p:sp>
    </p:spTree>
    <p:extLst>
      <p:ext uri="{BB962C8B-B14F-4D97-AF65-F5344CB8AC3E}">
        <p14:creationId xmlns:p14="http://schemas.microsoft.com/office/powerpoint/2010/main" val="31447478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solidFill>
                <a:schemeClr val="tx1"/>
              </a:solidFill>
            </a:endParaRPr>
          </a:p>
        </p:txBody>
      </p:sp>
      <p:sp>
        <p:nvSpPr>
          <p:cNvPr id="4" name="Slide Number Placeholder 3"/>
          <p:cNvSpPr>
            <a:spLocks noGrp="1"/>
          </p:cNvSpPr>
          <p:nvPr>
            <p:ph type="sldNum" sz="quarter" idx="10"/>
          </p:nvPr>
        </p:nvSpPr>
        <p:spPr/>
        <p:txBody>
          <a:bodyPr/>
          <a:lstStyle/>
          <a:p>
            <a:fld id="{7204FE9C-24EC-442B-850F-65B0BA925E10}" type="slidenum">
              <a:rPr lang="en-US" smtClean="0"/>
              <a:t>9</a:t>
            </a:fld>
            <a:endParaRPr lang="en-US" dirty="0"/>
          </a:p>
        </p:txBody>
      </p:sp>
    </p:spTree>
    <p:extLst>
      <p:ext uri="{BB962C8B-B14F-4D97-AF65-F5344CB8AC3E}">
        <p14:creationId xmlns:p14="http://schemas.microsoft.com/office/powerpoint/2010/main" val="32500356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i="0" u="none" strike="noStrike" baseline="0" dirty="0">
                <a:solidFill>
                  <a:srgbClr val="000000"/>
                </a:solidFill>
                <a:latin typeface="Calibri" panose="020F0502020204030204" pitchFamily="34" charset="0"/>
              </a:rPr>
              <a:t>Top: Too much moisture in the air (high relative humidity) leads to unwanted condensation on cool surfaces like double pane windows in cold weather. The moisture drips down, accumulates on sills, and can leak into wall cavities below causing hidden mold growth on wood and paper backed wallboard. Single pane windows will be colder still, resulting in condensation even with normal indoor humidity levels (below 40%) and may require daily drying of sills with towels to prevent mold growth and water damage. </a:t>
            </a:r>
          </a:p>
          <a:p>
            <a:endParaRPr lang="en-US" sz="1800" b="1" i="0" u="none" strike="noStrike" baseline="0" dirty="0">
              <a:solidFill>
                <a:srgbClr val="000000"/>
              </a:solidFill>
              <a:latin typeface="Calibri" panose="020F0502020204030204" pitchFamily="34" charset="0"/>
            </a:endParaRPr>
          </a:p>
          <a:p>
            <a:r>
              <a:rPr lang="en-US" sz="1800" b="1" i="0" u="none" strike="noStrike" baseline="0" dirty="0">
                <a:solidFill>
                  <a:srgbClr val="000000"/>
                </a:solidFill>
                <a:latin typeface="Calibri" panose="020F0502020204030204" pitchFamily="34" charset="0"/>
              </a:rPr>
              <a:t>Bottom: Condensation from excessive indoor moisture on the window glass drained and ponded on the window sill, soaked into and wicked up the drywall, and provided plenty of moisture to cause the mold growth visible next to the window. </a:t>
            </a:r>
            <a:endParaRPr lang="en-US" dirty="0"/>
          </a:p>
        </p:txBody>
      </p:sp>
      <p:sp>
        <p:nvSpPr>
          <p:cNvPr id="4" name="Slide Number Placeholder 3"/>
          <p:cNvSpPr>
            <a:spLocks noGrp="1"/>
          </p:cNvSpPr>
          <p:nvPr>
            <p:ph type="sldNum" sz="quarter" idx="5"/>
          </p:nvPr>
        </p:nvSpPr>
        <p:spPr/>
        <p:txBody>
          <a:bodyPr/>
          <a:lstStyle/>
          <a:p>
            <a:fld id="{7204FE9C-24EC-442B-850F-65B0BA925E10}" type="slidenum">
              <a:rPr lang="en-US" smtClean="0"/>
              <a:t>71</a:t>
            </a:fld>
            <a:endParaRPr lang="en-US" dirty="0"/>
          </a:p>
        </p:txBody>
      </p:sp>
    </p:spTree>
    <p:extLst>
      <p:ext uri="{BB962C8B-B14F-4D97-AF65-F5344CB8AC3E}">
        <p14:creationId xmlns:p14="http://schemas.microsoft.com/office/powerpoint/2010/main" val="41646364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Examples of unproven claims found on product labels are</a:t>
            </a:r>
          </a:p>
          <a:p>
            <a:r>
              <a:rPr lang="en-US" dirty="0"/>
              <a:t>kills over 99.9% of MRSA</a:t>
            </a:r>
          </a:p>
          <a:p>
            <a:r>
              <a:rPr lang="en-US" dirty="0"/>
              <a:t>helps prevent skin infections caused by MRSA and other germs </a:t>
            </a:r>
          </a:p>
          <a:p>
            <a:r>
              <a:rPr lang="en-US" dirty="0"/>
              <a:t>is effective against a broad spectrum of pathogens, including MRSA</a:t>
            </a:r>
          </a:p>
          <a:p>
            <a:r>
              <a:rPr lang="en-US" dirty="0"/>
              <a:t>One company claims that its hand sanitizing lotion prevents infection from the bacterium </a:t>
            </a:r>
            <a:r>
              <a:rPr lang="en-US" i="1" dirty="0"/>
              <a:t>E. coli </a:t>
            </a:r>
            <a:r>
              <a:rPr lang="en-US" dirty="0"/>
              <a:t>and the H1N1 flu virus. And another firm claims its “patented formulation of essential plant oils” kills the bacterium </a:t>
            </a:r>
            <a:r>
              <a:rPr lang="en-US" i="1" dirty="0"/>
              <a:t>Salmonella</a:t>
            </a:r>
            <a:r>
              <a:rPr lang="en-US" dirty="0"/>
              <a:t>. These claims are also unproven and, therefore, illegal.</a:t>
            </a:r>
          </a:p>
          <a:p>
            <a:r>
              <a:rPr lang="en-US" dirty="0"/>
              <a:t>“FDA has not approved any products claiming to prevent infection from MRSA, </a:t>
            </a:r>
            <a:r>
              <a:rPr lang="en-US" i="1" dirty="0"/>
              <a:t>E. coli</a:t>
            </a:r>
            <a:r>
              <a:rPr lang="en-US" dirty="0"/>
              <a:t>, </a:t>
            </a:r>
            <a:r>
              <a:rPr lang="en-US" i="1" dirty="0"/>
              <a:t>Salmonella</a:t>
            </a:r>
            <a:r>
              <a:rPr lang="en-US" dirty="0"/>
              <a:t>, or H1N1 flu, which a consumer can just walk into a store and buy” says </a:t>
            </a:r>
            <a:r>
              <a:rPr lang="en-US" dirty="0" err="1"/>
              <a:t>Autor</a:t>
            </a:r>
            <a:r>
              <a:rPr lang="en-US" dirty="0"/>
              <a:t>. “These products give consumers a false sense of protection.”</a:t>
            </a:r>
          </a:p>
          <a:p>
            <a:r>
              <a:rPr lang="en-US" dirty="0"/>
              <a:t>http://www.fda.gov/ForConsumers/ConsumerUpdates/ucm251816.htm</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B97EAADF-63E4-4795-9EDD-EAE5596FDDE8}" type="slidenum">
              <a:rPr lang="en-US" smtClean="0"/>
              <a:pPr>
                <a:defRPr/>
              </a:pPr>
              <a:t>75</a:t>
            </a:fld>
            <a:endParaRPr lang="en-US"/>
          </a:p>
        </p:txBody>
      </p:sp>
    </p:spTree>
    <p:extLst>
      <p:ext uri="{BB962C8B-B14F-4D97-AF65-F5344CB8AC3E}">
        <p14:creationId xmlns:p14="http://schemas.microsoft.com/office/powerpoint/2010/main" val="32321811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6:notes"/>
          <p:cNvSpPr txBox="1">
            <a:spLocks noGrp="1"/>
          </p:cNvSpPr>
          <p:nvPr>
            <p:ph type="body" idx="1"/>
          </p:nvPr>
        </p:nvSpPr>
        <p:spPr>
          <a:xfrm>
            <a:off x="702310" y="4421824"/>
            <a:ext cx="5618480" cy="4189095"/>
          </a:xfrm>
          <a:prstGeom prst="rect">
            <a:avLst/>
          </a:prstGeom>
          <a:noFill/>
          <a:ln>
            <a:noFill/>
          </a:ln>
        </p:spPr>
        <p:txBody>
          <a:bodyPr spcFirstLastPara="1" wrap="square" lIns="94150" tIns="47075" rIns="94150" bIns="47075" anchor="t" anchorCtr="0">
            <a:noAutofit/>
          </a:bodyPr>
          <a:lstStyle/>
          <a:p>
            <a:pPr marL="0" lvl="0" indent="0" algn="l" rtl="0">
              <a:lnSpc>
                <a:spcPct val="100000"/>
              </a:lnSpc>
              <a:spcBef>
                <a:spcPts val="0"/>
              </a:spcBef>
              <a:spcAft>
                <a:spcPts val="0"/>
              </a:spcAft>
              <a:buSzPts val="1400"/>
              <a:buNone/>
            </a:pPr>
            <a:endParaRPr/>
          </a:p>
        </p:txBody>
      </p:sp>
      <p:sp>
        <p:nvSpPr>
          <p:cNvPr id="97" name="Google Shape;97;p6:notes"/>
          <p:cNvSpPr>
            <a:spLocks noGrp="1" noRot="1" noChangeAspect="1"/>
          </p:cNvSpPr>
          <p:nvPr>
            <p:ph type="sldImg" idx="2"/>
          </p:nvPr>
        </p:nvSpPr>
        <p:spPr>
          <a:xfrm>
            <a:off x="411163" y="700088"/>
            <a:ext cx="6200775" cy="34893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035301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defRPr/>
            </a:pPr>
            <a:endParaRPr lang="en-US" dirty="0"/>
          </a:p>
        </p:txBody>
      </p:sp>
      <p:sp>
        <p:nvSpPr>
          <p:cNvPr id="1249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5E43DF5-9983-42B4-A995-3F2EB1569C64}" type="slidenum">
              <a:rPr lang="en-US" smtClean="0"/>
              <a:pPr/>
              <a:t>79</a:t>
            </a:fld>
            <a:endParaRPr lang="en-US"/>
          </a:p>
        </p:txBody>
      </p:sp>
    </p:spTree>
    <p:extLst>
      <p:ext uri="{BB962C8B-B14F-4D97-AF65-F5344CB8AC3E}">
        <p14:creationId xmlns:p14="http://schemas.microsoft.com/office/powerpoint/2010/main" val="4479235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solidFill>
                <a:schemeClr val="tx1"/>
              </a:solidFill>
            </a:endParaRPr>
          </a:p>
        </p:txBody>
      </p:sp>
      <p:sp>
        <p:nvSpPr>
          <p:cNvPr id="4" name="Slide Number Placeholder 3"/>
          <p:cNvSpPr>
            <a:spLocks noGrp="1"/>
          </p:cNvSpPr>
          <p:nvPr>
            <p:ph type="sldNum" sz="quarter" idx="10"/>
          </p:nvPr>
        </p:nvSpPr>
        <p:spPr/>
        <p:txBody>
          <a:bodyPr/>
          <a:lstStyle/>
          <a:p>
            <a:fld id="{7204FE9C-24EC-442B-850F-65B0BA925E10}" type="slidenum">
              <a:rPr lang="en-US" smtClean="0"/>
              <a:t>11</a:t>
            </a:fld>
            <a:endParaRPr lang="en-US" dirty="0"/>
          </a:p>
        </p:txBody>
      </p:sp>
    </p:spTree>
    <p:extLst>
      <p:ext uri="{BB962C8B-B14F-4D97-AF65-F5344CB8AC3E}">
        <p14:creationId xmlns:p14="http://schemas.microsoft.com/office/powerpoint/2010/main" val="30971246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solidFill>
                <a:schemeClr val="tx1"/>
              </a:solidFill>
            </a:endParaRPr>
          </a:p>
        </p:txBody>
      </p:sp>
      <p:sp>
        <p:nvSpPr>
          <p:cNvPr id="4" name="Slide Number Placeholder 3"/>
          <p:cNvSpPr>
            <a:spLocks noGrp="1"/>
          </p:cNvSpPr>
          <p:nvPr>
            <p:ph type="sldNum" sz="quarter" idx="10"/>
          </p:nvPr>
        </p:nvSpPr>
        <p:spPr/>
        <p:txBody>
          <a:bodyPr/>
          <a:lstStyle/>
          <a:p>
            <a:fld id="{7204FE9C-24EC-442B-850F-65B0BA925E10}" type="slidenum">
              <a:rPr lang="en-US" smtClean="0"/>
              <a:t>12</a:t>
            </a:fld>
            <a:endParaRPr lang="en-US" dirty="0"/>
          </a:p>
        </p:txBody>
      </p:sp>
    </p:spTree>
    <p:extLst>
      <p:ext uri="{BB962C8B-B14F-4D97-AF65-F5344CB8AC3E}">
        <p14:creationId xmlns:p14="http://schemas.microsoft.com/office/powerpoint/2010/main" val="33167318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Portable generators: </a:t>
            </a:r>
          </a:p>
          <a:p>
            <a:pPr marL="862013" lvl="1" indent="-342900">
              <a:buFont typeface="Arial" panose="020B0604020202020204" pitchFamily="34" charset="0"/>
              <a:buChar char="•"/>
            </a:pPr>
            <a:r>
              <a:rPr lang="en-US" dirty="0">
                <a:solidFill>
                  <a:schemeClr val="tx1"/>
                </a:solidFill>
              </a:rPr>
              <a:t>CO emission rates  ~100 times greater than gas automobiles</a:t>
            </a:r>
            <a:r>
              <a:rPr lang="en-US" baseline="30000" dirty="0">
                <a:solidFill>
                  <a:schemeClr val="tx1"/>
                </a:solidFill>
              </a:rPr>
              <a:t>1</a:t>
            </a:r>
          </a:p>
          <a:p>
            <a:pPr marL="862013" lvl="1" indent="-342900">
              <a:buFont typeface="Arial" panose="020B0604020202020204" pitchFamily="34" charset="0"/>
              <a:buChar char="•"/>
            </a:pPr>
            <a:r>
              <a:rPr lang="en-US" dirty="0">
                <a:solidFill>
                  <a:schemeClr val="tx1"/>
                </a:solidFill>
              </a:rPr>
              <a:t>Cause ~ 85 deaths and thousands of poisonings every year</a:t>
            </a:r>
            <a:r>
              <a:rPr lang="en-US" baseline="30000" dirty="0">
                <a:solidFill>
                  <a:schemeClr val="tx1"/>
                </a:solidFill>
              </a:rPr>
              <a:t>1</a:t>
            </a:r>
          </a:p>
          <a:p>
            <a:pPr marL="862013" lvl="1" indent="-342900">
              <a:buFont typeface="Arial" panose="020B0604020202020204" pitchFamily="34" charset="0"/>
              <a:buChar char="•"/>
            </a:pPr>
            <a:r>
              <a:rPr lang="en-US" dirty="0"/>
              <a:t>Peak bodily impact can be hours after the generator is shut off.</a:t>
            </a:r>
            <a:r>
              <a:rPr lang="en-US" baseline="30000" dirty="0"/>
              <a:t>2 </a:t>
            </a:r>
            <a:endParaRPr lang="en-US" dirty="0"/>
          </a:p>
          <a:p>
            <a:endParaRPr lang="en-US" dirty="0"/>
          </a:p>
          <a:p>
            <a:r>
              <a:rPr lang="en-US" dirty="0"/>
              <a:t>“PGMA G300-2018 has shutoff system requirements but does not have CO emission rate requirements.”</a:t>
            </a:r>
          </a:p>
          <a:p>
            <a:r>
              <a:rPr lang="en-US" dirty="0"/>
              <a:t>Proposed section 1281.1 provides that, for purposes of this rule, portable generators do not include:</a:t>
            </a:r>
          </a:p>
          <a:p>
            <a:r>
              <a:rPr lang="en-US" dirty="0"/>
              <a:t>(1) Permanent stationary generators;</a:t>
            </a:r>
          </a:p>
          <a:p>
            <a:r>
              <a:rPr lang="en-US" dirty="0"/>
              <a:t>(2) 50-hertz generators;</a:t>
            </a:r>
          </a:p>
          <a:p>
            <a:r>
              <a:rPr lang="en-US" dirty="0"/>
              <a:t>(3) Marine generators;</a:t>
            </a:r>
          </a:p>
          <a:p>
            <a:r>
              <a:rPr lang="en-US" dirty="0"/>
              <a:t>(4) Generators solely intended to be pulled by, or mounted on vehicles;</a:t>
            </a:r>
          </a:p>
          <a:p>
            <a:r>
              <a:rPr lang="en-US" dirty="0"/>
              <a:t>(5) Generators permanently mounted in recreational vehicles or motor homes;</a:t>
            </a:r>
          </a:p>
          <a:p>
            <a:r>
              <a:rPr lang="en-US" dirty="0"/>
              <a:t>(6) Generators powered by compression-ignition engines fueled by diesel;</a:t>
            </a:r>
          </a:p>
          <a:p>
            <a:r>
              <a:rPr lang="en-US" dirty="0"/>
              <a:t>(7) Industrial-type generators intended solely for connection to a temporary circuit breaker panel at a jobsite.</a:t>
            </a:r>
          </a:p>
          <a:p>
            <a:endParaRPr lang="en-US" dirty="0"/>
          </a:p>
          <a:p>
            <a:r>
              <a:rPr lang="en-US" dirty="0"/>
              <a:t>(Voluntary UL 2201 and PGMA G300; CPSA proposed rule 1281.1 - safety shutoff device and/or CO emission rate limited)</a:t>
            </a:r>
          </a:p>
          <a:p>
            <a:endParaRPr lang="en-US" dirty="0"/>
          </a:p>
          <a:p>
            <a:r>
              <a:rPr lang="fr-FR" dirty="0"/>
              <a:t>Photo Source: CDC (https://www.cdc.gov/co/faqs.htm).</a:t>
            </a:r>
          </a:p>
          <a:p>
            <a:endParaRPr lang="fr-FR" dirty="0"/>
          </a:p>
          <a:p>
            <a:r>
              <a:rPr lang="fr-FR" dirty="0"/>
              <a:t>Image </a:t>
            </a:r>
            <a:r>
              <a:rPr lang="fr-FR" dirty="0" err="1"/>
              <a:t>license</a:t>
            </a:r>
            <a:r>
              <a:rPr lang="fr-FR" dirty="0"/>
              <a:t> and disclaimer: https://creativecommons.org/licenses/by/2.0/</a:t>
            </a:r>
            <a:endParaRPr lang="en-US" dirty="0"/>
          </a:p>
        </p:txBody>
      </p:sp>
      <p:sp>
        <p:nvSpPr>
          <p:cNvPr id="4" name="Slide Number Placeholder 3"/>
          <p:cNvSpPr>
            <a:spLocks noGrp="1"/>
          </p:cNvSpPr>
          <p:nvPr>
            <p:ph type="sldNum" sz="quarter" idx="5"/>
          </p:nvPr>
        </p:nvSpPr>
        <p:spPr/>
        <p:txBody>
          <a:bodyPr/>
          <a:lstStyle/>
          <a:p>
            <a:fld id="{7204FE9C-24EC-442B-850F-65B0BA925E10}" type="slidenum">
              <a:rPr lang="en-US" smtClean="0"/>
              <a:t>16</a:t>
            </a:fld>
            <a:endParaRPr lang="en-US" dirty="0"/>
          </a:p>
        </p:txBody>
      </p:sp>
    </p:spTree>
    <p:extLst>
      <p:ext uri="{BB962C8B-B14F-4D97-AF65-F5344CB8AC3E}">
        <p14:creationId xmlns:p14="http://schemas.microsoft.com/office/powerpoint/2010/main" val="19409166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1988 Labeling of Hazardous Materials Act ---trade secrets – for example, &lt;1 % formaldehyde does not need to be disclosed and can still be harmful)</a:t>
            </a:r>
          </a:p>
          <a:p>
            <a:endParaRPr lang="en-US" dirty="0"/>
          </a:p>
          <a:p>
            <a:pPr marL="862013" lvl="1" indent="-342900">
              <a:buFont typeface="Arial" panose="020B0604020202020204" pitchFamily="34" charset="0"/>
              <a:buChar char="•"/>
            </a:pPr>
            <a:r>
              <a:rPr lang="en-US" dirty="0"/>
              <a:t>Toxic Metals (usually color) in fine particles</a:t>
            </a:r>
          </a:p>
          <a:p>
            <a:pPr marL="862013" lvl="1" indent="-342900">
              <a:buFont typeface="Arial" panose="020B0604020202020204" pitchFamily="34" charset="0"/>
              <a:buChar char="•"/>
            </a:pPr>
            <a:r>
              <a:rPr lang="en-US" dirty="0"/>
              <a:t>Toxic Acids: HF in etching, nitric acid and red NO</a:t>
            </a:r>
            <a:r>
              <a:rPr lang="en-US" baseline="-25000" dirty="0"/>
              <a:t>2</a:t>
            </a:r>
            <a:r>
              <a:rPr lang="en-US" dirty="0"/>
              <a:t> gas</a:t>
            </a:r>
          </a:p>
          <a:p>
            <a:pPr marL="862013" lvl="1" indent="-342900">
              <a:buFont typeface="Arial" panose="020B0604020202020204" pitchFamily="34" charset="0"/>
              <a:buChar char="•"/>
            </a:pPr>
            <a:r>
              <a:rPr lang="en-US" dirty="0"/>
              <a:t>Toxic Solvents: Lacquer thinner &gt; turpentine &gt; mineral spirits &gt; citrus-based (but sensitizer); paint removers, esp. with methylene chloride</a:t>
            </a:r>
          </a:p>
          <a:p>
            <a:pPr marL="862013" lvl="1" indent="-342900">
              <a:buFont typeface="Arial" panose="020B0604020202020204" pitchFamily="34" charset="0"/>
              <a:buChar char="•"/>
            </a:pPr>
            <a:r>
              <a:rPr lang="en-US" dirty="0"/>
              <a:t>Toxic Adhesives – look at the label: </a:t>
            </a:r>
            <a:r>
              <a:rPr lang="en-US" dirty="0">
                <a:solidFill>
                  <a:srgbClr val="FF0000"/>
                </a:solidFill>
              </a:rPr>
              <a:t>hexane + acetone </a:t>
            </a:r>
            <a:r>
              <a:rPr lang="en-US" dirty="0"/>
              <a:t>&gt; </a:t>
            </a:r>
            <a:r>
              <a:rPr lang="en-US" dirty="0">
                <a:solidFill>
                  <a:srgbClr val="FF0000"/>
                </a:solidFill>
              </a:rPr>
              <a:t>toluene</a:t>
            </a:r>
            <a:r>
              <a:rPr lang="en-US" dirty="0"/>
              <a:t> &gt;</a:t>
            </a:r>
            <a:r>
              <a:rPr lang="en-US" dirty="0">
                <a:solidFill>
                  <a:srgbClr val="FF0000"/>
                </a:solidFill>
              </a:rPr>
              <a:t> hexane </a:t>
            </a:r>
            <a:r>
              <a:rPr lang="en-US" dirty="0"/>
              <a:t>&gt; </a:t>
            </a:r>
            <a:r>
              <a:rPr lang="en-US" dirty="0">
                <a:solidFill>
                  <a:srgbClr val="D66D04"/>
                </a:solidFill>
              </a:rPr>
              <a:t>cyclohexane &gt; acetone &gt; heptane &gt; petroleum naphtha &gt; </a:t>
            </a:r>
            <a:r>
              <a:rPr lang="en-US" dirty="0" err="1">
                <a:solidFill>
                  <a:srgbClr val="D66D04"/>
                </a:solidFill>
              </a:rPr>
              <a:t>methylpentane</a:t>
            </a:r>
            <a:r>
              <a:rPr lang="en-US" dirty="0">
                <a:solidFill>
                  <a:srgbClr val="D66D04"/>
                </a:solidFill>
              </a:rPr>
              <a:t> </a:t>
            </a:r>
            <a:r>
              <a:rPr lang="en-US" dirty="0"/>
              <a:t>&gt; </a:t>
            </a:r>
            <a:r>
              <a:rPr lang="en-US" dirty="0">
                <a:solidFill>
                  <a:srgbClr val="00B050"/>
                </a:solidFill>
              </a:rPr>
              <a:t>water-based</a:t>
            </a:r>
          </a:p>
          <a:p>
            <a:pPr marL="862013" lvl="1" indent="-342900">
              <a:buFont typeface="Arial" panose="020B0604020202020204" pitchFamily="34" charset="0"/>
              <a:buChar char="•"/>
            </a:pPr>
            <a:r>
              <a:rPr lang="en-US" dirty="0">
                <a:solidFill>
                  <a:schemeClr val="tx1"/>
                </a:solidFill>
              </a:rPr>
              <a:t>Lead or cadmium solder, crystallized silica, fluorine-containing flux, cerium buffing</a:t>
            </a:r>
          </a:p>
          <a:p>
            <a:pPr marL="862013" lvl="1" indent="-342900">
              <a:buFont typeface="Arial" panose="020B0604020202020204" pitchFamily="34" charset="0"/>
              <a:buChar char="•"/>
            </a:pPr>
            <a:r>
              <a:rPr lang="en-US" dirty="0">
                <a:solidFill>
                  <a:schemeClr val="tx1"/>
                </a:solidFill>
              </a:rPr>
              <a:t>Other hazards – look at the SDS: Corrosives, flammables and combustibles (low flash point), oxidizers (promote burning)</a:t>
            </a:r>
          </a:p>
          <a:p>
            <a:endParaRPr lang="en-US" dirty="0"/>
          </a:p>
        </p:txBody>
      </p:sp>
      <p:sp>
        <p:nvSpPr>
          <p:cNvPr id="4" name="Slide Number Placeholder 3"/>
          <p:cNvSpPr>
            <a:spLocks noGrp="1"/>
          </p:cNvSpPr>
          <p:nvPr>
            <p:ph type="sldNum" sz="quarter" idx="5"/>
          </p:nvPr>
        </p:nvSpPr>
        <p:spPr/>
        <p:txBody>
          <a:bodyPr/>
          <a:lstStyle/>
          <a:p>
            <a:fld id="{7204FE9C-24EC-442B-850F-65B0BA925E10}" type="slidenum">
              <a:rPr lang="en-US" smtClean="0"/>
              <a:t>17</a:t>
            </a:fld>
            <a:endParaRPr lang="en-US" dirty="0"/>
          </a:p>
        </p:txBody>
      </p:sp>
    </p:spTree>
    <p:extLst>
      <p:ext uri="{BB962C8B-B14F-4D97-AF65-F5344CB8AC3E}">
        <p14:creationId xmlns:p14="http://schemas.microsoft.com/office/powerpoint/2010/main" val="2690025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accent5">
                    <a:lumMod val="75000"/>
                  </a:schemeClr>
                </a:solidFill>
                <a:hlinkClick r:id="rId3">
                  <a:extLst>
                    <a:ext uri="{A12FA001-AC4F-418D-AE19-62706E023703}">
                      <ahyp:hlinkClr xmlns:ahyp="http://schemas.microsoft.com/office/drawing/2018/hyperlinkcolor" val="tx"/>
                    </a:ext>
                  </a:extLst>
                </a:hlinkClick>
              </a:rPr>
              <a:t>Recent review article</a:t>
            </a:r>
            <a:endParaRPr lang="en-US" dirty="0">
              <a:solidFill>
                <a:schemeClr val="accent5">
                  <a:lumMod val="75000"/>
                </a:schemeClr>
              </a:solidFill>
            </a:endParaRPr>
          </a:p>
          <a:p>
            <a:endParaRPr lang="en-US" dirty="0"/>
          </a:p>
          <a:p>
            <a:r>
              <a:rPr lang="en-US" dirty="0"/>
              <a:t>For general disinfection, choose a product that is effective against most bacteria and viruses and lists schools as a recommended site. Methicillin-resistant Staphylococcus aureus (MRSA) and influenza viruses are killed by several types of disinfectants. </a:t>
            </a:r>
          </a:p>
        </p:txBody>
      </p:sp>
      <p:sp>
        <p:nvSpPr>
          <p:cNvPr id="4" name="Slide Number Placeholder 3"/>
          <p:cNvSpPr>
            <a:spLocks noGrp="1"/>
          </p:cNvSpPr>
          <p:nvPr>
            <p:ph type="sldNum" sz="quarter" idx="5"/>
          </p:nvPr>
        </p:nvSpPr>
        <p:spPr/>
        <p:txBody>
          <a:bodyPr/>
          <a:lstStyle/>
          <a:p>
            <a:fld id="{7204FE9C-24EC-442B-850F-65B0BA925E10}" type="slidenum">
              <a:rPr lang="en-US" smtClean="0"/>
              <a:t>20</a:t>
            </a:fld>
            <a:endParaRPr lang="en-US" dirty="0"/>
          </a:p>
        </p:txBody>
      </p:sp>
    </p:spTree>
    <p:extLst>
      <p:ext uri="{BB962C8B-B14F-4D97-AF65-F5344CB8AC3E}">
        <p14:creationId xmlns:p14="http://schemas.microsoft.com/office/powerpoint/2010/main" val="2741286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3.jpeg"/><Relationship Id="rId4" Type="http://schemas.openxmlformats.org/officeDocument/2006/relationships/image" Target="../media/image12.jpeg"/></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General Presentation Title Slide">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Text Placeholder 9"/>
          <p:cNvSpPr>
            <a:spLocks noGrp="1"/>
          </p:cNvSpPr>
          <p:nvPr>
            <p:ph type="body" sz="quarter" idx="11" hasCustomPrompt="1"/>
          </p:nvPr>
        </p:nvSpPr>
        <p:spPr>
          <a:xfrm>
            <a:off x="4433455" y="5865639"/>
            <a:ext cx="6483511" cy="472352"/>
          </a:xfrm>
        </p:spPr>
        <p:txBody>
          <a:bodyPr>
            <a:normAutofit/>
          </a:bodyPr>
          <a:lstStyle>
            <a:lvl1pPr marL="0" indent="0">
              <a:lnSpc>
                <a:spcPct val="100000"/>
              </a:lnSpc>
              <a:spcBef>
                <a:spcPts val="0"/>
              </a:spcBef>
              <a:buNone/>
              <a:defRPr sz="2000" cap="none" baseline="0">
                <a:solidFill>
                  <a:schemeClr val="tx1"/>
                </a:solidFill>
              </a:defRPr>
            </a:lvl1pPr>
          </a:lstStyle>
          <a:p>
            <a:pPr lvl="0"/>
            <a:r>
              <a:rPr lang="en-US" dirty="0"/>
              <a:t>Office/Program</a:t>
            </a:r>
          </a:p>
        </p:txBody>
      </p:sp>
      <p:sp>
        <p:nvSpPr>
          <p:cNvPr id="4" name="Title 3"/>
          <p:cNvSpPr>
            <a:spLocks noGrp="1"/>
          </p:cNvSpPr>
          <p:nvPr>
            <p:ph type="title" hasCustomPrompt="1"/>
          </p:nvPr>
        </p:nvSpPr>
        <p:spPr>
          <a:xfrm>
            <a:off x="4433455" y="5448045"/>
            <a:ext cx="6483511" cy="417595"/>
          </a:xfrm>
        </p:spPr>
        <p:txBody>
          <a:bodyPr>
            <a:noAutofit/>
          </a:bodyPr>
          <a:lstStyle>
            <a:lvl1pPr>
              <a:defRPr sz="3000" cap="all" baseline="0"/>
            </a:lvl1pPr>
          </a:lstStyle>
          <a:p>
            <a:pPr lvl="0"/>
            <a:r>
              <a:rPr lang="en-US" dirty="0"/>
              <a:t>PRESENTATION TITLE</a:t>
            </a:r>
          </a:p>
        </p:txBody>
      </p:sp>
      <p:pic>
        <p:nvPicPr>
          <p:cNvPr id="8" name="Picture 7" descr="photo illustration of the hands of different races and genders of people raised in the air against a white background"/>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1"/>
            <a:ext cx="12191999" cy="4591050"/>
          </a:xfrm>
          <a:prstGeom prst="rect">
            <a:avLst/>
          </a:prstGeom>
        </p:spPr>
      </p:pic>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935892" y="5500109"/>
            <a:ext cx="1996064" cy="587138"/>
          </a:xfrm>
          <a:prstGeom prst="rect">
            <a:avLst/>
          </a:prstGeom>
        </p:spPr>
      </p:pic>
    </p:spTree>
    <p:extLst>
      <p:ext uri="{BB962C8B-B14F-4D97-AF65-F5344CB8AC3E}">
        <p14:creationId xmlns:p14="http://schemas.microsoft.com/office/powerpoint/2010/main" val="33526177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ubtitle Slide 2">
    <p:spTree>
      <p:nvGrpSpPr>
        <p:cNvPr id="1" name=""/>
        <p:cNvGrpSpPr/>
        <p:nvPr/>
      </p:nvGrpSpPr>
      <p:grpSpPr>
        <a:xfrm>
          <a:off x="0" y="0"/>
          <a:ext cx="0" cy="0"/>
          <a:chOff x="0" y="0"/>
          <a:chExt cx="0" cy="0"/>
        </a:xfrm>
      </p:grpSpPr>
      <p:sp>
        <p:nvSpPr>
          <p:cNvPr id="20" name="Picture Placeholder 19"/>
          <p:cNvSpPr>
            <a:spLocks noGrp="1"/>
          </p:cNvSpPr>
          <p:nvPr>
            <p:ph type="pic" sz="quarter" idx="14"/>
          </p:nvPr>
        </p:nvSpPr>
        <p:spPr>
          <a:xfrm>
            <a:off x="6544734" y="2103883"/>
            <a:ext cx="3297767" cy="2487612"/>
          </a:xfrm>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
        <p:nvSpPr>
          <p:cNvPr id="18" name="Picture Placeholder 17"/>
          <p:cNvSpPr>
            <a:spLocks noGrp="1"/>
          </p:cNvSpPr>
          <p:nvPr>
            <p:ph type="pic" sz="quarter" idx="13"/>
          </p:nvPr>
        </p:nvSpPr>
        <p:spPr>
          <a:xfrm>
            <a:off x="2423585" y="2103883"/>
            <a:ext cx="3312583" cy="2487612"/>
          </a:xfrm>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
        <p:nvSpPr>
          <p:cNvPr id="16" name="Text Placeholder 15"/>
          <p:cNvSpPr>
            <a:spLocks noGrp="1"/>
          </p:cNvSpPr>
          <p:nvPr>
            <p:ph type="body" sz="quarter" idx="12" hasCustomPrompt="1"/>
          </p:nvPr>
        </p:nvSpPr>
        <p:spPr>
          <a:xfrm>
            <a:off x="-11084" y="1248908"/>
            <a:ext cx="12191999" cy="304800"/>
          </a:xfrm>
        </p:spPr>
        <p:txBody>
          <a:bodyPr/>
          <a:lstStyle>
            <a:lvl1pPr marL="0" indent="0" algn="ctr">
              <a:buNone/>
              <a:defRPr sz="1800">
                <a:solidFill>
                  <a:schemeClr val="tx1"/>
                </a:solidFill>
              </a:defRPr>
            </a:lvl1pPr>
          </a:lstStyle>
          <a:p>
            <a:pPr lvl="0"/>
            <a:r>
              <a:rPr lang="en-US" dirty="0"/>
              <a:t>Date</a:t>
            </a:r>
          </a:p>
        </p:txBody>
      </p:sp>
      <p:sp>
        <p:nvSpPr>
          <p:cNvPr id="22" name="Text Placeholder 21"/>
          <p:cNvSpPr>
            <a:spLocks noGrp="1"/>
          </p:cNvSpPr>
          <p:nvPr>
            <p:ph type="body" sz="quarter" idx="15" hasCustomPrompt="1"/>
          </p:nvPr>
        </p:nvSpPr>
        <p:spPr>
          <a:xfrm>
            <a:off x="2423586" y="4832576"/>
            <a:ext cx="3312581" cy="412750"/>
          </a:xfrm>
        </p:spPr>
        <p:txBody>
          <a:bodyPr>
            <a:normAutofit/>
          </a:bodyPr>
          <a:lstStyle>
            <a:lvl1pPr marL="0" indent="0" algn="ctr">
              <a:buNone/>
              <a:defRPr sz="2200" b="1">
                <a:solidFill>
                  <a:schemeClr val="tx1"/>
                </a:solidFill>
                <a:latin typeface="+mn-lt"/>
              </a:defRPr>
            </a:lvl1pPr>
          </a:lstStyle>
          <a:p>
            <a:pPr lvl="0"/>
            <a:r>
              <a:rPr lang="en-US" dirty="0"/>
              <a:t>Name</a:t>
            </a:r>
          </a:p>
        </p:txBody>
      </p:sp>
      <p:sp>
        <p:nvSpPr>
          <p:cNvPr id="23" name="Text Placeholder 21"/>
          <p:cNvSpPr>
            <a:spLocks noGrp="1"/>
          </p:cNvSpPr>
          <p:nvPr>
            <p:ph type="body" sz="quarter" idx="16" hasCustomPrompt="1"/>
          </p:nvPr>
        </p:nvSpPr>
        <p:spPr>
          <a:xfrm>
            <a:off x="6535401" y="4830223"/>
            <a:ext cx="3316177" cy="412750"/>
          </a:xfrm>
        </p:spPr>
        <p:txBody>
          <a:bodyPr>
            <a:normAutofit/>
          </a:bodyPr>
          <a:lstStyle>
            <a:lvl1pPr marL="0" indent="0" algn="ctr">
              <a:buNone/>
              <a:defRPr sz="2200" b="1" i="0">
                <a:solidFill>
                  <a:schemeClr val="tx1"/>
                </a:solidFill>
                <a:latin typeface="+mn-lt"/>
              </a:defRPr>
            </a:lvl1pPr>
          </a:lstStyle>
          <a:p>
            <a:pPr lvl="0"/>
            <a:r>
              <a:rPr lang="en-US" dirty="0"/>
              <a:t>Name</a:t>
            </a:r>
          </a:p>
        </p:txBody>
      </p:sp>
      <p:sp>
        <p:nvSpPr>
          <p:cNvPr id="25" name="Text Placeholder 24"/>
          <p:cNvSpPr>
            <a:spLocks noGrp="1"/>
          </p:cNvSpPr>
          <p:nvPr>
            <p:ph type="body" sz="quarter" idx="17" hasCustomPrompt="1"/>
          </p:nvPr>
        </p:nvSpPr>
        <p:spPr>
          <a:xfrm>
            <a:off x="2423585" y="5266175"/>
            <a:ext cx="3312583" cy="314335"/>
          </a:xfrm>
        </p:spPr>
        <p:txBody>
          <a:bodyPr/>
          <a:lstStyle>
            <a:lvl1pPr marL="0" indent="0" algn="ctr">
              <a:buNone/>
              <a:defRPr sz="2000" i="1">
                <a:solidFill>
                  <a:schemeClr val="tx1"/>
                </a:solidFill>
                <a:latin typeface="+mn-lt"/>
              </a:defRPr>
            </a:lvl1pPr>
          </a:lstStyle>
          <a:p>
            <a:pPr lvl="0"/>
            <a:r>
              <a:rPr lang="en-US" dirty="0"/>
              <a:t>Title</a:t>
            </a:r>
          </a:p>
        </p:txBody>
      </p:sp>
      <p:sp>
        <p:nvSpPr>
          <p:cNvPr id="26" name="Text Placeholder 24"/>
          <p:cNvSpPr>
            <a:spLocks noGrp="1"/>
          </p:cNvSpPr>
          <p:nvPr>
            <p:ph type="body" sz="quarter" idx="18" hasCustomPrompt="1"/>
          </p:nvPr>
        </p:nvSpPr>
        <p:spPr>
          <a:xfrm>
            <a:off x="6535401" y="5265981"/>
            <a:ext cx="3316176" cy="314335"/>
          </a:xfrm>
        </p:spPr>
        <p:txBody>
          <a:bodyPr/>
          <a:lstStyle>
            <a:lvl1pPr marL="0" indent="0" algn="ctr">
              <a:buNone/>
              <a:defRPr sz="2000" i="1">
                <a:solidFill>
                  <a:schemeClr val="tx1"/>
                </a:solidFill>
                <a:latin typeface="+mn-lt"/>
              </a:defRPr>
            </a:lvl1pPr>
          </a:lstStyle>
          <a:p>
            <a:pPr lvl="0"/>
            <a:r>
              <a:rPr lang="en-US" dirty="0"/>
              <a:t>Title</a:t>
            </a:r>
          </a:p>
        </p:txBody>
      </p:sp>
      <p:sp>
        <p:nvSpPr>
          <p:cNvPr id="28" name="Text Placeholder 27"/>
          <p:cNvSpPr>
            <a:spLocks noGrp="1"/>
          </p:cNvSpPr>
          <p:nvPr>
            <p:ph type="body" sz="quarter" idx="19" hasCustomPrompt="1"/>
          </p:nvPr>
        </p:nvSpPr>
        <p:spPr>
          <a:xfrm>
            <a:off x="2423585" y="5610138"/>
            <a:ext cx="3312583" cy="374650"/>
          </a:xfrm>
        </p:spPr>
        <p:txBody>
          <a:bodyPr/>
          <a:lstStyle>
            <a:lvl1pPr marL="0" indent="0" algn="ctr">
              <a:buNone/>
              <a:defRPr sz="2000">
                <a:solidFill>
                  <a:schemeClr val="tx1"/>
                </a:solidFill>
                <a:latin typeface="+mn-lt"/>
              </a:defRPr>
            </a:lvl1pPr>
          </a:lstStyle>
          <a:p>
            <a:pPr lvl="0"/>
            <a:r>
              <a:rPr lang="en-US" dirty="0"/>
              <a:t>Program</a:t>
            </a:r>
          </a:p>
        </p:txBody>
      </p:sp>
      <p:sp>
        <p:nvSpPr>
          <p:cNvPr id="29" name="Text Placeholder 27"/>
          <p:cNvSpPr>
            <a:spLocks noGrp="1"/>
          </p:cNvSpPr>
          <p:nvPr>
            <p:ph type="body" sz="quarter" idx="20" hasCustomPrompt="1"/>
          </p:nvPr>
        </p:nvSpPr>
        <p:spPr>
          <a:xfrm>
            <a:off x="6544173" y="5606642"/>
            <a:ext cx="3312583" cy="374650"/>
          </a:xfrm>
        </p:spPr>
        <p:txBody>
          <a:bodyPr/>
          <a:lstStyle>
            <a:lvl1pPr marL="0" indent="0" algn="ctr">
              <a:buNone/>
              <a:defRPr sz="2000">
                <a:solidFill>
                  <a:schemeClr val="tx1"/>
                </a:solidFill>
                <a:latin typeface="+mn-lt"/>
              </a:defRPr>
            </a:lvl1pPr>
          </a:lstStyle>
          <a:p>
            <a:pPr lvl="0"/>
            <a:r>
              <a:rPr lang="en-US" dirty="0"/>
              <a:t>Program</a:t>
            </a:r>
          </a:p>
        </p:txBody>
      </p:sp>
      <p:cxnSp>
        <p:nvCxnSpPr>
          <p:cNvPr id="17" name="Straight Connector 16"/>
          <p:cNvCxnSpPr/>
          <p:nvPr userDrawn="1"/>
        </p:nvCxnSpPr>
        <p:spPr>
          <a:xfrm flipV="1">
            <a:off x="5763752" y="1699837"/>
            <a:ext cx="666664" cy="1369"/>
          </a:xfrm>
          <a:prstGeom prst="line">
            <a:avLst/>
          </a:prstGeom>
          <a:ln w="50800">
            <a:solidFill>
              <a:srgbClr val="2699BB"/>
            </a:solidFill>
          </a:ln>
          <a:effectLst/>
        </p:spPr>
        <p:style>
          <a:lnRef idx="1">
            <a:schemeClr val="accent1"/>
          </a:lnRef>
          <a:fillRef idx="0">
            <a:schemeClr val="accent1"/>
          </a:fillRef>
          <a:effectRef idx="0">
            <a:schemeClr val="accent1"/>
          </a:effectRef>
          <a:fontRef idx="minor">
            <a:schemeClr val="tx1"/>
          </a:fontRef>
        </p:style>
      </p:cxnSp>
      <p:sp>
        <p:nvSpPr>
          <p:cNvPr id="14" name="Title 1"/>
          <p:cNvSpPr>
            <a:spLocks noGrp="1"/>
          </p:cNvSpPr>
          <p:nvPr>
            <p:ph type="title" hasCustomPrompt="1"/>
          </p:nvPr>
        </p:nvSpPr>
        <p:spPr>
          <a:xfrm>
            <a:off x="-11084" y="677873"/>
            <a:ext cx="12180915" cy="454236"/>
          </a:xfrm>
        </p:spPr>
        <p:txBody>
          <a:bodyPr>
            <a:normAutofit/>
          </a:bodyPr>
          <a:lstStyle>
            <a:lvl1pPr algn="ctr">
              <a:defRPr sz="3000"/>
            </a:lvl1pPr>
          </a:lstStyle>
          <a:p>
            <a:pPr lvl="0"/>
            <a:r>
              <a:rPr lang="en-US" dirty="0"/>
              <a:t>Subtitle 2</a:t>
            </a:r>
          </a:p>
        </p:txBody>
      </p:sp>
    </p:spTree>
    <p:extLst>
      <p:ext uri="{BB962C8B-B14F-4D97-AF65-F5344CB8AC3E}">
        <p14:creationId xmlns:p14="http://schemas.microsoft.com/office/powerpoint/2010/main" val="1616797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esenters Slide 1 with Photos">
    <p:spTree>
      <p:nvGrpSpPr>
        <p:cNvPr id="1" name=""/>
        <p:cNvGrpSpPr/>
        <p:nvPr/>
      </p:nvGrpSpPr>
      <p:grpSpPr>
        <a:xfrm>
          <a:off x="0" y="0"/>
          <a:ext cx="0" cy="0"/>
          <a:chOff x="0" y="0"/>
          <a:chExt cx="0" cy="0"/>
        </a:xfrm>
      </p:grpSpPr>
      <p:cxnSp>
        <p:nvCxnSpPr>
          <p:cNvPr id="42" name="Straight Connector 41"/>
          <p:cNvCxnSpPr/>
          <p:nvPr userDrawn="1"/>
        </p:nvCxnSpPr>
        <p:spPr>
          <a:xfrm flipV="1">
            <a:off x="5763752" y="1246350"/>
            <a:ext cx="666664" cy="1369"/>
          </a:xfrm>
          <a:prstGeom prst="line">
            <a:avLst/>
          </a:prstGeom>
          <a:ln w="50800">
            <a:solidFill>
              <a:srgbClr val="CB8A49"/>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flipV="1">
            <a:off x="5763752" y="1246748"/>
            <a:ext cx="666664" cy="1369"/>
          </a:xfrm>
          <a:prstGeom prst="line">
            <a:avLst/>
          </a:prstGeom>
          <a:ln w="50800">
            <a:solidFill>
              <a:srgbClr val="2699BB"/>
            </a:solidFill>
          </a:ln>
          <a:effectLst/>
        </p:spPr>
        <p:style>
          <a:lnRef idx="1">
            <a:schemeClr val="accent1"/>
          </a:lnRef>
          <a:fillRef idx="0">
            <a:schemeClr val="accent1"/>
          </a:fillRef>
          <a:effectRef idx="0">
            <a:schemeClr val="accent1"/>
          </a:effectRef>
          <a:fontRef idx="minor">
            <a:schemeClr val="tx1"/>
          </a:fontRef>
        </p:style>
      </p:cxnSp>
      <p:sp>
        <p:nvSpPr>
          <p:cNvPr id="22" name="Text Placeholder 21"/>
          <p:cNvSpPr>
            <a:spLocks noGrp="1"/>
          </p:cNvSpPr>
          <p:nvPr>
            <p:ph type="body" sz="quarter" idx="15" hasCustomPrompt="1"/>
          </p:nvPr>
        </p:nvSpPr>
        <p:spPr>
          <a:xfrm>
            <a:off x="2390633" y="4739028"/>
            <a:ext cx="3345535" cy="412750"/>
          </a:xfrm>
        </p:spPr>
        <p:txBody>
          <a:bodyPr>
            <a:normAutofit/>
          </a:bodyPr>
          <a:lstStyle>
            <a:lvl1pPr marL="0" indent="0" algn="ctr">
              <a:buNone/>
              <a:defRPr sz="2200" b="1">
                <a:solidFill>
                  <a:schemeClr val="tx1"/>
                </a:solidFill>
                <a:latin typeface="+mn-lt"/>
              </a:defRPr>
            </a:lvl1pPr>
          </a:lstStyle>
          <a:p>
            <a:pPr lvl="0"/>
            <a:r>
              <a:rPr lang="en-US" dirty="0"/>
              <a:t>Name</a:t>
            </a:r>
          </a:p>
        </p:txBody>
      </p:sp>
      <p:sp>
        <p:nvSpPr>
          <p:cNvPr id="23" name="Text Placeholder 21"/>
          <p:cNvSpPr>
            <a:spLocks noGrp="1"/>
          </p:cNvSpPr>
          <p:nvPr>
            <p:ph type="body" sz="quarter" idx="16" hasCustomPrompt="1"/>
          </p:nvPr>
        </p:nvSpPr>
        <p:spPr>
          <a:xfrm>
            <a:off x="6511782" y="4736675"/>
            <a:ext cx="3297767" cy="412750"/>
          </a:xfrm>
        </p:spPr>
        <p:txBody>
          <a:bodyPr>
            <a:normAutofit/>
          </a:bodyPr>
          <a:lstStyle>
            <a:lvl1pPr marL="0" indent="0" algn="ctr">
              <a:buNone/>
              <a:defRPr sz="2200" b="1">
                <a:solidFill>
                  <a:schemeClr val="tx1"/>
                </a:solidFill>
                <a:latin typeface="+mn-lt"/>
              </a:defRPr>
            </a:lvl1pPr>
          </a:lstStyle>
          <a:p>
            <a:pPr lvl="0"/>
            <a:r>
              <a:rPr lang="en-US" dirty="0"/>
              <a:t>Name</a:t>
            </a:r>
          </a:p>
        </p:txBody>
      </p:sp>
      <p:sp>
        <p:nvSpPr>
          <p:cNvPr id="25" name="Text Placeholder 24"/>
          <p:cNvSpPr>
            <a:spLocks noGrp="1"/>
          </p:cNvSpPr>
          <p:nvPr>
            <p:ph type="body" sz="quarter" idx="17" hasCustomPrompt="1"/>
          </p:nvPr>
        </p:nvSpPr>
        <p:spPr>
          <a:xfrm>
            <a:off x="2390633" y="5172623"/>
            <a:ext cx="3345535" cy="314335"/>
          </a:xfrm>
        </p:spPr>
        <p:txBody>
          <a:bodyPr/>
          <a:lstStyle>
            <a:lvl1pPr marL="0" indent="0" algn="ctr">
              <a:buNone/>
              <a:defRPr sz="2000" i="1">
                <a:solidFill>
                  <a:schemeClr val="tx1"/>
                </a:solidFill>
                <a:latin typeface="+mn-lt"/>
              </a:defRPr>
            </a:lvl1pPr>
          </a:lstStyle>
          <a:p>
            <a:pPr lvl="0"/>
            <a:r>
              <a:rPr lang="en-US" dirty="0"/>
              <a:t>Title</a:t>
            </a:r>
          </a:p>
        </p:txBody>
      </p:sp>
      <p:sp>
        <p:nvSpPr>
          <p:cNvPr id="26" name="Text Placeholder 24"/>
          <p:cNvSpPr>
            <a:spLocks noGrp="1"/>
          </p:cNvSpPr>
          <p:nvPr>
            <p:ph type="body" sz="quarter" idx="18" hasCustomPrompt="1"/>
          </p:nvPr>
        </p:nvSpPr>
        <p:spPr>
          <a:xfrm>
            <a:off x="6511782" y="5172429"/>
            <a:ext cx="3297767" cy="314335"/>
          </a:xfrm>
        </p:spPr>
        <p:txBody>
          <a:bodyPr/>
          <a:lstStyle>
            <a:lvl1pPr marL="0" indent="0" algn="ctr">
              <a:buNone/>
              <a:defRPr sz="2000" i="1">
                <a:solidFill>
                  <a:schemeClr val="tx1"/>
                </a:solidFill>
                <a:latin typeface="+mn-lt"/>
              </a:defRPr>
            </a:lvl1pPr>
          </a:lstStyle>
          <a:p>
            <a:pPr lvl="0"/>
            <a:r>
              <a:rPr lang="en-US" dirty="0"/>
              <a:t>Title</a:t>
            </a:r>
          </a:p>
        </p:txBody>
      </p:sp>
      <p:sp>
        <p:nvSpPr>
          <p:cNvPr id="28" name="Text Placeholder 27"/>
          <p:cNvSpPr>
            <a:spLocks noGrp="1"/>
          </p:cNvSpPr>
          <p:nvPr>
            <p:ph type="body" sz="quarter" idx="19" hasCustomPrompt="1"/>
          </p:nvPr>
        </p:nvSpPr>
        <p:spPr>
          <a:xfrm>
            <a:off x="2390633" y="5522974"/>
            <a:ext cx="3345535" cy="374650"/>
          </a:xfrm>
        </p:spPr>
        <p:txBody>
          <a:bodyPr/>
          <a:lstStyle>
            <a:lvl1pPr marL="0" indent="0" algn="ctr">
              <a:buNone/>
              <a:defRPr sz="2000">
                <a:solidFill>
                  <a:schemeClr val="tx1"/>
                </a:solidFill>
                <a:latin typeface="+mn-lt"/>
              </a:defRPr>
            </a:lvl1pPr>
          </a:lstStyle>
          <a:p>
            <a:pPr lvl="0"/>
            <a:r>
              <a:rPr lang="en-US" dirty="0"/>
              <a:t>Program</a:t>
            </a:r>
          </a:p>
        </p:txBody>
      </p:sp>
      <p:sp>
        <p:nvSpPr>
          <p:cNvPr id="29" name="Text Placeholder 27"/>
          <p:cNvSpPr>
            <a:spLocks noGrp="1"/>
          </p:cNvSpPr>
          <p:nvPr>
            <p:ph type="body" sz="quarter" idx="20" hasCustomPrompt="1"/>
          </p:nvPr>
        </p:nvSpPr>
        <p:spPr>
          <a:xfrm>
            <a:off x="6511782" y="5519478"/>
            <a:ext cx="3297767" cy="374650"/>
          </a:xfrm>
        </p:spPr>
        <p:txBody>
          <a:bodyPr/>
          <a:lstStyle>
            <a:lvl1pPr marL="0" indent="0" algn="ctr">
              <a:buNone/>
              <a:defRPr sz="2000">
                <a:solidFill>
                  <a:schemeClr val="tx1"/>
                </a:solidFill>
                <a:latin typeface="+mn-lt"/>
              </a:defRPr>
            </a:lvl1pPr>
          </a:lstStyle>
          <a:p>
            <a:pPr lvl="0"/>
            <a:r>
              <a:rPr lang="en-US" dirty="0"/>
              <a:t>Program</a:t>
            </a:r>
          </a:p>
        </p:txBody>
      </p:sp>
      <p:sp>
        <p:nvSpPr>
          <p:cNvPr id="45" name="Picture Placeholder 19"/>
          <p:cNvSpPr>
            <a:spLocks noGrp="1"/>
          </p:cNvSpPr>
          <p:nvPr>
            <p:ph type="pic" sz="quarter" idx="14"/>
          </p:nvPr>
        </p:nvSpPr>
        <p:spPr>
          <a:xfrm>
            <a:off x="6511782" y="2010333"/>
            <a:ext cx="3297767" cy="2487612"/>
          </a:xfrm>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
        <p:nvSpPr>
          <p:cNvPr id="46" name="Picture Placeholder 17"/>
          <p:cNvSpPr>
            <a:spLocks noGrp="1"/>
          </p:cNvSpPr>
          <p:nvPr>
            <p:ph type="pic" sz="quarter" idx="13"/>
          </p:nvPr>
        </p:nvSpPr>
        <p:spPr>
          <a:xfrm>
            <a:off x="2390633" y="2010333"/>
            <a:ext cx="3312583" cy="2487612"/>
          </a:xfrm>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
        <p:nvSpPr>
          <p:cNvPr id="14" name="Title 1"/>
          <p:cNvSpPr>
            <a:spLocks noGrp="1"/>
          </p:cNvSpPr>
          <p:nvPr>
            <p:ph type="title" hasCustomPrompt="1"/>
          </p:nvPr>
        </p:nvSpPr>
        <p:spPr>
          <a:xfrm>
            <a:off x="39297" y="666762"/>
            <a:ext cx="12203081" cy="489242"/>
          </a:xfrm>
        </p:spPr>
        <p:txBody>
          <a:bodyPr>
            <a:normAutofit/>
          </a:bodyPr>
          <a:lstStyle>
            <a:lvl1pPr algn="ctr">
              <a:defRPr sz="3000"/>
            </a:lvl1pPr>
          </a:lstStyle>
          <a:p>
            <a:pPr lvl="0"/>
            <a:r>
              <a:rPr lang="en-US" dirty="0"/>
              <a:t>Presenters 1</a:t>
            </a:r>
          </a:p>
        </p:txBody>
      </p:sp>
    </p:spTree>
    <p:extLst>
      <p:ext uri="{BB962C8B-B14F-4D97-AF65-F5344CB8AC3E}">
        <p14:creationId xmlns:p14="http://schemas.microsoft.com/office/powerpoint/2010/main" val="20348237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resenters Slide 2">
    <p:spTree>
      <p:nvGrpSpPr>
        <p:cNvPr id="1" name=""/>
        <p:cNvGrpSpPr/>
        <p:nvPr/>
      </p:nvGrpSpPr>
      <p:grpSpPr>
        <a:xfrm>
          <a:off x="0" y="0"/>
          <a:ext cx="0" cy="0"/>
          <a:chOff x="0" y="0"/>
          <a:chExt cx="0" cy="0"/>
        </a:xfrm>
      </p:grpSpPr>
      <p:cxnSp>
        <p:nvCxnSpPr>
          <p:cNvPr id="42" name="Straight Connector 41"/>
          <p:cNvCxnSpPr/>
          <p:nvPr userDrawn="1"/>
        </p:nvCxnSpPr>
        <p:spPr>
          <a:xfrm flipV="1">
            <a:off x="5763752" y="1246350"/>
            <a:ext cx="666664" cy="1369"/>
          </a:xfrm>
          <a:prstGeom prst="line">
            <a:avLst/>
          </a:prstGeom>
          <a:ln w="50800">
            <a:solidFill>
              <a:srgbClr val="CB8A49"/>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flipV="1">
            <a:off x="5763752" y="1246748"/>
            <a:ext cx="666664" cy="1369"/>
          </a:xfrm>
          <a:prstGeom prst="line">
            <a:avLst/>
          </a:prstGeom>
          <a:ln w="50800">
            <a:solidFill>
              <a:srgbClr val="2699BB"/>
            </a:solidFill>
          </a:ln>
          <a:effectLst/>
        </p:spPr>
        <p:style>
          <a:lnRef idx="1">
            <a:schemeClr val="accent1"/>
          </a:lnRef>
          <a:fillRef idx="0">
            <a:schemeClr val="accent1"/>
          </a:fillRef>
          <a:effectRef idx="0">
            <a:schemeClr val="accent1"/>
          </a:effectRef>
          <a:fontRef idx="minor">
            <a:schemeClr val="tx1"/>
          </a:fontRef>
        </p:style>
      </p:cxnSp>
      <p:sp>
        <p:nvSpPr>
          <p:cNvPr id="22" name="Text Placeholder 21"/>
          <p:cNvSpPr>
            <a:spLocks noGrp="1"/>
          </p:cNvSpPr>
          <p:nvPr>
            <p:ph type="body" sz="quarter" idx="15" hasCustomPrompt="1"/>
          </p:nvPr>
        </p:nvSpPr>
        <p:spPr>
          <a:xfrm>
            <a:off x="2390633" y="2628231"/>
            <a:ext cx="3345535" cy="412750"/>
          </a:xfrm>
        </p:spPr>
        <p:txBody>
          <a:bodyPr>
            <a:normAutofit/>
          </a:bodyPr>
          <a:lstStyle>
            <a:lvl1pPr marL="0" indent="0" algn="ctr">
              <a:buNone/>
              <a:defRPr sz="2200" b="1">
                <a:solidFill>
                  <a:schemeClr val="tx1"/>
                </a:solidFill>
                <a:latin typeface="+mn-lt"/>
              </a:defRPr>
            </a:lvl1pPr>
          </a:lstStyle>
          <a:p>
            <a:pPr lvl="0"/>
            <a:r>
              <a:rPr lang="en-US" dirty="0"/>
              <a:t>Name</a:t>
            </a:r>
          </a:p>
        </p:txBody>
      </p:sp>
      <p:sp>
        <p:nvSpPr>
          <p:cNvPr id="23" name="Text Placeholder 21"/>
          <p:cNvSpPr>
            <a:spLocks noGrp="1"/>
          </p:cNvSpPr>
          <p:nvPr>
            <p:ph type="body" sz="quarter" idx="16" hasCustomPrompt="1"/>
          </p:nvPr>
        </p:nvSpPr>
        <p:spPr>
          <a:xfrm>
            <a:off x="6511782" y="2625878"/>
            <a:ext cx="3297767" cy="412750"/>
          </a:xfrm>
        </p:spPr>
        <p:txBody>
          <a:bodyPr>
            <a:normAutofit/>
          </a:bodyPr>
          <a:lstStyle>
            <a:lvl1pPr marL="0" indent="0" algn="ctr">
              <a:buNone/>
              <a:defRPr sz="2200" b="1">
                <a:solidFill>
                  <a:schemeClr val="tx1"/>
                </a:solidFill>
                <a:latin typeface="+mn-lt"/>
              </a:defRPr>
            </a:lvl1pPr>
          </a:lstStyle>
          <a:p>
            <a:pPr lvl="0"/>
            <a:r>
              <a:rPr lang="en-US" dirty="0"/>
              <a:t>Name</a:t>
            </a:r>
          </a:p>
        </p:txBody>
      </p:sp>
      <p:sp>
        <p:nvSpPr>
          <p:cNvPr id="25" name="Text Placeholder 24"/>
          <p:cNvSpPr>
            <a:spLocks noGrp="1"/>
          </p:cNvSpPr>
          <p:nvPr>
            <p:ph type="body" sz="quarter" idx="17" hasCustomPrompt="1"/>
          </p:nvPr>
        </p:nvSpPr>
        <p:spPr>
          <a:xfrm>
            <a:off x="2390633" y="3061826"/>
            <a:ext cx="3345535" cy="314335"/>
          </a:xfrm>
        </p:spPr>
        <p:txBody>
          <a:bodyPr/>
          <a:lstStyle>
            <a:lvl1pPr marL="0" indent="0" algn="ctr">
              <a:buNone/>
              <a:defRPr sz="2000" i="1">
                <a:solidFill>
                  <a:schemeClr val="tx1"/>
                </a:solidFill>
                <a:latin typeface="+mn-lt"/>
              </a:defRPr>
            </a:lvl1pPr>
          </a:lstStyle>
          <a:p>
            <a:pPr lvl="0"/>
            <a:r>
              <a:rPr lang="en-US" dirty="0"/>
              <a:t>Title</a:t>
            </a:r>
          </a:p>
        </p:txBody>
      </p:sp>
      <p:sp>
        <p:nvSpPr>
          <p:cNvPr id="26" name="Text Placeholder 24"/>
          <p:cNvSpPr>
            <a:spLocks noGrp="1"/>
          </p:cNvSpPr>
          <p:nvPr>
            <p:ph type="body" sz="quarter" idx="18" hasCustomPrompt="1"/>
          </p:nvPr>
        </p:nvSpPr>
        <p:spPr>
          <a:xfrm>
            <a:off x="6511782" y="3061632"/>
            <a:ext cx="3297767" cy="314335"/>
          </a:xfrm>
        </p:spPr>
        <p:txBody>
          <a:bodyPr/>
          <a:lstStyle>
            <a:lvl1pPr marL="0" indent="0" algn="ctr">
              <a:buNone/>
              <a:defRPr sz="2000" i="1">
                <a:solidFill>
                  <a:schemeClr val="tx1"/>
                </a:solidFill>
                <a:latin typeface="+mn-lt"/>
              </a:defRPr>
            </a:lvl1pPr>
          </a:lstStyle>
          <a:p>
            <a:pPr lvl="0"/>
            <a:r>
              <a:rPr lang="en-US" dirty="0"/>
              <a:t>Title</a:t>
            </a:r>
          </a:p>
        </p:txBody>
      </p:sp>
      <p:sp>
        <p:nvSpPr>
          <p:cNvPr id="28" name="Text Placeholder 27"/>
          <p:cNvSpPr>
            <a:spLocks noGrp="1"/>
          </p:cNvSpPr>
          <p:nvPr>
            <p:ph type="body" sz="quarter" idx="19" hasCustomPrompt="1"/>
          </p:nvPr>
        </p:nvSpPr>
        <p:spPr>
          <a:xfrm>
            <a:off x="2390633" y="3412177"/>
            <a:ext cx="3345535" cy="374650"/>
          </a:xfrm>
        </p:spPr>
        <p:txBody>
          <a:bodyPr/>
          <a:lstStyle>
            <a:lvl1pPr marL="0" indent="0" algn="ctr">
              <a:buNone/>
              <a:defRPr sz="2000">
                <a:solidFill>
                  <a:schemeClr val="tx1"/>
                </a:solidFill>
                <a:latin typeface="+mn-lt"/>
              </a:defRPr>
            </a:lvl1pPr>
          </a:lstStyle>
          <a:p>
            <a:pPr lvl="0"/>
            <a:r>
              <a:rPr lang="en-US" dirty="0"/>
              <a:t>Program</a:t>
            </a:r>
          </a:p>
        </p:txBody>
      </p:sp>
      <p:sp>
        <p:nvSpPr>
          <p:cNvPr id="29" name="Text Placeholder 27"/>
          <p:cNvSpPr>
            <a:spLocks noGrp="1"/>
          </p:cNvSpPr>
          <p:nvPr>
            <p:ph type="body" sz="quarter" idx="20" hasCustomPrompt="1"/>
          </p:nvPr>
        </p:nvSpPr>
        <p:spPr>
          <a:xfrm>
            <a:off x="6511782" y="3408681"/>
            <a:ext cx="3297767" cy="374650"/>
          </a:xfrm>
        </p:spPr>
        <p:txBody>
          <a:bodyPr/>
          <a:lstStyle>
            <a:lvl1pPr marL="0" indent="0" algn="ctr">
              <a:buNone/>
              <a:defRPr sz="2000">
                <a:solidFill>
                  <a:schemeClr val="tx1"/>
                </a:solidFill>
                <a:latin typeface="+mn-lt"/>
              </a:defRPr>
            </a:lvl1pPr>
          </a:lstStyle>
          <a:p>
            <a:pPr lvl="0"/>
            <a:r>
              <a:rPr lang="en-US" dirty="0"/>
              <a:t>Program</a:t>
            </a:r>
          </a:p>
        </p:txBody>
      </p:sp>
      <p:sp>
        <p:nvSpPr>
          <p:cNvPr id="12" name="Title 1"/>
          <p:cNvSpPr>
            <a:spLocks noGrp="1"/>
          </p:cNvSpPr>
          <p:nvPr>
            <p:ph type="title" hasCustomPrompt="1"/>
          </p:nvPr>
        </p:nvSpPr>
        <p:spPr>
          <a:xfrm>
            <a:off x="-11081" y="673575"/>
            <a:ext cx="12191997" cy="482428"/>
          </a:xfrm>
        </p:spPr>
        <p:txBody>
          <a:bodyPr>
            <a:normAutofit/>
          </a:bodyPr>
          <a:lstStyle>
            <a:lvl1pPr algn="ctr">
              <a:defRPr sz="3000"/>
            </a:lvl1pPr>
          </a:lstStyle>
          <a:p>
            <a:pPr lvl="0"/>
            <a:r>
              <a:rPr lang="en-US" dirty="0"/>
              <a:t>Presenters 2</a:t>
            </a:r>
          </a:p>
        </p:txBody>
      </p:sp>
    </p:spTree>
    <p:extLst>
      <p:ext uri="{BB962C8B-B14F-4D97-AF65-F5344CB8AC3E}">
        <p14:creationId xmlns:p14="http://schemas.microsoft.com/office/powerpoint/2010/main" val="7480667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resenters Slide 3">
    <p:spTree>
      <p:nvGrpSpPr>
        <p:cNvPr id="1" name=""/>
        <p:cNvGrpSpPr/>
        <p:nvPr/>
      </p:nvGrpSpPr>
      <p:grpSpPr>
        <a:xfrm>
          <a:off x="0" y="0"/>
          <a:ext cx="0" cy="0"/>
          <a:chOff x="0" y="0"/>
          <a:chExt cx="0" cy="0"/>
        </a:xfrm>
      </p:grpSpPr>
      <p:cxnSp>
        <p:nvCxnSpPr>
          <p:cNvPr id="42" name="Straight Connector 41"/>
          <p:cNvCxnSpPr/>
          <p:nvPr userDrawn="1"/>
        </p:nvCxnSpPr>
        <p:spPr>
          <a:xfrm flipV="1">
            <a:off x="5763752" y="1246350"/>
            <a:ext cx="666664" cy="1369"/>
          </a:xfrm>
          <a:prstGeom prst="line">
            <a:avLst/>
          </a:prstGeom>
          <a:ln w="50800">
            <a:solidFill>
              <a:srgbClr val="CB8A49"/>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flipV="1">
            <a:off x="5763752" y="1246748"/>
            <a:ext cx="666664" cy="1369"/>
          </a:xfrm>
          <a:prstGeom prst="line">
            <a:avLst/>
          </a:prstGeom>
          <a:ln w="50800">
            <a:solidFill>
              <a:srgbClr val="2699BB"/>
            </a:solidFill>
          </a:ln>
          <a:effectLst/>
        </p:spPr>
        <p:style>
          <a:lnRef idx="1">
            <a:schemeClr val="accent1"/>
          </a:lnRef>
          <a:fillRef idx="0">
            <a:schemeClr val="accent1"/>
          </a:fillRef>
          <a:effectRef idx="0">
            <a:schemeClr val="accent1"/>
          </a:effectRef>
          <a:fontRef idx="minor">
            <a:schemeClr val="tx1"/>
          </a:fontRef>
        </p:style>
      </p:cxnSp>
      <p:sp>
        <p:nvSpPr>
          <p:cNvPr id="22" name="Text Placeholder 21"/>
          <p:cNvSpPr>
            <a:spLocks noGrp="1"/>
          </p:cNvSpPr>
          <p:nvPr>
            <p:ph type="body" sz="quarter" idx="15" hasCustomPrompt="1"/>
          </p:nvPr>
        </p:nvSpPr>
        <p:spPr>
          <a:xfrm>
            <a:off x="683753" y="2628231"/>
            <a:ext cx="3345535" cy="412750"/>
          </a:xfrm>
        </p:spPr>
        <p:txBody>
          <a:bodyPr>
            <a:normAutofit/>
          </a:bodyPr>
          <a:lstStyle>
            <a:lvl1pPr marL="0" indent="0" algn="ctr">
              <a:buNone/>
              <a:defRPr sz="2200" b="1">
                <a:solidFill>
                  <a:schemeClr val="tx1"/>
                </a:solidFill>
                <a:latin typeface="+mn-lt"/>
              </a:defRPr>
            </a:lvl1pPr>
          </a:lstStyle>
          <a:p>
            <a:pPr lvl="0"/>
            <a:r>
              <a:rPr lang="en-US" dirty="0"/>
              <a:t>Name</a:t>
            </a:r>
          </a:p>
        </p:txBody>
      </p:sp>
      <p:sp>
        <p:nvSpPr>
          <p:cNvPr id="23" name="Text Placeholder 21"/>
          <p:cNvSpPr>
            <a:spLocks noGrp="1"/>
          </p:cNvSpPr>
          <p:nvPr>
            <p:ph type="body" sz="quarter" idx="16" hasCustomPrompt="1"/>
          </p:nvPr>
        </p:nvSpPr>
        <p:spPr>
          <a:xfrm>
            <a:off x="4439142" y="2625878"/>
            <a:ext cx="3297767" cy="412750"/>
          </a:xfrm>
        </p:spPr>
        <p:txBody>
          <a:bodyPr>
            <a:normAutofit/>
          </a:bodyPr>
          <a:lstStyle>
            <a:lvl1pPr marL="0" indent="0" algn="ctr">
              <a:buNone/>
              <a:defRPr sz="2200" b="1">
                <a:solidFill>
                  <a:schemeClr val="tx1"/>
                </a:solidFill>
                <a:latin typeface="+mn-lt"/>
              </a:defRPr>
            </a:lvl1pPr>
          </a:lstStyle>
          <a:p>
            <a:pPr lvl="0"/>
            <a:r>
              <a:rPr lang="en-US" dirty="0"/>
              <a:t>Name</a:t>
            </a:r>
          </a:p>
        </p:txBody>
      </p:sp>
      <p:sp>
        <p:nvSpPr>
          <p:cNvPr id="25" name="Text Placeholder 24"/>
          <p:cNvSpPr>
            <a:spLocks noGrp="1"/>
          </p:cNvSpPr>
          <p:nvPr>
            <p:ph type="body" sz="quarter" idx="17" hasCustomPrompt="1"/>
          </p:nvPr>
        </p:nvSpPr>
        <p:spPr>
          <a:xfrm>
            <a:off x="683753" y="3061826"/>
            <a:ext cx="3345535" cy="314335"/>
          </a:xfrm>
        </p:spPr>
        <p:txBody>
          <a:bodyPr/>
          <a:lstStyle>
            <a:lvl1pPr marL="0" indent="0" algn="ctr">
              <a:buNone/>
              <a:defRPr sz="2000" i="1">
                <a:solidFill>
                  <a:schemeClr val="tx1"/>
                </a:solidFill>
                <a:latin typeface="+mn-lt"/>
              </a:defRPr>
            </a:lvl1pPr>
          </a:lstStyle>
          <a:p>
            <a:pPr lvl="0"/>
            <a:r>
              <a:rPr lang="en-US" dirty="0"/>
              <a:t>Title</a:t>
            </a:r>
          </a:p>
        </p:txBody>
      </p:sp>
      <p:sp>
        <p:nvSpPr>
          <p:cNvPr id="26" name="Text Placeholder 24"/>
          <p:cNvSpPr>
            <a:spLocks noGrp="1"/>
          </p:cNvSpPr>
          <p:nvPr>
            <p:ph type="body" sz="quarter" idx="18" hasCustomPrompt="1"/>
          </p:nvPr>
        </p:nvSpPr>
        <p:spPr>
          <a:xfrm>
            <a:off x="4439142" y="3061632"/>
            <a:ext cx="3297767" cy="314335"/>
          </a:xfrm>
        </p:spPr>
        <p:txBody>
          <a:bodyPr/>
          <a:lstStyle>
            <a:lvl1pPr marL="0" indent="0" algn="ctr">
              <a:buNone/>
              <a:defRPr sz="2000" i="1">
                <a:solidFill>
                  <a:schemeClr val="tx1"/>
                </a:solidFill>
                <a:latin typeface="+mn-lt"/>
              </a:defRPr>
            </a:lvl1pPr>
          </a:lstStyle>
          <a:p>
            <a:pPr lvl="0"/>
            <a:r>
              <a:rPr lang="en-US" dirty="0"/>
              <a:t>Title</a:t>
            </a:r>
          </a:p>
        </p:txBody>
      </p:sp>
      <p:sp>
        <p:nvSpPr>
          <p:cNvPr id="28" name="Text Placeholder 27"/>
          <p:cNvSpPr>
            <a:spLocks noGrp="1"/>
          </p:cNvSpPr>
          <p:nvPr>
            <p:ph type="body" sz="quarter" idx="19" hasCustomPrompt="1"/>
          </p:nvPr>
        </p:nvSpPr>
        <p:spPr>
          <a:xfrm>
            <a:off x="683753" y="3412177"/>
            <a:ext cx="3345535" cy="374650"/>
          </a:xfrm>
        </p:spPr>
        <p:txBody>
          <a:bodyPr/>
          <a:lstStyle>
            <a:lvl1pPr marL="0" indent="0" algn="ctr">
              <a:buNone/>
              <a:defRPr sz="2000">
                <a:solidFill>
                  <a:schemeClr val="tx1"/>
                </a:solidFill>
                <a:latin typeface="+mn-lt"/>
              </a:defRPr>
            </a:lvl1pPr>
          </a:lstStyle>
          <a:p>
            <a:pPr lvl="0"/>
            <a:r>
              <a:rPr lang="en-US" dirty="0"/>
              <a:t>Program</a:t>
            </a:r>
          </a:p>
        </p:txBody>
      </p:sp>
      <p:sp>
        <p:nvSpPr>
          <p:cNvPr id="29" name="Text Placeholder 27"/>
          <p:cNvSpPr>
            <a:spLocks noGrp="1"/>
          </p:cNvSpPr>
          <p:nvPr>
            <p:ph type="body" sz="quarter" idx="20" hasCustomPrompt="1"/>
          </p:nvPr>
        </p:nvSpPr>
        <p:spPr>
          <a:xfrm>
            <a:off x="4439142" y="3408681"/>
            <a:ext cx="3297767" cy="374650"/>
          </a:xfrm>
        </p:spPr>
        <p:txBody>
          <a:bodyPr/>
          <a:lstStyle>
            <a:lvl1pPr marL="0" indent="0" algn="ctr">
              <a:buNone/>
              <a:defRPr sz="2000">
                <a:solidFill>
                  <a:schemeClr val="tx1"/>
                </a:solidFill>
                <a:latin typeface="+mn-lt"/>
              </a:defRPr>
            </a:lvl1pPr>
          </a:lstStyle>
          <a:p>
            <a:pPr lvl="0"/>
            <a:r>
              <a:rPr lang="en-US" dirty="0"/>
              <a:t>Program</a:t>
            </a:r>
          </a:p>
        </p:txBody>
      </p:sp>
      <p:sp>
        <p:nvSpPr>
          <p:cNvPr id="11" name="Text Placeholder 21"/>
          <p:cNvSpPr>
            <a:spLocks noGrp="1"/>
          </p:cNvSpPr>
          <p:nvPr>
            <p:ph type="body" sz="quarter" idx="22" hasCustomPrompt="1"/>
          </p:nvPr>
        </p:nvSpPr>
        <p:spPr>
          <a:xfrm>
            <a:off x="8146763" y="2625878"/>
            <a:ext cx="3345535" cy="412750"/>
          </a:xfrm>
        </p:spPr>
        <p:txBody>
          <a:bodyPr>
            <a:normAutofit/>
          </a:bodyPr>
          <a:lstStyle>
            <a:lvl1pPr marL="0" indent="0" algn="ctr">
              <a:buNone/>
              <a:defRPr sz="2200" b="1">
                <a:solidFill>
                  <a:schemeClr val="tx1"/>
                </a:solidFill>
                <a:latin typeface="+mn-lt"/>
              </a:defRPr>
            </a:lvl1pPr>
          </a:lstStyle>
          <a:p>
            <a:pPr lvl="0"/>
            <a:r>
              <a:rPr lang="en-US" dirty="0"/>
              <a:t>Name</a:t>
            </a:r>
          </a:p>
        </p:txBody>
      </p:sp>
      <p:sp>
        <p:nvSpPr>
          <p:cNvPr id="12" name="Text Placeholder 24"/>
          <p:cNvSpPr>
            <a:spLocks noGrp="1"/>
          </p:cNvSpPr>
          <p:nvPr>
            <p:ph type="body" sz="quarter" idx="23" hasCustomPrompt="1"/>
          </p:nvPr>
        </p:nvSpPr>
        <p:spPr>
          <a:xfrm>
            <a:off x="8146763" y="3059473"/>
            <a:ext cx="3345535" cy="314335"/>
          </a:xfrm>
        </p:spPr>
        <p:txBody>
          <a:bodyPr/>
          <a:lstStyle>
            <a:lvl1pPr marL="0" indent="0" algn="ctr">
              <a:buNone/>
              <a:defRPr sz="2000" i="1">
                <a:solidFill>
                  <a:schemeClr val="tx1"/>
                </a:solidFill>
                <a:latin typeface="+mn-lt"/>
              </a:defRPr>
            </a:lvl1pPr>
          </a:lstStyle>
          <a:p>
            <a:pPr lvl="0"/>
            <a:r>
              <a:rPr lang="en-US" dirty="0"/>
              <a:t>Title</a:t>
            </a:r>
          </a:p>
        </p:txBody>
      </p:sp>
      <p:sp>
        <p:nvSpPr>
          <p:cNvPr id="13" name="Text Placeholder 27"/>
          <p:cNvSpPr>
            <a:spLocks noGrp="1"/>
          </p:cNvSpPr>
          <p:nvPr>
            <p:ph type="body" sz="quarter" idx="24" hasCustomPrompt="1"/>
          </p:nvPr>
        </p:nvSpPr>
        <p:spPr>
          <a:xfrm>
            <a:off x="8146763" y="3409824"/>
            <a:ext cx="3345535" cy="374650"/>
          </a:xfrm>
        </p:spPr>
        <p:txBody>
          <a:bodyPr/>
          <a:lstStyle>
            <a:lvl1pPr marL="0" indent="0" algn="ctr">
              <a:buNone/>
              <a:defRPr sz="2000">
                <a:solidFill>
                  <a:schemeClr val="tx1"/>
                </a:solidFill>
                <a:latin typeface="+mn-lt"/>
              </a:defRPr>
            </a:lvl1pPr>
          </a:lstStyle>
          <a:p>
            <a:pPr lvl="0"/>
            <a:r>
              <a:rPr lang="en-US" dirty="0"/>
              <a:t>Program</a:t>
            </a:r>
          </a:p>
        </p:txBody>
      </p:sp>
      <p:sp>
        <p:nvSpPr>
          <p:cNvPr id="15" name="Title 1"/>
          <p:cNvSpPr>
            <a:spLocks noGrp="1"/>
          </p:cNvSpPr>
          <p:nvPr>
            <p:ph type="title" hasCustomPrompt="1"/>
          </p:nvPr>
        </p:nvSpPr>
        <p:spPr>
          <a:xfrm>
            <a:off x="1" y="673774"/>
            <a:ext cx="12192000" cy="482428"/>
          </a:xfrm>
        </p:spPr>
        <p:txBody>
          <a:bodyPr>
            <a:normAutofit/>
          </a:bodyPr>
          <a:lstStyle>
            <a:lvl1pPr algn="ctr">
              <a:defRPr sz="3000"/>
            </a:lvl1pPr>
          </a:lstStyle>
          <a:p>
            <a:pPr lvl="0"/>
            <a:r>
              <a:rPr lang="en-US" dirty="0"/>
              <a:t>Presenters 3</a:t>
            </a:r>
          </a:p>
        </p:txBody>
      </p:sp>
    </p:spTree>
    <p:extLst>
      <p:ext uri="{BB962C8B-B14F-4D97-AF65-F5344CB8AC3E}">
        <p14:creationId xmlns:p14="http://schemas.microsoft.com/office/powerpoint/2010/main" val="12823646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Divider Slide">
    <p:spTree>
      <p:nvGrpSpPr>
        <p:cNvPr id="1" name=""/>
        <p:cNvGrpSpPr/>
        <p:nvPr/>
      </p:nvGrpSpPr>
      <p:grpSpPr>
        <a:xfrm>
          <a:off x="0" y="0"/>
          <a:ext cx="0" cy="0"/>
          <a:chOff x="0" y="0"/>
          <a:chExt cx="0" cy="0"/>
        </a:xfrm>
      </p:grpSpPr>
      <p:cxnSp>
        <p:nvCxnSpPr>
          <p:cNvPr id="7" name="Straight Connector 6"/>
          <p:cNvCxnSpPr/>
          <p:nvPr userDrawn="1"/>
        </p:nvCxnSpPr>
        <p:spPr>
          <a:xfrm flipV="1">
            <a:off x="5765519" y="2815174"/>
            <a:ext cx="666664" cy="1369"/>
          </a:xfrm>
          <a:prstGeom prst="line">
            <a:avLst/>
          </a:prstGeom>
          <a:ln w="50800">
            <a:solidFill>
              <a:srgbClr val="2699BB"/>
            </a:solidFill>
          </a:ln>
          <a:effectLst/>
        </p:spPr>
        <p:style>
          <a:lnRef idx="1">
            <a:schemeClr val="accent1"/>
          </a:lnRef>
          <a:fillRef idx="0">
            <a:schemeClr val="accent1"/>
          </a:fillRef>
          <a:effectRef idx="0">
            <a:schemeClr val="accent1"/>
          </a:effectRef>
          <a:fontRef idx="minor">
            <a:schemeClr val="tx1"/>
          </a:fontRef>
        </p:style>
      </p:cxnSp>
      <p:sp>
        <p:nvSpPr>
          <p:cNvPr id="6" name="Text Placeholder 9"/>
          <p:cNvSpPr>
            <a:spLocks noGrp="1"/>
          </p:cNvSpPr>
          <p:nvPr>
            <p:ph type="body" sz="quarter" idx="12" hasCustomPrompt="1"/>
          </p:nvPr>
        </p:nvSpPr>
        <p:spPr>
          <a:xfrm>
            <a:off x="-1" y="3229980"/>
            <a:ext cx="12180916" cy="1111250"/>
          </a:xfrm>
        </p:spPr>
        <p:txBody>
          <a:bodyPr>
            <a:normAutofit/>
          </a:bodyPr>
          <a:lstStyle>
            <a:lvl1pPr marL="0" indent="0" algn="ctr">
              <a:lnSpc>
                <a:spcPct val="100000"/>
              </a:lnSpc>
              <a:spcBef>
                <a:spcPts val="0"/>
              </a:spcBef>
              <a:buNone/>
              <a:defRPr sz="3000" cap="all" baseline="0">
                <a:solidFill>
                  <a:schemeClr val="tx1"/>
                </a:solidFill>
              </a:defRPr>
            </a:lvl1pPr>
          </a:lstStyle>
          <a:p>
            <a:pPr lvl="0"/>
            <a:r>
              <a:rPr lang="en-US" dirty="0"/>
              <a:t>Chapter title</a:t>
            </a:r>
          </a:p>
        </p:txBody>
      </p:sp>
      <p:sp>
        <p:nvSpPr>
          <p:cNvPr id="8" name="Title 1"/>
          <p:cNvSpPr>
            <a:spLocks noGrp="1"/>
          </p:cNvSpPr>
          <p:nvPr>
            <p:ph type="title" hasCustomPrompt="1"/>
          </p:nvPr>
        </p:nvSpPr>
        <p:spPr>
          <a:xfrm>
            <a:off x="2851" y="2256441"/>
            <a:ext cx="12191999" cy="478522"/>
          </a:xfrm>
        </p:spPr>
        <p:txBody>
          <a:bodyPr>
            <a:normAutofit/>
          </a:bodyPr>
          <a:lstStyle>
            <a:lvl1pPr algn="ctr">
              <a:defRPr sz="3000"/>
            </a:lvl1pPr>
          </a:lstStyle>
          <a:p>
            <a:pPr lvl="0"/>
            <a:r>
              <a:rPr lang="en-US" dirty="0"/>
              <a:t>Section Divider</a:t>
            </a:r>
          </a:p>
        </p:txBody>
      </p:sp>
    </p:spTree>
    <p:extLst>
      <p:ext uri="{BB962C8B-B14F-4D97-AF65-F5344CB8AC3E}">
        <p14:creationId xmlns:p14="http://schemas.microsoft.com/office/powerpoint/2010/main" val="18463412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cxnSp>
        <p:nvCxnSpPr>
          <p:cNvPr id="8" name="Straight Connector 7"/>
          <p:cNvCxnSpPr/>
          <p:nvPr userDrawn="1"/>
        </p:nvCxnSpPr>
        <p:spPr>
          <a:xfrm flipV="1">
            <a:off x="5763752" y="1246350"/>
            <a:ext cx="666664" cy="1369"/>
          </a:xfrm>
          <a:prstGeom prst="line">
            <a:avLst/>
          </a:prstGeom>
          <a:ln w="50800">
            <a:solidFill>
              <a:srgbClr val="2699BB"/>
            </a:solidFill>
          </a:ln>
          <a:effectLst/>
        </p:spPr>
        <p:style>
          <a:lnRef idx="1">
            <a:schemeClr val="accent1"/>
          </a:lnRef>
          <a:fillRef idx="0">
            <a:schemeClr val="accent1"/>
          </a:fillRef>
          <a:effectRef idx="0">
            <a:schemeClr val="accent1"/>
          </a:effectRef>
          <a:fontRef idx="minor">
            <a:schemeClr val="tx1"/>
          </a:fontRef>
        </p:style>
      </p:cxnSp>
      <p:sp>
        <p:nvSpPr>
          <p:cNvPr id="12" name="Text Placeholder 10"/>
          <p:cNvSpPr>
            <a:spLocks noGrp="1"/>
          </p:cNvSpPr>
          <p:nvPr>
            <p:ph type="body" sz="quarter" idx="22" hasCustomPrompt="1"/>
          </p:nvPr>
        </p:nvSpPr>
        <p:spPr>
          <a:xfrm>
            <a:off x="1077705" y="1606083"/>
            <a:ext cx="10070943" cy="4662833"/>
          </a:xfrm>
        </p:spPr>
        <p:txBody>
          <a:bodyPr>
            <a:noAutofit/>
          </a:bodyPr>
          <a:lstStyle>
            <a:lvl1pPr marL="0" indent="0">
              <a:buClr>
                <a:srgbClr val="57B6AF"/>
              </a:buClr>
              <a:buNone/>
              <a:defRPr sz="2200" baseline="0">
                <a:solidFill>
                  <a:schemeClr val="tx1"/>
                </a:solidFill>
                <a:latin typeface="+mn-lt"/>
              </a:defRPr>
            </a:lvl1pPr>
            <a:lvl2pPr>
              <a:buClr>
                <a:srgbClr val="57B6AF"/>
              </a:buClr>
              <a:defRPr sz="2000"/>
            </a:lvl2pPr>
            <a:lvl3pPr>
              <a:buClr>
                <a:srgbClr val="57B6AF"/>
              </a:buClr>
              <a:defRPr sz="1800"/>
            </a:lvl3pPr>
            <a:lvl4pPr>
              <a:buClr>
                <a:srgbClr val="57B6AF"/>
              </a:buClr>
              <a:defRPr sz="1800"/>
            </a:lvl4pPr>
          </a:lstStyle>
          <a:p>
            <a:pPr lvl="0"/>
            <a:r>
              <a:rPr lang="en-US" dirty="0"/>
              <a:t>Text…</a:t>
            </a:r>
          </a:p>
        </p:txBody>
      </p:sp>
      <p:sp>
        <p:nvSpPr>
          <p:cNvPr id="9" name="TextBox 8"/>
          <p:cNvSpPr txBox="1"/>
          <p:nvPr userDrawn="1"/>
        </p:nvSpPr>
        <p:spPr>
          <a:xfrm>
            <a:off x="0" y="6318775"/>
            <a:ext cx="12192000" cy="369332"/>
          </a:xfrm>
          <a:prstGeom prst="rect">
            <a:avLst/>
          </a:prstGeom>
          <a:noFill/>
        </p:spPr>
        <p:txBody>
          <a:bodyPr wrap="square" rtlCol="0">
            <a:spAutoFit/>
          </a:bodyPr>
          <a:lstStyle/>
          <a:p>
            <a:pPr algn="ctr"/>
            <a:r>
              <a:rPr lang="en-US" sz="1800" dirty="0">
                <a:solidFill>
                  <a:srgbClr val="2699BB"/>
                </a:solidFill>
                <a:latin typeface="Century Gothic" panose="020B0502020202020204" pitchFamily="34" charset="0"/>
              </a:rPr>
              <a:t>Washington</a:t>
            </a:r>
            <a:r>
              <a:rPr lang="en-US" sz="1800" baseline="0" dirty="0">
                <a:solidFill>
                  <a:srgbClr val="2699BB"/>
                </a:solidFill>
                <a:latin typeface="Century Gothic" panose="020B0502020202020204" pitchFamily="34" charset="0"/>
              </a:rPr>
              <a:t> State Department of Health </a:t>
            </a:r>
            <a:r>
              <a:rPr lang="en-US" sz="1800" dirty="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t>‹#›</a:t>
            </a:fld>
            <a:endParaRPr lang="en-US" sz="1800" dirty="0">
              <a:solidFill>
                <a:schemeClr val="tx1"/>
              </a:solidFill>
              <a:latin typeface="Century Gothic" panose="020B0502020202020204" pitchFamily="34" charset="0"/>
            </a:endParaRPr>
          </a:p>
        </p:txBody>
      </p:sp>
      <p:sp>
        <p:nvSpPr>
          <p:cNvPr id="11" name="Title 1"/>
          <p:cNvSpPr>
            <a:spLocks noGrp="1"/>
          </p:cNvSpPr>
          <p:nvPr>
            <p:ph type="title" hasCustomPrompt="1"/>
          </p:nvPr>
        </p:nvSpPr>
        <p:spPr>
          <a:xfrm>
            <a:off x="5542" y="673974"/>
            <a:ext cx="12180916" cy="482030"/>
          </a:xfrm>
        </p:spPr>
        <p:txBody>
          <a:bodyPr/>
          <a:lstStyle>
            <a:lvl1pPr algn="ctr">
              <a:defRPr sz="3000"/>
            </a:lvl1pPr>
          </a:lstStyle>
          <a:p>
            <a:r>
              <a:rPr lang="en-US" dirty="0"/>
              <a:t>Title</a:t>
            </a:r>
          </a:p>
        </p:txBody>
      </p:sp>
    </p:spTree>
    <p:extLst>
      <p:ext uri="{BB962C8B-B14F-4D97-AF65-F5344CB8AC3E}">
        <p14:creationId xmlns:p14="http://schemas.microsoft.com/office/powerpoint/2010/main" val="41238467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OH Strategic Plan">
    <p:spTree>
      <p:nvGrpSpPr>
        <p:cNvPr id="1" name=""/>
        <p:cNvGrpSpPr/>
        <p:nvPr/>
      </p:nvGrpSpPr>
      <p:grpSpPr>
        <a:xfrm>
          <a:off x="0" y="0"/>
          <a:ext cx="0" cy="0"/>
          <a:chOff x="0" y="0"/>
          <a:chExt cx="0" cy="0"/>
        </a:xfrm>
      </p:grpSpPr>
      <p:cxnSp>
        <p:nvCxnSpPr>
          <p:cNvPr id="25" name="Straight Connector 24"/>
          <p:cNvCxnSpPr/>
          <p:nvPr userDrawn="1"/>
        </p:nvCxnSpPr>
        <p:spPr>
          <a:xfrm flipV="1">
            <a:off x="5763752" y="1246350"/>
            <a:ext cx="666664" cy="1369"/>
          </a:xfrm>
          <a:prstGeom prst="line">
            <a:avLst/>
          </a:prstGeom>
          <a:ln w="50800">
            <a:solidFill>
              <a:srgbClr val="2699BB"/>
            </a:solidFill>
          </a:ln>
          <a:effectLst/>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5049786" y="4107845"/>
            <a:ext cx="3109356" cy="1831271"/>
          </a:xfrm>
          <a:prstGeom prst="rect">
            <a:avLst/>
          </a:prstGeom>
          <a:noFill/>
          <a:ln>
            <a:noFill/>
          </a:ln>
        </p:spPr>
        <p:txBody>
          <a:bodyPr wrap="square" rtlCol="0">
            <a:spAutoFit/>
          </a:bodyPr>
          <a:lstStyle/>
          <a:p>
            <a:r>
              <a:rPr lang="en-US" sz="1800" b="1" dirty="0">
                <a:solidFill>
                  <a:schemeClr val="tx1"/>
                </a:solidFill>
                <a:latin typeface="Century Gothic" panose="020B0502020202020204" pitchFamily="34" charset="0"/>
              </a:rPr>
              <a:t>Strategy</a:t>
            </a:r>
          </a:p>
          <a:p>
            <a:pPr>
              <a:spcBef>
                <a:spcPts val="600"/>
              </a:spcBef>
            </a:pPr>
            <a:r>
              <a:rPr lang="en-US" sz="1500" kern="1200" dirty="0">
                <a:solidFill>
                  <a:schemeClr val="tx1"/>
                </a:solidFill>
                <a:latin typeface="+mn-lt"/>
                <a:ea typeface="+mn-ea"/>
                <a:cs typeface="+mn-cs"/>
              </a:rPr>
              <a:t>Through collaborations and partnerships, we will leverage the knowledge, relationships and resources necessary to influence the conditions that promote good health and safety for everyone.</a:t>
            </a:r>
          </a:p>
        </p:txBody>
      </p:sp>
      <p:sp>
        <p:nvSpPr>
          <p:cNvPr id="20" name="TextBox 19"/>
          <p:cNvSpPr txBox="1"/>
          <p:nvPr/>
        </p:nvSpPr>
        <p:spPr>
          <a:xfrm>
            <a:off x="8679557" y="4107845"/>
            <a:ext cx="2809050" cy="1369606"/>
          </a:xfrm>
          <a:prstGeom prst="rect">
            <a:avLst/>
          </a:prstGeom>
          <a:noFill/>
          <a:ln>
            <a:noFill/>
          </a:ln>
        </p:spPr>
        <p:txBody>
          <a:bodyPr wrap="square" rtlCol="0">
            <a:spAutoFit/>
          </a:bodyPr>
          <a:lstStyle/>
          <a:p>
            <a:r>
              <a:rPr lang="en-US" sz="1800" b="1" dirty="0">
                <a:solidFill>
                  <a:schemeClr val="tx1"/>
                </a:solidFill>
                <a:latin typeface="Century Gothic" panose="020B0502020202020204" pitchFamily="34" charset="0"/>
              </a:rPr>
              <a:t>Mission</a:t>
            </a:r>
          </a:p>
          <a:p>
            <a:pPr>
              <a:spcBef>
                <a:spcPts val="600"/>
              </a:spcBef>
            </a:pPr>
            <a:r>
              <a:rPr lang="en-US" sz="1500" kern="1200" dirty="0">
                <a:solidFill>
                  <a:schemeClr val="tx1"/>
                </a:solidFill>
                <a:latin typeface="+mn-lt"/>
                <a:ea typeface="+mn-ea"/>
                <a:cs typeface="+mn-cs"/>
              </a:rPr>
              <a:t>The Department of Health works with others to protect and improve the health</a:t>
            </a:r>
          </a:p>
          <a:p>
            <a:pPr>
              <a:spcBef>
                <a:spcPts val="0"/>
              </a:spcBef>
            </a:pPr>
            <a:r>
              <a:rPr lang="en-US" sz="1500" kern="1200" dirty="0">
                <a:solidFill>
                  <a:schemeClr val="tx1"/>
                </a:solidFill>
                <a:latin typeface="+mn-lt"/>
                <a:ea typeface="+mn-ea"/>
                <a:cs typeface="+mn-cs"/>
              </a:rPr>
              <a:t>of all people in Washington.</a:t>
            </a:r>
          </a:p>
        </p:txBody>
      </p:sp>
      <p:sp>
        <p:nvSpPr>
          <p:cNvPr id="21" name="TextBox 20"/>
          <p:cNvSpPr txBox="1"/>
          <p:nvPr/>
        </p:nvSpPr>
        <p:spPr>
          <a:xfrm>
            <a:off x="1399054" y="4107845"/>
            <a:ext cx="2821966" cy="1369606"/>
          </a:xfrm>
          <a:prstGeom prst="rect">
            <a:avLst/>
          </a:prstGeom>
          <a:noFill/>
          <a:ln>
            <a:noFill/>
          </a:ln>
        </p:spPr>
        <p:txBody>
          <a:bodyPr wrap="square" rtlCol="0">
            <a:spAutoFit/>
          </a:bodyPr>
          <a:lstStyle/>
          <a:p>
            <a:r>
              <a:rPr lang="en-US" sz="1800" b="1" dirty="0">
                <a:solidFill>
                  <a:schemeClr val="tx1"/>
                </a:solidFill>
                <a:latin typeface="Century Gothic" panose="020B0502020202020204" pitchFamily="34" charset="0"/>
              </a:rPr>
              <a:t>Vision</a:t>
            </a:r>
          </a:p>
          <a:p>
            <a:pPr>
              <a:spcBef>
                <a:spcPts val="600"/>
              </a:spcBef>
            </a:pPr>
            <a:r>
              <a:rPr lang="en-US" sz="1500" kern="1200" dirty="0">
                <a:solidFill>
                  <a:schemeClr val="tx1"/>
                </a:solidFill>
                <a:latin typeface="+mn-lt"/>
                <a:ea typeface="+mn-ea"/>
                <a:cs typeface="+mn-cs"/>
              </a:rPr>
              <a:t>People in Washington enjoy longer and healthier lives because they live in healthy families and communities.</a:t>
            </a:r>
          </a:p>
        </p:txBody>
      </p:sp>
      <p:sp>
        <p:nvSpPr>
          <p:cNvPr id="32" name="TextBox 31"/>
          <p:cNvSpPr txBox="1"/>
          <p:nvPr/>
        </p:nvSpPr>
        <p:spPr>
          <a:xfrm>
            <a:off x="1402198" y="1487830"/>
            <a:ext cx="2389363" cy="1754326"/>
          </a:xfrm>
          <a:prstGeom prst="rect">
            <a:avLst/>
          </a:prstGeom>
          <a:noFill/>
          <a:ln>
            <a:noFill/>
          </a:ln>
        </p:spPr>
        <p:txBody>
          <a:bodyPr wrap="square" rtlCol="0">
            <a:spAutoFit/>
          </a:bodyPr>
          <a:lstStyle/>
          <a:p>
            <a:r>
              <a:rPr lang="en-US" sz="1800" b="1" dirty="0">
                <a:solidFill>
                  <a:schemeClr val="tx1"/>
                </a:solidFill>
                <a:latin typeface="Century Gothic" panose="020B0502020202020204" pitchFamily="34" charset="0"/>
              </a:rPr>
              <a:t>What We Do</a:t>
            </a:r>
          </a:p>
          <a:p>
            <a:pPr>
              <a:spcBef>
                <a:spcPts val="600"/>
              </a:spcBef>
            </a:pPr>
            <a:r>
              <a:rPr lang="en-US" sz="1500" dirty="0">
                <a:solidFill>
                  <a:schemeClr val="tx1"/>
                </a:solidFill>
                <a:latin typeface="+mn-lt"/>
              </a:rPr>
              <a:t>Ensure public safety</a:t>
            </a:r>
          </a:p>
          <a:p>
            <a:pPr>
              <a:spcBef>
                <a:spcPts val="600"/>
              </a:spcBef>
            </a:pPr>
            <a:r>
              <a:rPr lang="en-US" sz="1500" dirty="0">
                <a:solidFill>
                  <a:schemeClr val="tx1"/>
                </a:solidFill>
                <a:latin typeface="+mn-lt"/>
              </a:rPr>
              <a:t>Create the healthiest next generation</a:t>
            </a:r>
          </a:p>
          <a:p>
            <a:pPr>
              <a:spcBef>
                <a:spcPts val="600"/>
              </a:spcBef>
            </a:pPr>
            <a:r>
              <a:rPr lang="en-US" sz="1500" dirty="0">
                <a:solidFill>
                  <a:schemeClr val="tx1"/>
                </a:solidFill>
                <a:latin typeface="+mn-lt"/>
              </a:rPr>
              <a:t>Promote healthy living and healthy aging</a:t>
            </a:r>
          </a:p>
        </p:txBody>
      </p:sp>
      <p:sp>
        <p:nvSpPr>
          <p:cNvPr id="33" name="TextBox 32"/>
          <p:cNvSpPr txBox="1"/>
          <p:nvPr/>
        </p:nvSpPr>
        <p:spPr>
          <a:xfrm>
            <a:off x="5042510" y="1487830"/>
            <a:ext cx="2900048" cy="2262158"/>
          </a:xfrm>
          <a:prstGeom prst="rect">
            <a:avLst/>
          </a:prstGeom>
          <a:noFill/>
          <a:ln>
            <a:noFill/>
          </a:ln>
        </p:spPr>
        <p:txBody>
          <a:bodyPr wrap="square" rtlCol="0">
            <a:spAutoFit/>
          </a:bodyPr>
          <a:lstStyle/>
          <a:p>
            <a:r>
              <a:rPr lang="en-US" sz="1800" b="1" dirty="0">
                <a:solidFill>
                  <a:schemeClr val="tx1"/>
                </a:solidFill>
                <a:latin typeface="Century Gothic" panose="020B0502020202020204" pitchFamily="34" charset="0"/>
              </a:rPr>
              <a:t>How We Do</a:t>
            </a:r>
          </a:p>
          <a:p>
            <a:r>
              <a:rPr lang="en-US" sz="1800" b="1" dirty="0">
                <a:solidFill>
                  <a:schemeClr val="tx1"/>
                </a:solidFill>
                <a:latin typeface="Century Gothic" panose="020B0502020202020204" pitchFamily="34" charset="0"/>
              </a:rPr>
              <a:t>Our Work</a:t>
            </a:r>
          </a:p>
          <a:p>
            <a:pPr>
              <a:spcBef>
                <a:spcPts val="600"/>
              </a:spcBef>
            </a:pPr>
            <a:r>
              <a:rPr lang="en-US" sz="1500" kern="1200" dirty="0">
                <a:solidFill>
                  <a:schemeClr val="tx1"/>
                </a:solidFill>
                <a:latin typeface="+mn-lt"/>
                <a:ea typeface="+mn-ea"/>
                <a:cs typeface="+mn-cs"/>
              </a:rPr>
              <a:t>Serve our customers and continue to improve</a:t>
            </a:r>
          </a:p>
          <a:p>
            <a:pPr>
              <a:spcBef>
                <a:spcPts val="600"/>
              </a:spcBef>
            </a:pPr>
            <a:r>
              <a:rPr lang="en-US" sz="1500" kern="1200" dirty="0">
                <a:solidFill>
                  <a:schemeClr val="tx1"/>
                </a:solidFill>
                <a:latin typeface="+mn-lt"/>
                <a:ea typeface="+mn-ea"/>
                <a:cs typeface="+mn-cs"/>
              </a:rPr>
              <a:t>Be efficient, innovative and transparent</a:t>
            </a:r>
          </a:p>
          <a:p>
            <a:pPr>
              <a:spcBef>
                <a:spcPts val="600"/>
              </a:spcBef>
            </a:pPr>
            <a:r>
              <a:rPr lang="en-US" sz="1500" kern="1200" dirty="0">
                <a:solidFill>
                  <a:schemeClr val="tx1"/>
                </a:solidFill>
                <a:latin typeface="+mn-lt"/>
                <a:ea typeface="+mn-ea"/>
                <a:cs typeface="+mn-cs"/>
              </a:rPr>
              <a:t>Develop and support our workforce</a:t>
            </a:r>
          </a:p>
        </p:txBody>
      </p:sp>
      <p:sp>
        <p:nvSpPr>
          <p:cNvPr id="34" name="TextBox 33"/>
          <p:cNvSpPr txBox="1"/>
          <p:nvPr/>
        </p:nvSpPr>
        <p:spPr>
          <a:xfrm>
            <a:off x="8675809" y="1487830"/>
            <a:ext cx="2812798" cy="2416046"/>
          </a:xfrm>
          <a:prstGeom prst="rect">
            <a:avLst/>
          </a:prstGeom>
          <a:noFill/>
          <a:ln>
            <a:noFill/>
          </a:ln>
        </p:spPr>
        <p:txBody>
          <a:bodyPr wrap="square" rtlCol="0">
            <a:spAutoFit/>
          </a:bodyPr>
          <a:lstStyle/>
          <a:p>
            <a:r>
              <a:rPr lang="en-US" sz="1800" b="1" dirty="0">
                <a:solidFill>
                  <a:schemeClr val="tx1"/>
                </a:solidFill>
                <a:latin typeface="Century Gothic" panose="020B0502020202020204" pitchFamily="34" charset="0"/>
              </a:rPr>
              <a:t>Guiding</a:t>
            </a:r>
          </a:p>
          <a:p>
            <a:r>
              <a:rPr lang="en-US" sz="1800" b="1" dirty="0">
                <a:solidFill>
                  <a:schemeClr val="tx1"/>
                </a:solidFill>
                <a:latin typeface="Century Gothic" panose="020B0502020202020204" pitchFamily="34" charset="0"/>
              </a:rPr>
              <a:t>Principles</a:t>
            </a:r>
          </a:p>
          <a:p>
            <a:pPr>
              <a:spcBef>
                <a:spcPts val="600"/>
              </a:spcBef>
            </a:pPr>
            <a:r>
              <a:rPr lang="en-US" sz="1500" kern="1200" dirty="0">
                <a:solidFill>
                  <a:schemeClr val="tx1"/>
                </a:solidFill>
                <a:latin typeface="+mn-lt"/>
                <a:ea typeface="+mn-ea"/>
                <a:cs typeface="+mn-cs"/>
              </a:rPr>
              <a:t>Evidence-based public health practice</a:t>
            </a:r>
          </a:p>
          <a:p>
            <a:pPr>
              <a:spcBef>
                <a:spcPts val="600"/>
              </a:spcBef>
            </a:pPr>
            <a:r>
              <a:rPr lang="en-US" sz="1500" kern="1200" dirty="0">
                <a:solidFill>
                  <a:schemeClr val="tx1"/>
                </a:solidFill>
                <a:latin typeface="+mn-lt"/>
                <a:ea typeface="+mn-ea"/>
                <a:cs typeface="+mn-cs"/>
                <a:sym typeface="Wingdings"/>
              </a:rPr>
              <a:t>Partnership</a:t>
            </a:r>
          </a:p>
          <a:p>
            <a:pPr>
              <a:spcBef>
                <a:spcPts val="600"/>
              </a:spcBef>
            </a:pPr>
            <a:r>
              <a:rPr lang="en-US" sz="1500" kern="1200" dirty="0">
                <a:solidFill>
                  <a:schemeClr val="tx1"/>
                </a:solidFill>
                <a:latin typeface="+mn-lt"/>
                <a:ea typeface="+mn-ea"/>
                <a:cs typeface="+mn-cs"/>
                <a:sym typeface="Wingdings"/>
              </a:rPr>
              <a:t>Transparency</a:t>
            </a:r>
          </a:p>
          <a:p>
            <a:pPr>
              <a:spcBef>
                <a:spcPts val="600"/>
              </a:spcBef>
            </a:pPr>
            <a:r>
              <a:rPr lang="en-US" sz="1500" kern="1200" dirty="0">
                <a:solidFill>
                  <a:schemeClr val="tx1"/>
                </a:solidFill>
                <a:latin typeface="+mn-lt"/>
                <a:ea typeface="+mn-ea"/>
                <a:cs typeface="+mn-cs"/>
                <a:sym typeface="Wingdings"/>
              </a:rPr>
              <a:t>Health equity</a:t>
            </a:r>
          </a:p>
          <a:p>
            <a:pPr>
              <a:spcBef>
                <a:spcPts val="600"/>
              </a:spcBef>
            </a:pPr>
            <a:r>
              <a:rPr lang="en-US" sz="1500" kern="1200" dirty="0">
                <a:solidFill>
                  <a:schemeClr val="tx1"/>
                </a:solidFill>
                <a:latin typeface="+mn-lt"/>
                <a:ea typeface="+mn-ea"/>
                <a:cs typeface="+mn-cs"/>
                <a:sym typeface="Wingdings"/>
              </a:rPr>
              <a:t>Seven generations</a:t>
            </a:r>
            <a:endParaRPr lang="en-US" sz="1500" kern="1200" dirty="0">
              <a:solidFill>
                <a:schemeClr val="tx1"/>
              </a:solidFill>
              <a:latin typeface="+mn-lt"/>
              <a:ea typeface="+mn-ea"/>
              <a:cs typeface="+mn-cs"/>
            </a:endParaRPr>
          </a:p>
        </p:txBody>
      </p:sp>
      <p:sp>
        <p:nvSpPr>
          <p:cNvPr id="35" name="Oval 34"/>
          <p:cNvSpPr/>
          <p:nvPr/>
        </p:nvSpPr>
        <p:spPr>
          <a:xfrm>
            <a:off x="888977" y="1553050"/>
            <a:ext cx="329319" cy="294275"/>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2699BB"/>
                </a:solidFill>
                <a:sym typeface="Wingdings" panose="05000000000000000000" pitchFamily="2" charset="2"/>
              </a:rPr>
              <a:t></a:t>
            </a:r>
            <a:endParaRPr lang="en-US" sz="4000" dirty="0">
              <a:solidFill>
                <a:srgbClr val="2699BB"/>
              </a:solidFill>
            </a:endParaRPr>
          </a:p>
        </p:txBody>
      </p:sp>
      <p:sp>
        <p:nvSpPr>
          <p:cNvPr id="37" name="Oval 36"/>
          <p:cNvSpPr/>
          <p:nvPr/>
        </p:nvSpPr>
        <p:spPr>
          <a:xfrm>
            <a:off x="8153413" y="1651085"/>
            <a:ext cx="329319" cy="294275"/>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rgbClr val="349D96"/>
              </a:solidFill>
            </a:endParaRPr>
          </a:p>
        </p:txBody>
      </p:sp>
      <p:sp>
        <p:nvSpPr>
          <p:cNvPr id="23" name="Title 2"/>
          <p:cNvSpPr>
            <a:spLocks noGrp="1"/>
          </p:cNvSpPr>
          <p:nvPr>
            <p:ph type="title" hasCustomPrompt="1"/>
          </p:nvPr>
        </p:nvSpPr>
        <p:spPr>
          <a:xfrm>
            <a:off x="2379" y="682993"/>
            <a:ext cx="12192000" cy="405063"/>
          </a:xfrm>
        </p:spPr>
        <p:txBody>
          <a:bodyPr>
            <a:normAutofit/>
          </a:bodyPr>
          <a:lstStyle>
            <a:lvl1pPr algn="ctr">
              <a:defRPr sz="3000"/>
            </a:lvl1pPr>
          </a:lstStyle>
          <a:p>
            <a:r>
              <a:rPr lang="en-US" dirty="0"/>
              <a:t>DOH Strategic Plan</a:t>
            </a:r>
          </a:p>
        </p:txBody>
      </p:sp>
      <p:sp>
        <p:nvSpPr>
          <p:cNvPr id="3" name="Oval 2">
            <a:extLst>
              <a:ext uri="{FF2B5EF4-FFF2-40B4-BE49-F238E27FC236}">
                <a16:creationId xmlns:a16="http://schemas.microsoft.com/office/drawing/2014/main" id="{2F451CED-C452-E27D-020B-16FEBBA6F2B9}"/>
              </a:ext>
            </a:extLst>
          </p:cNvPr>
          <p:cNvSpPr/>
          <p:nvPr/>
        </p:nvSpPr>
        <p:spPr>
          <a:xfrm>
            <a:off x="4508490" y="1553050"/>
            <a:ext cx="329319" cy="294275"/>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2699BB"/>
                </a:solidFill>
                <a:sym typeface="Wingdings" panose="05000000000000000000" pitchFamily="2" charset="2"/>
              </a:rPr>
              <a:t></a:t>
            </a:r>
            <a:endParaRPr lang="en-US" sz="4000" dirty="0">
              <a:solidFill>
                <a:srgbClr val="2699BB"/>
              </a:solidFill>
            </a:endParaRPr>
          </a:p>
        </p:txBody>
      </p:sp>
      <p:sp>
        <p:nvSpPr>
          <p:cNvPr id="4" name="Oval 3">
            <a:extLst>
              <a:ext uri="{FF2B5EF4-FFF2-40B4-BE49-F238E27FC236}">
                <a16:creationId xmlns:a16="http://schemas.microsoft.com/office/drawing/2014/main" id="{3747D025-EE52-49F7-DE44-C378F29C3E6B}"/>
              </a:ext>
            </a:extLst>
          </p:cNvPr>
          <p:cNvSpPr/>
          <p:nvPr/>
        </p:nvSpPr>
        <p:spPr>
          <a:xfrm>
            <a:off x="8148316" y="1553050"/>
            <a:ext cx="329319" cy="294275"/>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2699BB"/>
                </a:solidFill>
                <a:sym typeface="Wingdings" panose="05000000000000000000" pitchFamily="2" charset="2"/>
              </a:rPr>
              <a:t></a:t>
            </a:r>
            <a:endParaRPr lang="en-US" sz="4000" dirty="0">
              <a:solidFill>
                <a:srgbClr val="2699BB"/>
              </a:solidFill>
            </a:endParaRPr>
          </a:p>
        </p:txBody>
      </p:sp>
      <p:sp>
        <p:nvSpPr>
          <p:cNvPr id="5" name="Oval 4">
            <a:extLst>
              <a:ext uri="{FF2B5EF4-FFF2-40B4-BE49-F238E27FC236}">
                <a16:creationId xmlns:a16="http://schemas.microsoft.com/office/drawing/2014/main" id="{B641F315-1AC5-4479-CA19-F1FC935177A5}"/>
              </a:ext>
            </a:extLst>
          </p:cNvPr>
          <p:cNvSpPr/>
          <p:nvPr/>
        </p:nvSpPr>
        <p:spPr>
          <a:xfrm>
            <a:off x="888977" y="4161635"/>
            <a:ext cx="329319" cy="294275"/>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2699BB"/>
                </a:solidFill>
                <a:sym typeface="Wingdings" panose="05000000000000000000" pitchFamily="2" charset="2"/>
              </a:rPr>
              <a:t></a:t>
            </a:r>
            <a:endParaRPr lang="en-US" sz="4000" dirty="0">
              <a:solidFill>
                <a:srgbClr val="2699BB"/>
              </a:solidFill>
            </a:endParaRPr>
          </a:p>
        </p:txBody>
      </p:sp>
      <p:sp>
        <p:nvSpPr>
          <p:cNvPr id="6" name="Oval 5">
            <a:extLst>
              <a:ext uri="{FF2B5EF4-FFF2-40B4-BE49-F238E27FC236}">
                <a16:creationId xmlns:a16="http://schemas.microsoft.com/office/drawing/2014/main" id="{E4F8C32E-FEA4-236F-6E88-64C0A27BEB84}"/>
              </a:ext>
            </a:extLst>
          </p:cNvPr>
          <p:cNvSpPr/>
          <p:nvPr/>
        </p:nvSpPr>
        <p:spPr>
          <a:xfrm>
            <a:off x="4506293" y="4161634"/>
            <a:ext cx="329319" cy="294275"/>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2699BB"/>
                </a:solidFill>
                <a:sym typeface="Wingdings" panose="05000000000000000000" pitchFamily="2" charset="2"/>
              </a:rPr>
              <a:t></a:t>
            </a:r>
            <a:endParaRPr lang="en-US" sz="4000" dirty="0">
              <a:solidFill>
                <a:srgbClr val="2699BB"/>
              </a:solidFill>
            </a:endParaRPr>
          </a:p>
        </p:txBody>
      </p:sp>
      <p:sp>
        <p:nvSpPr>
          <p:cNvPr id="7" name="Oval 6">
            <a:extLst>
              <a:ext uri="{FF2B5EF4-FFF2-40B4-BE49-F238E27FC236}">
                <a16:creationId xmlns:a16="http://schemas.microsoft.com/office/drawing/2014/main" id="{CC43CDDB-16A4-71BE-006B-473101DFF126}"/>
              </a:ext>
            </a:extLst>
          </p:cNvPr>
          <p:cNvSpPr/>
          <p:nvPr/>
        </p:nvSpPr>
        <p:spPr>
          <a:xfrm>
            <a:off x="8159142" y="4161634"/>
            <a:ext cx="329319" cy="294275"/>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2699BB"/>
                </a:solidFill>
                <a:sym typeface="Wingdings" panose="05000000000000000000" pitchFamily="2" charset="2"/>
              </a:rPr>
              <a:t></a:t>
            </a:r>
            <a:endParaRPr lang="en-US" sz="4000" dirty="0">
              <a:solidFill>
                <a:srgbClr val="2699BB"/>
              </a:solidFill>
            </a:endParaRPr>
          </a:p>
        </p:txBody>
      </p:sp>
    </p:spTree>
    <p:extLst>
      <p:ext uri="{BB962C8B-B14F-4D97-AF65-F5344CB8AC3E}">
        <p14:creationId xmlns:p14="http://schemas.microsoft.com/office/powerpoint/2010/main" val="35069376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Unordered List 1">
    <p:spTree>
      <p:nvGrpSpPr>
        <p:cNvPr id="1" name=""/>
        <p:cNvGrpSpPr/>
        <p:nvPr/>
      </p:nvGrpSpPr>
      <p:grpSpPr>
        <a:xfrm>
          <a:off x="0" y="0"/>
          <a:ext cx="0" cy="0"/>
          <a:chOff x="0" y="0"/>
          <a:chExt cx="0" cy="0"/>
        </a:xfrm>
      </p:grpSpPr>
      <p:sp>
        <p:nvSpPr>
          <p:cNvPr id="15" name="Oval 14"/>
          <p:cNvSpPr/>
          <p:nvPr/>
        </p:nvSpPr>
        <p:spPr>
          <a:xfrm>
            <a:off x="1128133" y="2076019"/>
            <a:ext cx="329319" cy="294275"/>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2699BB"/>
                </a:solidFill>
                <a:sym typeface="Wingdings" panose="05000000000000000000" pitchFamily="2" charset="2"/>
              </a:rPr>
              <a:t></a:t>
            </a:r>
            <a:endParaRPr lang="en-US" sz="4000" dirty="0">
              <a:solidFill>
                <a:srgbClr val="2699BB"/>
              </a:solidFill>
            </a:endParaRPr>
          </a:p>
        </p:txBody>
      </p:sp>
      <p:sp>
        <p:nvSpPr>
          <p:cNvPr id="16" name="Oval 15"/>
          <p:cNvSpPr/>
          <p:nvPr/>
        </p:nvSpPr>
        <p:spPr>
          <a:xfrm>
            <a:off x="6417130" y="2076018"/>
            <a:ext cx="329319" cy="294275"/>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2699BB"/>
                </a:solidFill>
                <a:sym typeface="Wingdings" panose="05000000000000000000" pitchFamily="2" charset="2"/>
              </a:rPr>
              <a:t></a:t>
            </a:r>
            <a:endParaRPr lang="en-US" sz="4000" dirty="0">
              <a:solidFill>
                <a:srgbClr val="2699BB"/>
              </a:solidFill>
            </a:endParaRPr>
          </a:p>
        </p:txBody>
      </p:sp>
      <p:sp>
        <p:nvSpPr>
          <p:cNvPr id="20" name="Text Placeholder 19"/>
          <p:cNvSpPr>
            <a:spLocks noGrp="1"/>
          </p:cNvSpPr>
          <p:nvPr userDrawn="1">
            <p:ph type="body" sz="quarter" idx="22" hasCustomPrompt="1"/>
          </p:nvPr>
        </p:nvSpPr>
        <p:spPr>
          <a:xfrm>
            <a:off x="1751719" y="2106227"/>
            <a:ext cx="4011964" cy="373362"/>
          </a:xfrm>
        </p:spPr>
        <p:txBody>
          <a:bodyPr>
            <a:noAutofit/>
          </a:bodyPr>
          <a:lstStyle>
            <a:lvl1pPr marL="0" indent="0">
              <a:buNone/>
              <a:defRPr sz="2200" b="1">
                <a:solidFill>
                  <a:schemeClr val="tx1"/>
                </a:solidFill>
                <a:latin typeface="+mn-lt"/>
              </a:defRPr>
            </a:lvl1pPr>
          </a:lstStyle>
          <a:p>
            <a:pPr lvl="0"/>
            <a:r>
              <a:rPr lang="en-US" dirty="0"/>
              <a:t>Text…</a:t>
            </a:r>
          </a:p>
        </p:txBody>
      </p:sp>
      <p:sp>
        <p:nvSpPr>
          <p:cNvPr id="21" name="Text Placeholder 19"/>
          <p:cNvSpPr>
            <a:spLocks noGrp="1"/>
          </p:cNvSpPr>
          <p:nvPr userDrawn="1">
            <p:ph type="body" sz="quarter" idx="23" hasCustomPrompt="1"/>
          </p:nvPr>
        </p:nvSpPr>
        <p:spPr>
          <a:xfrm>
            <a:off x="7047597" y="2106227"/>
            <a:ext cx="4011964" cy="373362"/>
          </a:xfrm>
        </p:spPr>
        <p:txBody>
          <a:bodyPr>
            <a:noAutofit/>
          </a:bodyPr>
          <a:lstStyle>
            <a:lvl1pPr marL="0" indent="0">
              <a:buNone/>
              <a:defRPr sz="2200" b="1">
                <a:solidFill>
                  <a:schemeClr val="tx1"/>
                </a:solidFill>
                <a:latin typeface="+mn-lt"/>
              </a:defRPr>
            </a:lvl1pPr>
          </a:lstStyle>
          <a:p>
            <a:pPr lvl="0"/>
            <a:r>
              <a:rPr lang="en-US" dirty="0"/>
              <a:t>Text…</a:t>
            </a:r>
          </a:p>
        </p:txBody>
      </p:sp>
      <p:sp>
        <p:nvSpPr>
          <p:cNvPr id="23" name="Text Placeholder 22"/>
          <p:cNvSpPr>
            <a:spLocks noGrp="1"/>
          </p:cNvSpPr>
          <p:nvPr userDrawn="1">
            <p:ph type="body" sz="quarter" idx="24" hasCustomPrompt="1"/>
          </p:nvPr>
        </p:nvSpPr>
        <p:spPr>
          <a:xfrm>
            <a:off x="1752601" y="2480365"/>
            <a:ext cx="4011084" cy="3617913"/>
          </a:xfrm>
        </p:spPr>
        <p:txBody>
          <a:bodyPr>
            <a:noAutofit/>
          </a:bodyPr>
          <a:lstStyle>
            <a:lvl1pPr marL="0" indent="0">
              <a:buNone/>
              <a:defRPr sz="2200" baseline="0">
                <a:solidFill>
                  <a:schemeClr val="tx1"/>
                </a:solidFill>
                <a:latin typeface="+mn-lt"/>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Text…</a:t>
            </a:r>
          </a:p>
        </p:txBody>
      </p:sp>
      <p:sp>
        <p:nvSpPr>
          <p:cNvPr id="24" name="Text Placeholder 22"/>
          <p:cNvSpPr>
            <a:spLocks noGrp="1"/>
          </p:cNvSpPr>
          <p:nvPr userDrawn="1">
            <p:ph type="body" sz="quarter" idx="25" hasCustomPrompt="1"/>
          </p:nvPr>
        </p:nvSpPr>
        <p:spPr>
          <a:xfrm>
            <a:off x="7048477" y="2486904"/>
            <a:ext cx="4011084" cy="3611426"/>
          </a:xfrm>
        </p:spPr>
        <p:txBody>
          <a:bodyPr>
            <a:noAutofit/>
          </a:bodyPr>
          <a:lstStyle>
            <a:lvl1pPr marL="0" indent="0">
              <a:buNone/>
              <a:defRPr sz="2200">
                <a:solidFill>
                  <a:schemeClr val="tx1"/>
                </a:solidFill>
                <a:latin typeface="+mn-lt"/>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Text…</a:t>
            </a:r>
          </a:p>
        </p:txBody>
      </p:sp>
      <p:cxnSp>
        <p:nvCxnSpPr>
          <p:cNvPr id="25" name="Straight Connector 24"/>
          <p:cNvCxnSpPr/>
          <p:nvPr userDrawn="1"/>
        </p:nvCxnSpPr>
        <p:spPr>
          <a:xfrm flipV="1">
            <a:off x="5763752" y="1246350"/>
            <a:ext cx="666664" cy="1369"/>
          </a:xfrm>
          <a:prstGeom prst="line">
            <a:avLst/>
          </a:prstGeom>
          <a:ln w="50800">
            <a:solidFill>
              <a:srgbClr val="2699BB"/>
            </a:solidFill>
          </a:ln>
          <a:effectLst/>
        </p:spPr>
        <p:style>
          <a:lnRef idx="1">
            <a:schemeClr val="accent1"/>
          </a:lnRef>
          <a:fillRef idx="0">
            <a:schemeClr val="accent1"/>
          </a:fillRef>
          <a:effectRef idx="0">
            <a:schemeClr val="accent1"/>
          </a:effectRef>
          <a:fontRef idx="minor">
            <a:schemeClr val="tx1"/>
          </a:fontRef>
        </p:style>
      </p:cxnSp>
      <p:sp>
        <p:nvSpPr>
          <p:cNvPr id="12" name="TextBox 11"/>
          <p:cNvSpPr txBox="1"/>
          <p:nvPr userDrawn="1"/>
        </p:nvSpPr>
        <p:spPr>
          <a:xfrm>
            <a:off x="0" y="6318775"/>
            <a:ext cx="12192000" cy="369332"/>
          </a:xfrm>
          <a:prstGeom prst="rect">
            <a:avLst/>
          </a:prstGeom>
          <a:noFill/>
        </p:spPr>
        <p:txBody>
          <a:bodyPr wrap="square" rtlCol="0">
            <a:spAutoFit/>
          </a:bodyPr>
          <a:lstStyle/>
          <a:p>
            <a:pPr algn="ctr"/>
            <a:r>
              <a:rPr lang="en-US" sz="1800" dirty="0">
                <a:solidFill>
                  <a:srgbClr val="2699BB"/>
                </a:solidFill>
                <a:latin typeface="Century Gothic" panose="020B0502020202020204" pitchFamily="34" charset="0"/>
              </a:rPr>
              <a:t>Washington State</a:t>
            </a:r>
            <a:r>
              <a:rPr lang="en-US" sz="1800" baseline="0" dirty="0">
                <a:solidFill>
                  <a:srgbClr val="2699BB"/>
                </a:solidFill>
                <a:latin typeface="Century Gothic" panose="020B0502020202020204" pitchFamily="34" charset="0"/>
              </a:rPr>
              <a:t> Department of Health </a:t>
            </a:r>
            <a:r>
              <a:rPr lang="en-US" sz="1800" dirty="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t>‹#›</a:t>
            </a:fld>
            <a:endParaRPr lang="en-US" sz="1800" dirty="0">
              <a:solidFill>
                <a:schemeClr val="tx1"/>
              </a:solidFill>
              <a:latin typeface="Century Gothic" panose="020B0502020202020204" pitchFamily="34" charset="0"/>
            </a:endParaRPr>
          </a:p>
        </p:txBody>
      </p:sp>
      <p:sp>
        <p:nvSpPr>
          <p:cNvPr id="13" name="Title 1"/>
          <p:cNvSpPr>
            <a:spLocks noGrp="1"/>
          </p:cNvSpPr>
          <p:nvPr>
            <p:ph type="title" hasCustomPrompt="1"/>
          </p:nvPr>
        </p:nvSpPr>
        <p:spPr>
          <a:xfrm>
            <a:off x="0" y="673199"/>
            <a:ext cx="12191997" cy="482805"/>
          </a:xfrm>
        </p:spPr>
        <p:txBody>
          <a:bodyPr>
            <a:normAutofit/>
          </a:bodyPr>
          <a:lstStyle>
            <a:lvl1pPr algn="ctr">
              <a:defRPr sz="3000"/>
            </a:lvl1pPr>
          </a:lstStyle>
          <a:p>
            <a:pPr lvl="0"/>
            <a:r>
              <a:rPr lang="en-US" dirty="0"/>
              <a:t>Unordered List 1</a:t>
            </a:r>
          </a:p>
        </p:txBody>
      </p:sp>
    </p:spTree>
    <p:extLst>
      <p:ext uri="{BB962C8B-B14F-4D97-AF65-F5344CB8AC3E}">
        <p14:creationId xmlns:p14="http://schemas.microsoft.com/office/powerpoint/2010/main" val="32088124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Unordered List 2">
    <p:spTree>
      <p:nvGrpSpPr>
        <p:cNvPr id="1" name=""/>
        <p:cNvGrpSpPr/>
        <p:nvPr/>
      </p:nvGrpSpPr>
      <p:grpSpPr>
        <a:xfrm>
          <a:off x="0" y="0"/>
          <a:ext cx="0" cy="0"/>
          <a:chOff x="0" y="0"/>
          <a:chExt cx="0" cy="0"/>
        </a:xfrm>
      </p:grpSpPr>
      <p:cxnSp>
        <p:nvCxnSpPr>
          <p:cNvPr id="25" name="Straight Connector 24"/>
          <p:cNvCxnSpPr/>
          <p:nvPr userDrawn="1"/>
        </p:nvCxnSpPr>
        <p:spPr>
          <a:xfrm flipV="1">
            <a:off x="5763752" y="1246350"/>
            <a:ext cx="666664" cy="1369"/>
          </a:xfrm>
          <a:prstGeom prst="line">
            <a:avLst/>
          </a:prstGeom>
          <a:ln w="50800">
            <a:solidFill>
              <a:srgbClr val="2699BB"/>
            </a:solidFill>
          </a:ln>
          <a:effectLst/>
        </p:spPr>
        <p:style>
          <a:lnRef idx="1">
            <a:schemeClr val="accent1"/>
          </a:lnRef>
          <a:fillRef idx="0">
            <a:schemeClr val="accent1"/>
          </a:fillRef>
          <a:effectRef idx="0">
            <a:schemeClr val="accent1"/>
          </a:effectRef>
          <a:fontRef idx="minor">
            <a:schemeClr val="tx1"/>
          </a:fontRef>
        </p:style>
      </p:cxnSp>
      <p:sp>
        <p:nvSpPr>
          <p:cNvPr id="13" name="Oval 12"/>
          <p:cNvSpPr/>
          <p:nvPr userDrawn="1"/>
        </p:nvSpPr>
        <p:spPr>
          <a:xfrm>
            <a:off x="987461" y="2076019"/>
            <a:ext cx="329319" cy="294275"/>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4000" dirty="0">
                <a:solidFill>
                  <a:srgbClr val="2699BB"/>
                </a:solidFill>
                <a:sym typeface="Wingdings" panose="05000000000000000000" pitchFamily="2" charset="2"/>
              </a:rPr>
              <a:t></a:t>
            </a:r>
            <a:endParaRPr lang="en-US" sz="4000" dirty="0">
              <a:solidFill>
                <a:srgbClr val="2699BB"/>
              </a:solidFill>
            </a:endParaRPr>
          </a:p>
        </p:txBody>
      </p:sp>
      <p:sp>
        <p:nvSpPr>
          <p:cNvPr id="14" name="Oval 13"/>
          <p:cNvSpPr/>
          <p:nvPr userDrawn="1"/>
        </p:nvSpPr>
        <p:spPr>
          <a:xfrm>
            <a:off x="4585455" y="2076018"/>
            <a:ext cx="329319" cy="294275"/>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4000" dirty="0">
                <a:solidFill>
                  <a:srgbClr val="2699BB"/>
                </a:solidFill>
                <a:sym typeface="Wingdings" panose="05000000000000000000" pitchFamily="2" charset="2"/>
              </a:rPr>
              <a:t></a:t>
            </a:r>
            <a:endParaRPr lang="en-US" sz="4000" dirty="0">
              <a:solidFill>
                <a:srgbClr val="2699BB"/>
              </a:solidFill>
            </a:endParaRPr>
          </a:p>
        </p:txBody>
      </p:sp>
      <p:sp>
        <p:nvSpPr>
          <p:cNvPr id="17" name="Oval 16"/>
          <p:cNvSpPr/>
          <p:nvPr userDrawn="1"/>
        </p:nvSpPr>
        <p:spPr>
          <a:xfrm>
            <a:off x="8180879" y="2078052"/>
            <a:ext cx="329319" cy="294275"/>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4000" dirty="0">
                <a:solidFill>
                  <a:srgbClr val="2699BB"/>
                </a:solidFill>
                <a:sym typeface="Wingdings" panose="05000000000000000000" pitchFamily="2" charset="2"/>
              </a:rPr>
              <a:t></a:t>
            </a:r>
            <a:endParaRPr lang="en-US" sz="4000" dirty="0">
              <a:solidFill>
                <a:srgbClr val="2699BB"/>
              </a:solidFill>
            </a:endParaRPr>
          </a:p>
        </p:txBody>
      </p:sp>
      <p:sp>
        <p:nvSpPr>
          <p:cNvPr id="3" name="Text Placeholder 2"/>
          <p:cNvSpPr>
            <a:spLocks noGrp="1"/>
          </p:cNvSpPr>
          <p:nvPr>
            <p:ph type="body" sz="quarter" idx="22" hasCustomPrompt="1"/>
          </p:nvPr>
        </p:nvSpPr>
        <p:spPr>
          <a:xfrm>
            <a:off x="1611928" y="2097855"/>
            <a:ext cx="2387600" cy="372955"/>
          </a:xfrm>
        </p:spPr>
        <p:txBody>
          <a:bodyPr>
            <a:noAutofit/>
          </a:bodyPr>
          <a:lstStyle>
            <a:lvl1pPr marL="285750" indent="-285750">
              <a:buNone/>
              <a:defRPr lang="en-US" sz="2200" b="1" kern="1200" baseline="0" dirty="0">
                <a:solidFill>
                  <a:schemeClr val="tx1"/>
                </a:solidFill>
                <a:latin typeface="+mn-lt"/>
                <a:ea typeface="+mn-ea"/>
                <a:cs typeface="+mn-cs"/>
              </a:defRPr>
            </a:lvl1pPr>
          </a:lstStyle>
          <a:p>
            <a:pPr marL="0" lvl="0" indent="0" algn="l" defTabSz="914400" rtl="0" eaLnBrk="1" latinLnBrk="0" hangingPunct="1">
              <a:lnSpc>
                <a:spcPct val="90000"/>
              </a:lnSpc>
              <a:spcBef>
                <a:spcPts val="1000"/>
              </a:spcBef>
            </a:pPr>
            <a:r>
              <a:rPr lang="en-US" dirty="0"/>
              <a:t>Text…</a:t>
            </a:r>
          </a:p>
        </p:txBody>
      </p:sp>
      <p:sp>
        <p:nvSpPr>
          <p:cNvPr id="19" name="Text Placeholder 2"/>
          <p:cNvSpPr>
            <a:spLocks noGrp="1"/>
          </p:cNvSpPr>
          <p:nvPr>
            <p:ph type="body" sz="quarter" idx="23" hasCustomPrompt="1"/>
          </p:nvPr>
        </p:nvSpPr>
        <p:spPr>
          <a:xfrm>
            <a:off x="5224947" y="2097855"/>
            <a:ext cx="2387600" cy="372955"/>
          </a:xfrm>
        </p:spPr>
        <p:txBody>
          <a:bodyPr>
            <a:noAutofit/>
          </a:bodyPr>
          <a:lstStyle>
            <a:lvl1pPr marL="285750" indent="-285750">
              <a:buNone/>
              <a:defRPr lang="en-US" sz="2200" b="1" kern="1200" dirty="0">
                <a:solidFill>
                  <a:schemeClr val="tx1"/>
                </a:solidFill>
                <a:latin typeface="+mn-lt"/>
                <a:ea typeface="+mn-ea"/>
                <a:cs typeface="+mn-cs"/>
              </a:defRPr>
            </a:lvl1pPr>
          </a:lstStyle>
          <a:p>
            <a:pPr marL="0" lvl="0" indent="0" algn="l" defTabSz="914400" rtl="0" eaLnBrk="1" latinLnBrk="0" hangingPunct="1">
              <a:lnSpc>
                <a:spcPct val="90000"/>
              </a:lnSpc>
              <a:spcBef>
                <a:spcPts val="1000"/>
              </a:spcBef>
            </a:pPr>
            <a:r>
              <a:rPr lang="en-US" dirty="0"/>
              <a:t>Text…</a:t>
            </a:r>
          </a:p>
        </p:txBody>
      </p:sp>
      <p:sp>
        <p:nvSpPr>
          <p:cNvPr id="22" name="Text Placeholder 2"/>
          <p:cNvSpPr>
            <a:spLocks noGrp="1"/>
          </p:cNvSpPr>
          <p:nvPr>
            <p:ph type="body" sz="quarter" idx="24" hasCustomPrompt="1"/>
          </p:nvPr>
        </p:nvSpPr>
        <p:spPr>
          <a:xfrm>
            <a:off x="8811785" y="2097855"/>
            <a:ext cx="2387600" cy="372955"/>
          </a:xfrm>
        </p:spPr>
        <p:txBody>
          <a:bodyPr>
            <a:noAutofit/>
          </a:bodyPr>
          <a:lstStyle>
            <a:lvl1pPr marL="285750" indent="-285750">
              <a:buNone/>
              <a:defRPr lang="en-US" sz="2200" b="1" kern="1200" dirty="0">
                <a:solidFill>
                  <a:schemeClr val="tx1"/>
                </a:solidFill>
                <a:latin typeface="+mn-lt"/>
                <a:ea typeface="+mn-ea"/>
                <a:cs typeface="+mn-cs"/>
              </a:defRPr>
            </a:lvl1pPr>
          </a:lstStyle>
          <a:p>
            <a:pPr marL="0" lvl="0" indent="0" algn="l" defTabSz="914400" rtl="0" eaLnBrk="1" latinLnBrk="0" hangingPunct="1">
              <a:lnSpc>
                <a:spcPct val="90000"/>
              </a:lnSpc>
              <a:spcBef>
                <a:spcPts val="1000"/>
              </a:spcBef>
            </a:pPr>
            <a:r>
              <a:rPr lang="en-US" dirty="0"/>
              <a:t>Text…</a:t>
            </a:r>
          </a:p>
        </p:txBody>
      </p:sp>
      <p:sp>
        <p:nvSpPr>
          <p:cNvPr id="5" name="Text Placeholder 4"/>
          <p:cNvSpPr>
            <a:spLocks noGrp="1"/>
          </p:cNvSpPr>
          <p:nvPr>
            <p:ph type="body" sz="quarter" idx="25" hasCustomPrompt="1"/>
          </p:nvPr>
        </p:nvSpPr>
        <p:spPr>
          <a:xfrm>
            <a:off x="1611928" y="2474230"/>
            <a:ext cx="2387600" cy="3702416"/>
          </a:xfrm>
        </p:spPr>
        <p:txBody>
          <a:bodyPr>
            <a:noAutofit/>
          </a:bodyPr>
          <a:lstStyle>
            <a:lvl1pPr marL="285750" indent="-285750">
              <a:buNone/>
              <a:defRPr lang="en-US" sz="2200" kern="1200" baseline="0" dirty="0">
                <a:solidFill>
                  <a:schemeClr val="tx1"/>
                </a:solidFill>
                <a:latin typeface="+mn-lt"/>
                <a:ea typeface="+mn-ea"/>
                <a:cs typeface="+mn-cs"/>
              </a:defRPr>
            </a:lvl1pPr>
          </a:lstStyle>
          <a:p>
            <a:pPr marL="0" lvl="0" indent="0" algn="l" defTabSz="914400" rtl="0" eaLnBrk="1" latinLnBrk="0" hangingPunct="1">
              <a:lnSpc>
                <a:spcPct val="90000"/>
              </a:lnSpc>
              <a:spcBef>
                <a:spcPts val="1000"/>
              </a:spcBef>
            </a:pPr>
            <a:r>
              <a:rPr lang="en-US" dirty="0"/>
              <a:t>Text…</a:t>
            </a:r>
          </a:p>
        </p:txBody>
      </p:sp>
      <p:sp>
        <p:nvSpPr>
          <p:cNvPr id="26" name="Text Placeholder 4"/>
          <p:cNvSpPr>
            <a:spLocks noGrp="1"/>
          </p:cNvSpPr>
          <p:nvPr>
            <p:ph type="body" sz="quarter" idx="26" hasCustomPrompt="1"/>
          </p:nvPr>
        </p:nvSpPr>
        <p:spPr>
          <a:xfrm>
            <a:off x="5224769" y="2474230"/>
            <a:ext cx="2387600" cy="3691680"/>
          </a:xfrm>
        </p:spPr>
        <p:txBody>
          <a:bodyPr>
            <a:noAutofit/>
          </a:bodyPr>
          <a:lstStyle>
            <a:lvl1pPr marL="285750" indent="-285750">
              <a:buNone/>
              <a:defRPr lang="en-US" sz="2200" kern="1200" baseline="0" dirty="0">
                <a:solidFill>
                  <a:schemeClr val="tx1"/>
                </a:solidFill>
                <a:latin typeface="+mn-lt"/>
                <a:ea typeface="+mn-ea"/>
                <a:cs typeface="+mn-cs"/>
              </a:defRPr>
            </a:lvl1pPr>
          </a:lstStyle>
          <a:p>
            <a:pPr marL="0" lvl="0" indent="0" algn="l" defTabSz="914400" rtl="0" eaLnBrk="1" latinLnBrk="0" hangingPunct="1">
              <a:lnSpc>
                <a:spcPct val="90000"/>
              </a:lnSpc>
              <a:spcBef>
                <a:spcPts val="1000"/>
              </a:spcBef>
            </a:pPr>
            <a:r>
              <a:rPr lang="en-US" dirty="0"/>
              <a:t>Text…</a:t>
            </a:r>
          </a:p>
        </p:txBody>
      </p:sp>
      <p:sp>
        <p:nvSpPr>
          <p:cNvPr id="27" name="Text Placeholder 4"/>
          <p:cNvSpPr>
            <a:spLocks noGrp="1"/>
          </p:cNvSpPr>
          <p:nvPr>
            <p:ph type="body" sz="quarter" idx="27" hasCustomPrompt="1"/>
          </p:nvPr>
        </p:nvSpPr>
        <p:spPr>
          <a:xfrm>
            <a:off x="8811199" y="2474230"/>
            <a:ext cx="2387600" cy="3691680"/>
          </a:xfrm>
        </p:spPr>
        <p:txBody>
          <a:bodyPr>
            <a:noAutofit/>
          </a:bodyPr>
          <a:lstStyle>
            <a:lvl1pPr marL="285750" indent="-285750">
              <a:buNone/>
              <a:defRPr lang="en-US" sz="2200" kern="1200" baseline="0" dirty="0">
                <a:solidFill>
                  <a:schemeClr val="tx1"/>
                </a:solidFill>
                <a:latin typeface="+mn-lt"/>
                <a:ea typeface="+mn-ea"/>
                <a:cs typeface="+mn-cs"/>
              </a:defRPr>
            </a:lvl1pPr>
          </a:lstStyle>
          <a:p>
            <a:pPr marL="0" lvl="0" indent="0" algn="l" defTabSz="914400" rtl="0" eaLnBrk="1" latinLnBrk="0" hangingPunct="1">
              <a:lnSpc>
                <a:spcPct val="90000"/>
              </a:lnSpc>
              <a:spcBef>
                <a:spcPts val="1000"/>
              </a:spcBef>
            </a:pPr>
            <a:r>
              <a:rPr lang="en-US" dirty="0"/>
              <a:t>Text…</a:t>
            </a:r>
          </a:p>
        </p:txBody>
      </p:sp>
      <p:sp>
        <p:nvSpPr>
          <p:cNvPr id="15" name="TextBox 14"/>
          <p:cNvSpPr txBox="1"/>
          <p:nvPr userDrawn="1"/>
        </p:nvSpPr>
        <p:spPr>
          <a:xfrm>
            <a:off x="0" y="6318775"/>
            <a:ext cx="12192000" cy="369332"/>
          </a:xfrm>
          <a:prstGeom prst="rect">
            <a:avLst/>
          </a:prstGeom>
          <a:noFill/>
        </p:spPr>
        <p:txBody>
          <a:bodyPr wrap="square" rtlCol="0">
            <a:spAutoFit/>
          </a:bodyPr>
          <a:lstStyle/>
          <a:p>
            <a:pPr algn="ctr"/>
            <a:r>
              <a:rPr lang="en-US" sz="1800" dirty="0">
                <a:solidFill>
                  <a:srgbClr val="2699BB"/>
                </a:solidFill>
                <a:latin typeface="Century Gothic" panose="020B0502020202020204" pitchFamily="34" charset="0"/>
              </a:rPr>
              <a:t>Washington State </a:t>
            </a:r>
            <a:r>
              <a:rPr lang="en-US" sz="1800" baseline="0" dirty="0">
                <a:solidFill>
                  <a:srgbClr val="2699BB"/>
                </a:solidFill>
                <a:latin typeface="Century Gothic" panose="020B0502020202020204" pitchFamily="34" charset="0"/>
              </a:rPr>
              <a:t>Department of Health </a:t>
            </a:r>
            <a:r>
              <a:rPr lang="en-US" sz="1800" dirty="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t>‹#›</a:t>
            </a:fld>
            <a:endParaRPr lang="en-US" sz="1800" dirty="0">
              <a:solidFill>
                <a:schemeClr val="tx1"/>
              </a:solidFill>
              <a:latin typeface="Century Gothic" panose="020B0502020202020204" pitchFamily="34" charset="0"/>
            </a:endParaRPr>
          </a:p>
        </p:txBody>
      </p:sp>
      <p:sp>
        <p:nvSpPr>
          <p:cNvPr id="16" name="Title 1"/>
          <p:cNvSpPr>
            <a:spLocks noGrp="1"/>
          </p:cNvSpPr>
          <p:nvPr>
            <p:ph type="title" hasCustomPrompt="1"/>
          </p:nvPr>
        </p:nvSpPr>
        <p:spPr>
          <a:xfrm>
            <a:off x="1" y="673974"/>
            <a:ext cx="12180916" cy="482030"/>
          </a:xfrm>
        </p:spPr>
        <p:txBody>
          <a:bodyPr>
            <a:normAutofit/>
          </a:bodyPr>
          <a:lstStyle>
            <a:lvl1pPr algn="ctr">
              <a:defRPr sz="3000"/>
            </a:lvl1pPr>
          </a:lstStyle>
          <a:p>
            <a:pPr lvl="0"/>
            <a:r>
              <a:rPr lang="en-US" dirty="0"/>
              <a:t>Unordered List 2</a:t>
            </a:r>
          </a:p>
        </p:txBody>
      </p:sp>
    </p:spTree>
    <p:extLst>
      <p:ext uri="{BB962C8B-B14F-4D97-AF65-F5344CB8AC3E}">
        <p14:creationId xmlns:p14="http://schemas.microsoft.com/office/powerpoint/2010/main" val="3122056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Unordered List 3: Traditional">
    <p:spTree>
      <p:nvGrpSpPr>
        <p:cNvPr id="1" name=""/>
        <p:cNvGrpSpPr/>
        <p:nvPr/>
      </p:nvGrpSpPr>
      <p:grpSpPr>
        <a:xfrm>
          <a:off x="0" y="0"/>
          <a:ext cx="0" cy="0"/>
          <a:chOff x="0" y="0"/>
          <a:chExt cx="0" cy="0"/>
        </a:xfrm>
      </p:grpSpPr>
      <p:cxnSp>
        <p:nvCxnSpPr>
          <p:cNvPr id="8" name="Straight Connector 7"/>
          <p:cNvCxnSpPr/>
          <p:nvPr userDrawn="1"/>
        </p:nvCxnSpPr>
        <p:spPr>
          <a:xfrm flipV="1">
            <a:off x="5763752" y="1246350"/>
            <a:ext cx="666664" cy="1369"/>
          </a:xfrm>
          <a:prstGeom prst="line">
            <a:avLst/>
          </a:prstGeom>
          <a:ln w="50800">
            <a:solidFill>
              <a:srgbClr val="2699BB"/>
            </a:solidFill>
          </a:ln>
          <a:effectLst/>
        </p:spPr>
        <p:style>
          <a:lnRef idx="1">
            <a:schemeClr val="accent1"/>
          </a:lnRef>
          <a:fillRef idx="0">
            <a:schemeClr val="accent1"/>
          </a:fillRef>
          <a:effectRef idx="0">
            <a:schemeClr val="accent1"/>
          </a:effectRef>
          <a:fontRef idx="minor">
            <a:schemeClr val="tx1"/>
          </a:fontRef>
        </p:style>
      </p:cxnSp>
      <p:sp>
        <p:nvSpPr>
          <p:cNvPr id="12" name="Text Placeholder 10"/>
          <p:cNvSpPr>
            <a:spLocks noGrp="1"/>
          </p:cNvSpPr>
          <p:nvPr>
            <p:ph type="body" sz="quarter" idx="22" hasCustomPrompt="1"/>
          </p:nvPr>
        </p:nvSpPr>
        <p:spPr>
          <a:xfrm>
            <a:off x="1077705" y="1606083"/>
            <a:ext cx="10070943" cy="4662833"/>
          </a:xfrm>
        </p:spPr>
        <p:txBody>
          <a:bodyPr>
            <a:noAutofit/>
          </a:bodyPr>
          <a:lstStyle>
            <a:lvl1pPr marL="285750" indent="-285750">
              <a:buClr>
                <a:srgbClr val="2699BB"/>
              </a:buClr>
              <a:buFont typeface="Wingdings" panose="05000000000000000000" pitchFamily="2" charset="2"/>
              <a:buChar char="§"/>
              <a:defRPr sz="2200" baseline="0">
                <a:solidFill>
                  <a:schemeClr val="tx1"/>
                </a:solidFill>
                <a:latin typeface="+mn-lt"/>
              </a:defRPr>
            </a:lvl1pPr>
            <a:lvl2pPr marL="519113" indent="-238125">
              <a:buClr>
                <a:srgbClr val="2699BB"/>
              </a:buClr>
              <a:buFont typeface="Wingdings" panose="05000000000000000000" pitchFamily="2" charset="2"/>
              <a:buChar char="§"/>
              <a:defRPr sz="2200">
                <a:solidFill>
                  <a:schemeClr val="tx1"/>
                </a:solidFill>
                <a:latin typeface="+mn-lt"/>
              </a:defRPr>
            </a:lvl2pPr>
            <a:lvl3pPr marL="747713" indent="-228600">
              <a:buClr>
                <a:srgbClr val="2699BB"/>
              </a:buClr>
              <a:buFont typeface="Wingdings" panose="05000000000000000000" pitchFamily="2" charset="2"/>
              <a:buChar char="§"/>
              <a:defRPr sz="2000">
                <a:solidFill>
                  <a:schemeClr val="tx1"/>
                </a:solidFill>
                <a:latin typeface="+mn-lt"/>
              </a:defRPr>
            </a:lvl3pPr>
            <a:lvl4pPr>
              <a:buClr>
                <a:srgbClr val="2699BB"/>
              </a:buClr>
              <a:defRPr sz="1800">
                <a:solidFill>
                  <a:schemeClr val="tx1"/>
                </a:solidFill>
                <a:latin typeface="+mn-lt"/>
              </a:defRPr>
            </a:lvl4pPr>
          </a:lstStyle>
          <a:p>
            <a:pPr lvl="0"/>
            <a:r>
              <a:rPr lang="en-US" dirty="0"/>
              <a:t>First level</a:t>
            </a:r>
          </a:p>
          <a:p>
            <a:pPr lvl="1"/>
            <a:r>
              <a:rPr lang="en-US" dirty="0"/>
              <a:t>Second level</a:t>
            </a:r>
          </a:p>
          <a:p>
            <a:pPr lvl="2"/>
            <a:r>
              <a:rPr lang="en-US" dirty="0"/>
              <a:t>Third level</a:t>
            </a:r>
          </a:p>
          <a:p>
            <a:pPr lvl="3"/>
            <a:r>
              <a:rPr lang="en-US" dirty="0"/>
              <a:t>Fourth level</a:t>
            </a:r>
          </a:p>
        </p:txBody>
      </p:sp>
      <p:sp>
        <p:nvSpPr>
          <p:cNvPr id="9" name="TextBox 8"/>
          <p:cNvSpPr txBox="1"/>
          <p:nvPr userDrawn="1"/>
        </p:nvSpPr>
        <p:spPr>
          <a:xfrm>
            <a:off x="0" y="6318775"/>
            <a:ext cx="12192000" cy="369332"/>
          </a:xfrm>
          <a:prstGeom prst="rect">
            <a:avLst/>
          </a:prstGeom>
          <a:noFill/>
        </p:spPr>
        <p:txBody>
          <a:bodyPr wrap="square" rtlCol="0">
            <a:spAutoFit/>
          </a:bodyPr>
          <a:lstStyle/>
          <a:p>
            <a:pPr algn="ctr"/>
            <a:r>
              <a:rPr lang="en-US" sz="1800" dirty="0">
                <a:solidFill>
                  <a:srgbClr val="2699BB"/>
                </a:solidFill>
                <a:latin typeface="Century Gothic" panose="020B0502020202020204" pitchFamily="34" charset="0"/>
              </a:rPr>
              <a:t>Washington State Department of Health</a:t>
            </a:r>
            <a:r>
              <a:rPr lang="en-US" sz="1800" baseline="0" dirty="0">
                <a:solidFill>
                  <a:srgbClr val="2699BB"/>
                </a:solidFill>
                <a:latin typeface="Century Gothic" panose="020B0502020202020204" pitchFamily="34" charset="0"/>
              </a:rPr>
              <a:t> </a:t>
            </a:r>
            <a:r>
              <a:rPr lang="en-US" sz="1800" dirty="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t>‹#›</a:t>
            </a:fld>
            <a:endParaRPr lang="en-US" sz="1800" dirty="0">
              <a:solidFill>
                <a:schemeClr val="tx1"/>
              </a:solidFill>
              <a:latin typeface="Century Gothic" panose="020B0502020202020204" pitchFamily="34" charset="0"/>
            </a:endParaRPr>
          </a:p>
        </p:txBody>
      </p:sp>
      <p:sp>
        <p:nvSpPr>
          <p:cNvPr id="10" name="Title 1"/>
          <p:cNvSpPr>
            <a:spLocks noGrp="1"/>
          </p:cNvSpPr>
          <p:nvPr>
            <p:ph type="title" hasCustomPrompt="1"/>
          </p:nvPr>
        </p:nvSpPr>
        <p:spPr>
          <a:xfrm>
            <a:off x="3" y="667939"/>
            <a:ext cx="12191997" cy="488064"/>
          </a:xfrm>
        </p:spPr>
        <p:txBody>
          <a:bodyPr>
            <a:normAutofit/>
          </a:bodyPr>
          <a:lstStyle>
            <a:lvl1pPr algn="ctr">
              <a:defRPr sz="3000"/>
            </a:lvl1pPr>
          </a:lstStyle>
          <a:p>
            <a:pPr lvl="0"/>
            <a:r>
              <a:rPr lang="en-US" dirty="0"/>
              <a:t>Unordered List 3: Traditional </a:t>
            </a:r>
          </a:p>
        </p:txBody>
      </p:sp>
    </p:spTree>
    <p:extLst>
      <p:ext uri="{BB962C8B-B14F-4D97-AF65-F5344CB8AC3E}">
        <p14:creationId xmlns:p14="http://schemas.microsoft.com/office/powerpoint/2010/main" val="22677161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attle Presentation Title Slide">
    <p:spTree>
      <p:nvGrpSpPr>
        <p:cNvPr id="1" name=""/>
        <p:cNvGrpSpPr/>
        <p:nvPr/>
      </p:nvGrpSpPr>
      <p:grpSpPr>
        <a:xfrm>
          <a:off x="0" y="0"/>
          <a:ext cx="0" cy="0"/>
          <a:chOff x="0" y="0"/>
          <a:chExt cx="0" cy="0"/>
        </a:xfrm>
      </p:grpSpPr>
      <p:sp>
        <p:nvSpPr>
          <p:cNvPr id="8" name="Text Placeholder 9"/>
          <p:cNvSpPr>
            <a:spLocks noGrp="1"/>
          </p:cNvSpPr>
          <p:nvPr>
            <p:ph type="body" sz="quarter" idx="11" hasCustomPrompt="1"/>
          </p:nvPr>
        </p:nvSpPr>
        <p:spPr>
          <a:xfrm>
            <a:off x="4433455" y="5865639"/>
            <a:ext cx="6483511" cy="472352"/>
          </a:xfrm>
        </p:spPr>
        <p:txBody>
          <a:bodyPr>
            <a:normAutofit/>
          </a:bodyPr>
          <a:lstStyle>
            <a:lvl1pPr marL="0" indent="0">
              <a:lnSpc>
                <a:spcPct val="100000"/>
              </a:lnSpc>
              <a:spcBef>
                <a:spcPts val="0"/>
              </a:spcBef>
              <a:buNone/>
              <a:defRPr sz="2000" cap="none" baseline="0">
                <a:solidFill>
                  <a:schemeClr val="tx1"/>
                </a:solidFill>
              </a:defRPr>
            </a:lvl1pPr>
          </a:lstStyle>
          <a:p>
            <a:pPr lvl="0"/>
            <a:r>
              <a:rPr lang="en-US" dirty="0"/>
              <a:t>Office/Program</a:t>
            </a:r>
          </a:p>
        </p:txBody>
      </p:sp>
      <p:sp>
        <p:nvSpPr>
          <p:cNvPr id="9" name="Title 3"/>
          <p:cNvSpPr>
            <a:spLocks noGrp="1"/>
          </p:cNvSpPr>
          <p:nvPr>
            <p:ph type="title" hasCustomPrompt="1"/>
          </p:nvPr>
        </p:nvSpPr>
        <p:spPr>
          <a:xfrm>
            <a:off x="4433455" y="5448045"/>
            <a:ext cx="6483511" cy="417595"/>
          </a:xfrm>
        </p:spPr>
        <p:txBody>
          <a:bodyPr>
            <a:noAutofit/>
          </a:bodyPr>
          <a:lstStyle>
            <a:lvl1pPr>
              <a:defRPr sz="3000" cap="all" baseline="0"/>
            </a:lvl1pPr>
          </a:lstStyle>
          <a:p>
            <a:pPr lvl="0"/>
            <a:r>
              <a:rPr lang="en-US" dirty="0"/>
              <a:t>PRESENTATION TITLE</a:t>
            </a: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935892" y="5500109"/>
            <a:ext cx="1996064" cy="587138"/>
          </a:xfrm>
          <a:prstGeom prst="rect">
            <a:avLst/>
          </a:prstGeom>
        </p:spPr>
      </p:pic>
      <p:pic>
        <p:nvPicPr>
          <p:cNvPr id="13" name="Picture 12" descr="Photo of the Seattle skyline with Space Needle in foreground and Mount Rainier in the background."/>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1"/>
            <a:ext cx="12192000" cy="4572001"/>
          </a:xfrm>
          <a:prstGeom prst="rect">
            <a:avLst/>
          </a:prstGeom>
        </p:spPr>
      </p:pic>
    </p:spTree>
    <p:extLst>
      <p:ext uri="{BB962C8B-B14F-4D97-AF65-F5344CB8AC3E}">
        <p14:creationId xmlns:p14="http://schemas.microsoft.com/office/powerpoint/2010/main" val="1462756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Number List 1">
    <p:spTree>
      <p:nvGrpSpPr>
        <p:cNvPr id="1" name=""/>
        <p:cNvGrpSpPr/>
        <p:nvPr/>
      </p:nvGrpSpPr>
      <p:grpSpPr>
        <a:xfrm>
          <a:off x="0" y="0"/>
          <a:ext cx="0" cy="0"/>
          <a:chOff x="0" y="0"/>
          <a:chExt cx="0" cy="0"/>
        </a:xfrm>
      </p:grpSpPr>
      <p:cxnSp>
        <p:nvCxnSpPr>
          <p:cNvPr id="25" name="Straight Connector 24"/>
          <p:cNvCxnSpPr/>
          <p:nvPr userDrawn="1"/>
        </p:nvCxnSpPr>
        <p:spPr>
          <a:xfrm flipV="1">
            <a:off x="5763752" y="1246350"/>
            <a:ext cx="666664" cy="1369"/>
          </a:xfrm>
          <a:prstGeom prst="line">
            <a:avLst/>
          </a:prstGeom>
          <a:ln w="50800">
            <a:solidFill>
              <a:srgbClr val="2699BB"/>
            </a:solidFill>
          </a:ln>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22" hasCustomPrompt="1"/>
          </p:nvPr>
        </p:nvSpPr>
        <p:spPr>
          <a:xfrm>
            <a:off x="1518141" y="2097855"/>
            <a:ext cx="2681108" cy="372955"/>
          </a:xfrm>
        </p:spPr>
        <p:txBody>
          <a:bodyPr>
            <a:noAutofit/>
          </a:bodyPr>
          <a:lstStyle>
            <a:lvl1pPr marL="285750" indent="-285750">
              <a:buFont typeface="Arial" panose="020B0604020202020204" pitchFamily="34" charset="0"/>
              <a:buNone/>
              <a:defRPr lang="en-US" sz="2200" b="1" kern="1200" dirty="0">
                <a:solidFill>
                  <a:schemeClr val="tx1"/>
                </a:solidFill>
                <a:latin typeface="+mn-lt"/>
                <a:ea typeface="+mn-ea"/>
                <a:cs typeface="+mn-cs"/>
              </a:defRPr>
            </a:lvl1pPr>
          </a:lstStyle>
          <a:p>
            <a:pPr marL="0" lvl="0" indent="0" algn="l" defTabSz="914400" rtl="0" eaLnBrk="1" latinLnBrk="0" hangingPunct="1">
              <a:lnSpc>
                <a:spcPct val="90000"/>
              </a:lnSpc>
              <a:spcBef>
                <a:spcPts val="1000"/>
              </a:spcBef>
            </a:pPr>
            <a:r>
              <a:rPr lang="en-US" dirty="0"/>
              <a:t>Text…</a:t>
            </a:r>
          </a:p>
        </p:txBody>
      </p:sp>
      <p:sp>
        <p:nvSpPr>
          <p:cNvPr id="19" name="Text Placeholder 2"/>
          <p:cNvSpPr>
            <a:spLocks noGrp="1"/>
          </p:cNvSpPr>
          <p:nvPr>
            <p:ph type="body" sz="quarter" idx="23" hasCustomPrompt="1"/>
          </p:nvPr>
        </p:nvSpPr>
        <p:spPr>
          <a:xfrm>
            <a:off x="5122282" y="2097855"/>
            <a:ext cx="2672099" cy="372955"/>
          </a:xfrm>
        </p:spPr>
        <p:txBody>
          <a:bodyPr>
            <a:noAutofit/>
          </a:bodyPr>
          <a:lstStyle>
            <a:lvl1pPr marL="285750" indent="-285750">
              <a:buFont typeface="Arial" panose="020B0604020202020204" pitchFamily="34" charset="0"/>
              <a:buNone/>
              <a:defRPr lang="en-US" sz="2200" b="1" kern="1200" dirty="0">
                <a:solidFill>
                  <a:schemeClr val="tx1"/>
                </a:solidFill>
                <a:latin typeface="+mn-lt"/>
                <a:ea typeface="+mn-ea"/>
                <a:cs typeface="+mn-cs"/>
              </a:defRPr>
            </a:lvl1pPr>
          </a:lstStyle>
          <a:p>
            <a:pPr marL="0" lvl="0" indent="0" algn="l" defTabSz="914400" rtl="0" eaLnBrk="1" latinLnBrk="0" hangingPunct="1">
              <a:lnSpc>
                <a:spcPct val="90000"/>
              </a:lnSpc>
              <a:spcBef>
                <a:spcPts val="1000"/>
              </a:spcBef>
            </a:pPr>
            <a:r>
              <a:rPr lang="en-US" dirty="0"/>
              <a:t>Text…</a:t>
            </a:r>
          </a:p>
        </p:txBody>
      </p:sp>
      <p:sp>
        <p:nvSpPr>
          <p:cNvPr id="22" name="Text Placeholder 2"/>
          <p:cNvSpPr>
            <a:spLocks noGrp="1"/>
          </p:cNvSpPr>
          <p:nvPr>
            <p:ph type="body" sz="quarter" idx="24" hasCustomPrompt="1"/>
          </p:nvPr>
        </p:nvSpPr>
        <p:spPr>
          <a:xfrm>
            <a:off x="8700242" y="2097855"/>
            <a:ext cx="2641319" cy="372955"/>
          </a:xfrm>
        </p:spPr>
        <p:txBody>
          <a:bodyPr>
            <a:noAutofit/>
          </a:bodyPr>
          <a:lstStyle>
            <a:lvl1pPr marL="285750" indent="-285750">
              <a:buFont typeface="Arial" panose="020B0604020202020204" pitchFamily="34" charset="0"/>
              <a:buNone/>
              <a:defRPr lang="en-US" sz="2200" b="1" kern="1200" dirty="0">
                <a:solidFill>
                  <a:schemeClr val="tx1"/>
                </a:solidFill>
                <a:latin typeface="+mn-lt"/>
                <a:ea typeface="+mn-ea"/>
                <a:cs typeface="+mn-cs"/>
              </a:defRPr>
            </a:lvl1pPr>
          </a:lstStyle>
          <a:p>
            <a:pPr marL="0" lvl="0" indent="0" algn="l" defTabSz="914400" rtl="0" eaLnBrk="1" latinLnBrk="0" hangingPunct="1">
              <a:lnSpc>
                <a:spcPct val="90000"/>
              </a:lnSpc>
              <a:spcBef>
                <a:spcPts val="1000"/>
              </a:spcBef>
            </a:pPr>
            <a:r>
              <a:rPr lang="en-US" dirty="0"/>
              <a:t>Text…</a:t>
            </a:r>
          </a:p>
        </p:txBody>
      </p:sp>
      <p:sp>
        <p:nvSpPr>
          <p:cNvPr id="5" name="Text Placeholder 4"/>
          <p:cNvSpPr>
            <a:spLocks noGrp="1"/>
          </p:cNvSpPr>
          <p:nvPr>
            <p:ph type="body" sz="quarter" idx="25" hasCustomPrompt="1"/>
          </p:nvPr>
        </p:nvSpPr>
        <p:spPr>
          <a:xfrm>
            <a:off x="1518141" y="2474230"/>
            <a:ext cx="2681107" cy="3702416"/>
          </a:xfrm>
        </p:spPr>
        <p:txBody>
          <a:bodyPr>
            <a:noAutofit/>
          </a:bodyPr>
          <a:lstStyle>
            <a:lvl1pPr marL="285750" indent="-285750">
              <a:buFont typeface="Arial" panose="020B0604020202020204" pitchFamily="34" charset="0"/>
              <a:buNone/>
              <a:defRPr lang="en-US" sz="2200" kern="1200" baseline="0" dirty="0">
                <a:solidFill>
                  <a:schemeClr val="tx1"/>
                </a:solidFill>
                <a:latin typeface="+mn-lt"/>
                <a:ea typeface="+mn-ea"/>
                <a:cs typeface="+mn-cs"/>
              </a:defRPr>
            </a:lvl1pPr>
          </a:lstStyle>
          <a:p>
            <a:pPr marL="0" lvl="0" indent="0" algn="l" defTabSz="914400" rtl="0" eaLnBrk="1" latinLnBrk="0" hangingPunct="1">
              <a:lnSpc>
                <a:spcPct val="90000"/>
              </a:lnSpc>
              <a:spcBef>
                <a:spcPts val="1000"/>
              </a:spcBef>
            </a:pPr>
            <a:r>
              <a:rPr lang="en-US" dirty="0"/>
              <a:t>Text…</a:t>
            </a:r>
          </a:p>
        </p:txBody>
      </p:sp>
      <p:sp>
        <p:nvSpPr>
          <p:cNvPr id="26" name="Text Placeholder 4"/>
          <p:cNvSpPr>
            <a:spLocks noGrp="1"/>
          </p:cNvSpPr>
          <p:nvPr>
            <p:ph type="body" sz="quarter" idx="26" hasCustomPrompt="1"/>
          </p:nvPr>
        </p:nvSpPr>
        <p:spPr>
          <a:xfrm>
            <a:off x="5122104" y="2474230"/>
            <a:ext cx="2672276" cy="3691680"/>
          </a:xfrm>
        </p:spPr>
        <p:txBody>
          <a:bodyPr>
            <a:noAutofit/>
          </a:bodyPr>
          <a:lstStyle>
            <a:lvl1pPr marL="285750" indent="-285750">
              <a:buFont typeface="Arial" panose="020B0604020202020204" pitchFamily="34" charset="0"/>
              <a:buNone/>
              <a:defRPr lang="en-US" sz="2200" kern="1200" baseline="0" dirty="0">
                <a:solidFill>
                  <a:schemeClr val="tx1"/>
                </a:solidFill>
                <a:latin typeface="+mn-lt"/>
                <a:ea typeface="+mn-ea"/>
                <a:cs typeface="+mn-cs"/>
              </a:defRPr>
            </a:lvl1pPr>
          </a:lstStyle>
          <a:p>
            <a:pPr marL="0" lvl="0" indent="0" algn="l" defTabSz="914400" rtl="0" eaLnBrk="1" latinLnBrk="0" hangingPunct="1">
              <a:lnSpc>
                <a:spcPct val="90000"/>
              </a:lnSpc>
              <a:spcBef>
                <a:spcPts val="1000"/>
              </a:spcBef>
            </a:pPr>
            <a:r>
              <a:rPr lang="en-US" dirty="0"/>
              <a:t>Text…</a:t>
            </a:r>
          </a:p>
        </p:txBody>
      </p:sp>
      <p:sp>
        <p:nvSpPr>
          <p:cNvPr id="27" name="Text Placeholder 4"/>
          <p:cNvSpPr>
            <a:spLocks noGrp="1"/>
          </p:cNvSpPr>
          <p:nvPr>
            <p:ph type="body" sz="quarter" idx="27" hasCustomPrompt="1"/>
          </p:nvPr>
        </p:nvSpPr>
        <p:spPr>
          <a:xfrm>
            <a:off x="8699656" y="2474230"/>
            <a:ext cx="2641904" cy="3691680"/>
          </a:xfrm>
        </p:spPr>
        <p:txBody>
          <a:bodyPr>
            <a:noAutofit/>
          </a:bodyPr>
          <a:lstStyle>
            <a:lvl1pPr marL="285750" indent="-285750">
              <a:buFont typeface="Arial" panose="020B0604020202020204" pitchFamily="34" charset="0"/>
              <a:buNone/>
              <a:defRPr lang="en-US" sz="2200" kern="1200" baseline="0" dirty="0">
                <a:solidFill>
                  <a:schemeClr val="tx1"/>
                </a:solidFill>
                <a:latin typeface="+mn-lt"/>
                <a:ea typeface="+mn-ea"/>
                <a:cs typeface="+mn-cs"/>
              </a:defRPr>
            </a:lvl1pPr>
          </a:lstStyle>
          <a:p>
            <a:pPr marL="0" lvl="0" indent="0" algn="l" defTabSz="914400" rtl="0" eaLnBrk="1" latinLnBrk="0" hangingPunct="1">
              <a:lnSpc>
                <a:spcPct val="90000"/>
              </a:lnSpc>
              <a:spcBef>
                <a:spcPts val="1000"/>
              </a:spcBef>
            </a:pPr>
            <a:r>
              <a:rPr lang="en-US" dirty="0"/>
              <a:t>Text…</a:t>
            </a:r>
          </a:p>
        </p:txBody>
      </p:sp>
      <p:sp>
        <p:nvSpPr>
          <p:cNvPr id="15" name="Oval 14"/>
          <p:cNvSpPr/>
          <p:nvPr userDrawn="1"/>
        </p:nvSpPr>
        <p:spPr>
          <a:xfrm>
            <a:off x="861134" y="2038158"/>
            <a:ext cx="435592" cy="438912"/>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indent="0" algn="ctr">
              <a:buFont typeface="Arial" panose="020B0604020202020204" pitchFamily="34" charset="0"/>
              <a:buNone/>
            </a:pPr>
            <a:r>
              <a:rPr lang="en-US" sz="1800" dirty="0">
                <a:solidFill>
                  <a:schemeClr val="bg1"/>
                </a:solidFill>
                <a:latin typeface="Century Gothic" panose="020B0502020202020204" pitchFamily="34" charset="0"/>
              </a:rPr>
              <a:t>1</a:t>
            </a:r>
          </a:p>
        </p:txBody>
      </p:sp>
      <p:sp>
        <p:nvSpPr>
          <p:cNvPr id="16" name="Oval 15"/>
          <p:cNvSpPr/>
          <p:nvPr userDrawn="1"/>
        </p:nvSpPr>
        <p:spPr>
          <a:xfrm>
            <a:off x="4452002" y="2038157"/>
            <a:ext cx="435592" cy="438912"/>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indent="0" algn="ctr">
              <a:buFont typeface="Arial" panose="020B0604020202020204" pitchFamily="34" charset="0"/>
              <a:buNone/>
            </a:pPr>
            <a:r>
              <a:rPr lang="en-US" sz="1800" dirty="0">
                <a:solidFill>
                  <a:schemeClr val="bg1"/>
                </a:solidFill>
                <a:latin typeface="Century Gothic" panose="020B0502020202020204" pitchFamily="34" charset="0"/>
              </a:rPr>
              <a:t>2</a:t>
            </a:r>
          </a:p>
        </p:txBody>
      </p:sp>
      <p:sp>
        <p:nvSpPr>
          <p:cNvPr id="20" name="Oval 19"/>
          <p:cNvSpPr/>
          <p:nvPr userDrawn="1"/>
        </p:nvSpPr>
        <p:spPr>
          <a:xfrm>
            <a:off x="8038548" y="2038156"/>
            <a:ext cx="435592" cy="438912"/>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indent="0" algn="ctr">
              <a:buFont typeface="Arial" panose="020B0604020202020204" pitchFamily="34" charset="0"/>
              <a:buNone/>
            </a:pPr>
            <a:r>
              <a:rPr lang="en-US" sz="1800" dirty="0">
                <a:solidFill>
                  <a:schemeClr val="bg1"/>
                </a:solidFill>
                <a:latin typeface="Century Gothic" panose="020B0502020202020204" pitchFamily="34" charset="0"/>
              </a:rPr>
              <a:t>3</a:t>
            </a:r>
          </a:p>
        </p:txBody>
      </p:sp>
      <p:sp>
        <p:nvSpPr>
          <p:cNvPr id="17" name="TextBox 16"/>
          <p:cNvSpPr txBox="1"/>
          <p:nvPr userDrawn="1"/>
        </p:nvSpPr>
        <p:spPr>
          <a:xfrm>
            <a:off x="0" y="6318775"/>
            <a:ext cx="12192000" cy="369332"/>
          </a:xfrm>
          <a:prstGeom prst="rect">
            <a:avLst/>
          </a:prstGeom>
          <a:noFill/>
        </p:spPr>
        <p:txBody>
          <a:bodyPr wrap="square" rtlCol="0">
            <a:spAutoFit/>
          </a:bodyPr>
          <a:lstStyle/>
          <a:p>
            <a:pPr algn="ctr"/>
            <a:r>
              <a:rPr lang="en-US" sz="1800" dirty="0">
                <a:solidFill>
                  <a:srgbClr val="2699BB"/>
                </a:solidFill>
                <a:latin typeface="Century Gothic" panose="020B0502020202020204" pitchFamily="34" charset="0"/>
              </a:rPr>
              <a:t>Washington State Department of Health</a:t>
            </a:r>
            <a:r>
              <a:rPr lang="en-US" sz="1800" baseline="0" dirty="0">
                <a:solidFill>
                  <a:srgbClr val="2699BB"/>
                </a:solidFill>
                <a:latin typeface="Century Gothic" panose="020B0502020202020204" pitchFamily="34" charset="0"/>
              </a:rPr>
              <a:t> </a:t>
            </a:r>
            <a:r>
              <a:rPr lang="en-US" sz="1800" dirty="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t>‹#›</a:t>
            </a:fld>
            <a:endParaRPr lang="en-US" sz="1800" dirty="0">
              <a:solidFill>
                <a:schemeClr val="tx1"/>
              </a:solidFill>
              <a:latin typeface="Century Gothic" panose="020B0502020202020204" pitchFamily="34" charset="0"/>
            </a:endParaRPr>
          </a:p>
        </p:txBody>
      </p:sp>
      <p:sp>
        <p:nvSpPr>
          <p:cNvPr id="21" name="Title 1"/>
          <p:cNvSpPr>
            <a:spLocks noGrp="1"/>
          </p:cNvSpPr>
          <p:nvPr>
            <p:ph type="title" hasCustomPrompt="1"/>
          </p:nvPr>
        </p:nvSpPr>
        <p:spPr>
          <a:xfrm>
            <a:off x="1" y="664077"/>
            <a:ext cx="12180916" cy="491926"/>
          </a:xfrm>
        </p:spPr>
        <p:txBody>
          <a:bodyPr>
            <a:normAutofit/>
          </a:bodyPr>
          <a:lstStyle>
            <a:lvl1pPr algn="ctr">
              <a:defRPr sz="3000"/>
            </a:lvl1pPr>
          </a:lstStyle>
          <a:p>
            <a:pPr lvl="0"/>
            <a:r>
              <a:rPr lang="en-US" dirty="0"/>
              <a:t>Number List 1</a:t>
            </a:r>
          </a:p>
        </p:txBody>
      </p:sp>
    </p:spTree>
    <p:extLst>
      <p:ext uri="{BB962C8B-B14F-4D97-AF65-F5344CB8AC3E}">
        <p14:creationId xmlns:p14="http://schemas.microsoft.com/office/powerpoint/2010/main" val="8351351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Number List 2: Traditional">
    <p:spTree>
      <p:nvGrpSpPr>
        <p:cNvPr id="1" name=""/>
        <p:cNvGrpSpPr/>
        <p:nvPr/>
      </p:nvGrpSpPr>
      <p:grpSpPr>
        <a:xfrm>
          <a:off x="0" y="0"/>
          <a:ext cx="0" cy="0"/>
          <a:chOff x="0" y="0"/>
          <a:chExt cx="0" cy="0"/>
        </a:xfrm>
      </p:grpSpPr>
      <p:cxnSp>
        <p:nvCxnSpPr>
          <p:cNvPr id="8" name="Straight Connector 7"/>
          <p:cNvCxnSpPr/>
          <p:nvPr userDrawn="1"/>
        </p:nvCxnSpPr>
        <p:spPr>
          <a:xfrm flipV="1">
            <a:off x="5763752" y="1246350"/>
            <a:ext cx="666664" cy="1369"/>
          </a:xfrm>
          <a:prstGeom prst="line">
            <a:avLst/>
          </a:prstGeom>
          <a:ln w="50800">
            <a:solidFill>
              <a:srgbClr val="2699BB"/>
            </a:solidFill>
          </a:ln>
          <a:effectLst/>
        </p:spPr>
        <p:style>
          <a:lnRef idx="1">
            <a:schemeClr val="accent1"/>
          </a:lnRef>
          <a:fillRef idx="0">
            <a:schemeClr val="accent1"/>
          </a:fillRef>
          <a:effectRef idx="0">
            <a:schemeClr val="accent1"/>
          </a:effectRef>
          <a:fontRef idx="minor">
            <a:schemeClr val="tx1"/>
          </a:fontRef>
        </p:style>
      </p:cxnSp>
      <p:sp>
        <p:nvSpPr>
          <p:cNvPr id="12" name="Text Placeholder 10"/>
          <p:cNvSpPr>
            <a:spLocks noGrp="1"/>
          </p:cNvSpPr>
          <p:nvPr>
            <p:ph type="body" sz="quarter" idx="22" hasCustomPrompt="1"/>
          </p:nvPr>
        </p:nvSpPr>
        <p:spPr>
          <a:xfrm>
            <a:off x="1077705" y="1606083"/>
            <a:ext cx="10059219" cy="4662833"/>
          </a:xfrm>
        </p:spPr>
        <p:txBody>
          <a:bodyPr>
            <a:noAutofit/>
          </a:bodyPr>
          <a:lstStyle>
            <a:lvl1pPr marL="290513" indent="-290513">
              <a:buClr>
                <a:schemeClr val="tx1"/>
              </a:buClr>
              <a:buFont typeface="+mj-lt"/>
              <a:buAutoNum type="arabicPeriod"/>
              <a:tabLst/>
              <a:defRPr sz="2200">
                <a:solidFill>
                  <a:schemeClr val="tx1"/>
                </a:solidFill>
                <a:latin typeface="+mn-lt"/>
              </a:defRPr>
            </a:lvl1pPr>
            <a:lvl2pPr marL="571500" indent="-290513">
              <a:buClr>
                <a:schemeClr val="tx1"/>
              </a:buClr>
              <a:buFont typeface="+mj-lt"/>
              <a:buAutoNum type="alphaLcPeriod"/>
              <a:defRPr sz="2200">
                <a:solidFill>
                  <a:schemeClr val="tx1"/>
                </a:solidFill>
                <a:latin typeface="+mn-lt"/>
              </a:defRPr>
            </a:lvl2pPr>
            <a:lvl3pPr marL="747713" indent="-228600">
              <a:buClr>
                <a:schemeClr val="tx1"/>
              </a:buClr>
              <a:buFont typeface="+mj-lt"/>
              <a:buAutoNum type="romanLcPeriod"/>
              <a:defRPr sz="2000">
                <a:solidFill>
                  <a:schemeClr val="tx1"/>
                </a:solidFill>
                <a:latin typeface="+mn-lt"/>
              </a:defRPr>
            </a:lvl3pPr>
          </a:lstStyle>
          <a:p>
            <a:pPr lvl="0"/>
            <a:r>
              <a:rPr lang="en-US" dirty="0"/>
              <a:t>First Level</a:t>
            </a:r>
          </a:p>
          <a:p>
            <a:pPr lvl="1"/>
            <a:r>
              <a:rPr lang="en-US" dirty="0"/>
              <a:t>Second level</a:t>
            </a:r>
          </a:p>
          <a:p>
            <a:pPr lvl="2"/>
            <a:r>
              <a:rPr lang="en-US" dirty="0"/>
              <a:t>Third level</a:t>
            </a:r>
          </a:p>
        </p:txBody>
      </p:sp>
      <p:sp>
        <p:nvSpPr>
          <p:cNvPr id="9" name="TextBox 8"/>
          <p:cNvSpPr txBox="1"/>
          <p:nvPr userDrawn="1"/>
        </p:nvSpPr>
        <p:spPr>
          <a:xfrm>
            <a:off x="0" y="6318775"/>
            <a:ext cx="12192000" cy="369332"/>
          </a:xfrm>
          <a:prstGeom prst="rect">
            <a:avLst/>
          </a:prstGeom>
          <a:noFill/>
        </p:spPr>
        <p:txBody>
          <a:bodyPr wrap="square" rtlCol="0">
            <a:spAutoFit/>
          </a:bodyPr>
          <a:lstStyle/>
          <a:p>
            <a:pPr algn="ctr"/>
            <a:r>
              <a:rPr lang="en-US" sz="1800" dirty="0">
                <a:solidFill>
                  <a:srgbClr val="2699BB"/>
                </a:solidFill>
                <a:latin typeface="Century Gothic" panose="020B0502020202020204" pitchFamily="34" charset="0"/>
              </a:rPr>
              <a:t>Washington </a:t>
            </a:r>
            <a:r>
              <a:rPr lang="en-US" sz="1800" baseline="0" dirty="0">
                <a:solidFill>
                  <a:srgbClr val="2699BB"/>
                </a:solidFill>
                <a:latin typeface="Century Gothic" panose="020B0502020202020204" pitchFamily="34" charset="0"/>
              </a:rPr>
              <a:t>State Department of Health </a:t>
            </a:r>
            <a:r>
              <a:rPr lang="en-US" sz="1800" dirty="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t>‹#›</a:t>
            </a:fld>
            <a:endParaRPr lang="en-US" sz="1800" dirty="0">
              <a:solidFill>
                <a:schemeClr val="tx1"/>
              </a:solidFill>
              <a:latin typeface="Century Gothic" panose="020B0502020202020204" pitchFamily="34" charset="0"/>
            </a:endParaRPr>
          </a:p>
        </p:txBody>
      </p:sp>
      <p:sp>
        <p:nvSpPr>
          <p:cNvPr id="10" name="Title 1"/>
          <p:cNvSpPr>
            <a:spLocks noGrp="1"/>
          </p:cNvSpPr>
          <p:nvPr>
            <p:ph type="title" hasCustomPrompt="1"/>
          </p:nvPr>
        </p:nvSpPr>
        <p:spPr>
          <a:xfrm>
            <a:off x="-11081" y="673973"/>
            <a:ext cx="12180916" cy="482030"/>
          </a:xfrm>
        </p:spPr>
        <p:txBody>
          <a:bodyPr>
            <a:normAutofit/>
          </a:bodyPr>
          <a:lstStyle>
            <a:lvl1pPr algn="ctr">
              <a:defRPr sz="3000"/>
            </a:lvl1pPr>
          </a:lstStyle>
          <a:p>
            <a:pPr lvl="0"/>
            <a:r>
              <a:rPr lang="en-US" dirty="0"/>
              <a:t>Number List 2: Traditional</a:t>
            </a:r>
          </a:p>
        </p:txBody>
      </p:sp>
    </p:spTree>
    <p:extLst>
      <p:ext uri="{BB962C8B-B14F-4D97-AF65-F5344CB8AC3E}">
        <p14:creationId xmlns:p14="http://schemas.microsoft.com/office/powerpoint/2010/main" val="27754518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con List">
    <p:spTree>
      <p:nvGrpSpPr>
        <p:cNvPr id="1" name=""/>
        <p:cNvGrpSpPr/>
        <p:nvPr/>
      </p:nvGrpSpPr>
      <p:grpSpPr>
        <a:xfrm>
          <a:off x="0" y="0"/>
          <a:ext cx="0" cy="0"/>
          <a:chOff x="0" y="0"/>
          <a:chExt cx="0" cy="0"/>
        </a:xfrm>
      </p:grpSpPr>
      <p:cxnSp>
        <p:nvCxnSpPr>
          <p:cNvPr id="25" name="Straight Connector 24"/>
          <p:cNvCxnSpPr/>
          <p:nvPr userDrawn="1"/>
        </p:nvCxnSpPr>
        <p:spPr>
          <a:xfrm flipV="1">
            <a:off x="5763752" y="1246350"/>
            <a:ext cx="666664" cy="1369"/>
          </a:xfrm>
          <a:prstGeom prst="line">
            <a:avLst/>
          </a:prstGeom>
          <a:ln w="50800">
            <a:solidFill>
              <a:srgbClr val="2699BB"/>
            </a:solidFill>
          </a:ln>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22" hasCustomPrompt="1"/>
          </p:nvPr>
        </p:nvSpPr>
        <p:spPr>
          <a:xfrm>
            <a:off x="1693987" y="2616608"/>
            <a:ext cx="2387600" cy="372955"/>
          </a:xfrm>
        </p:spPr>
        <p:txBody>
          <a:bodyPr>
            <a:noAutofit/>
          </a:bodyPr>
          <a:lstStyle>
            <a:lvl1pPr marL="285750" indent="-285750" algn="l">
              <a:buFont typeface="Arial" panose="020B0604020202020204" pitchFamily="34" charset="0"/>
              <a:buNone/>
              <a:defRPr lang="en-US" sz="2200" b="1" kern="1200" baseline="0" dirty="0">
                <a:solidFill>
                  <a:schemeClr val="tx1"/>
                </a:solidFill>
                <a:latin typeface="+mn-lt"/>
                <a:ea typeface="+mn-ea"/>
                <a:cs typeface="+mn-cs"/>
              </a:defRPr>
            </a:lvl1pPr>
          </a:lstStyle>
          <a:p>
            <a:pPr marL="0" lvl="0" indent="0" algn="l" defTabSz="914400" rtl="0" eaLnBrk="1" latinLnBrk="0" hangingPunct="1">
              <a:lnSpc>
                <a:spcPct val="90000"/>
              </a:lnSpc>
              <a:spcBef>
                <a:spcPts val="1000"/>
              </a:spcBef>
            </a:pPr>
            <a:r>
              <a:rPr lang="en-US" dirty="0"/>
              <a:t>Text…</a:t>
            </a:r>
          </a:p>
        </p:txBody>
      </p:sp>
      <p:sp>
        <p:nvSpPr>
          <p:cNvPr id="19" name="Text Placeholder 2"/>
          <p:cNvSpPr>
            <a:spLocks noGrp="1"/>
          </p:cNvSpPr>
          <p:nvPr>
            <p:ph type="body" sz="quarter" idx="23" hasCustomPrompt="1"/>
          </p:nvPr>
        </p:nvSpPr>
        <p:spPr>
          <a:xfrm>
            <a:off x="4893857" y="2616606"/>
            <a:ext cx="2387600" cy="372955"/>
          </a:xfrm>
        </p:spPr>
        <p:txBody>
          <a:bodyPr>
            <a:noAutofit/>
          </a:bodyPr>
          <a:lstStyle>
            <a:lvl1pPr marL="285750" indent="-285750" algn="l">
              <a:buFont typeface="Arial" panose="020B0604020202020204" pitchFamily="34" charset="0"/>
              <a:buNone/>
              <a:defRPr lang="en-US" sz="2200" b="1" kern="1200" dirty="0">
                <a:solidFill>
                  <a:schemeClr val="tx1"/>
                </a:solidFill>
                <a:latin typeface="+mn-lt"/>
                <a:ea typeface="+mn-ea"/>
                <a:cs typeface="+mn-cs"/>
              </a:defRPr>
            </a:lvl1pPr>
          </a:lstStyle>
          <a:p>
            <a:pPr marL="0" lvl="0" indent="0" algn="l" defTabSz="914400" rtl="0" eaLnBrk="1" latinLnBrk="0" hangingPunct="1">
              <a:lnSpc>
                <a:spcPct val="90000"/>
              </a:lnSpc>
              <a:spcBef>
                <a:spcPts val="1000"/>
              </a:spcBef>
            </a:pPr>
            <a:r>
              <a:rPr lang="en-US" dirty="0"/>
              <a:t>Text…</a:t>
            </a:r>
          </a:p>
        </p:txBody>
      </p:sp>
      <p:sp>
        <p:nvSpPr>
          <p:cNvPr id="22" name="Text Placeholder 2"/>
          <p:cNvSpPr>
            <a:spLocks noGrp="1"/>
          </p:cNvSpPr>
          <p:nvPr>
            <p:ph type="body" sz="quarter" idx="24" hasCustomPrompt="1"/>
          </p:nvPr>
        </p:nvSpPr>
        <p:spPr>
          <a:xfrm>
            <a:off x="8123306" y="2616610"/>
            <a:ext cx="2387600" cy="372955"/>
          </a:xfrm>
        </p:spPr>
        <p:txBody>
          <a:bodyPr>
            <a:noAutofit/>
          </a:bodyPr>
          <a:lstStyle>
            <a:lvl1pPr marL="285750" indent="-285750" algn="l">
              <a:buFont typeface="Arial" panose="020B0604020202020204" pitchFamily="34" charset="0"/>
              <a:buNone/>
              <a:defRPr lang="en-US" sz="2200" b="1" kern="1200" dirty="0">
                <a:solidFill>
                  <a:schemeClr val="tx1"/>
                </a:solidFill>
                <a:latin typeface="+mn-lt"/>
                <a:ea typeface="+mn-ea"/>
                <a:cs typeface="+mn-cs"/>
              </a:defRPr>
            </a:lvl1pPr>
          </a:lstStyle>
          <a:p>
            <a:pPr marL="0" lvl="0" indent="0" algn="l" defTabSz="914400" rtl="0" eaLnBrk="1" latinLnBrk="0" hangingPunct="1">
              <a:lnSpc>
                <a:spcPct val="90000"/>
              </a:lnSpc>
              <a:spcBef>
                <a:spcPts val="1000"/>
              </a:spcBef>
            </a:pPr>
            <a:r>
              <a:rPr lang="en-US" dirty="0"/>
              <a:t>Text…</a:t>
            </a:r>
          </a:p>
        </p:txBody>
      </p:sp>
      <p:sp>
        <p:nvSpPr>
          <p:cNvPr id="5" name="Text Placeholder 4"/>
          <p:cNvSpPr>
            <a:spLocks noGrp="1"/>
          </p:cNvSpPr>
          <p:nvPr>
            <p:ph type="body" sz="quarter" idx="25" hasCustomPrompt="1"/>
          </p:nvPr>
        </p:nvSpPr>
        <p:spPr>
          <a:xfrm>
            <a:off x="1693987" y="2992984"/>
            <a:ext cx="2387600" cy="3198287"/>
          </a:xfrm>
        </p:spPr>
        <p:txBody>
          <a:bodyPr>
            <a:noAutofit/>
          </a:bodyPr>
          <a:lstStyle>
            <a:lvl1pPr marL="285750" indent="-285750">
              <a:buFont typeface="Arial" panose="020B0604020202020204" pitchFamily="34" charset="0"/>
              <a:buNone/>
              <a:defRPr lang="en-US" sz="2200" kern="1200" baseline="0" dirty="0">
                <a:solidFill>
                  <a:schemeClr val="tx1"/>
                </a:solidFill>
                <a:latin typeface="+mn-lt"/>
                <a:ea typeface="+mn-ea"/>
                <a:cs typeface="+mn-cs"/>
              </a:defRPr>
            </a:lvl1pPr>
          </a:lstStyle>
          <a:p>
            <a:pPr marL="0" lvl="0" indent="0" algn="l" defTabSz="914400" rtl="0" eaLnBrk="1" latinLnBrk="0" hangingPunct="1">
              <a:lnSpc>
                <a:spcPct val="90000"/>
              </a:lnSpc>
              <a:spcBef>
                <a:spcPts val="1000"/>
              </a:spcBef>
            </a:pPr>
            <a:r>
              <a:rPr lang="en-US" dirty="0"/>
              <a:t>Text…</a:t>
            </a:r>
          </a:p>
        </p:txBody>
      </p:sp>
      <p:sp>
        <p:nvSpPr>
          <p:cNvPr id="26" name="Text Placeholder 4"/>
          <p:cNvSpPr>
            <a:spLocks noGrp="1"/>
          </p:cNvSpPr>
          <p:nvPr>
            <p:ph type="body" sz="quarter" idx="26" hasCustomPrompt="1"/>
          </p:nvPr>
        </p:nvSpPr>
        <p:spPr>
          <a:xfrm>
            <a:off x="4893679" y="2992982"/>
            <a:ext cx="2387600" cy="3198289"/>
          </a:xfrm>
        </p:spPr>
        <p:txBody>
          <a:bodyPr>
            <a:noAutofit/>
          </a:bodyPr>
          <a:lstStyle>
            <a:lvl1pPr marL="285750" indent="-285750">
              <a:buFont typeface="Arial" panose="020B0604020202020204" pitchFamily="34" charset="0"/>
              <a:buNone/>
              <a:defRPr lang="en-US" sz="2200" kern="1200" baseline="0" dirty="0">
                <a:solidFill>
                  <a:schemeClr val="tx1"/>
                </a:solidFill>
                <a:latin typeface="+mn-lt"/>
                <a:ea typeface="+mn-ea"/>
                <a:cs typeface="+mn-cs"/>
              </a:defRPr>
            </a:lvl1pPr>
          </a:lstStyle>
          <a:p>
            <a:pPr marL="0" lvl="0" indent="0" algn="l" defTabSz="914400" rtl="0" eaLnBrk="1" latinLnBrk="0" hangingPunct="1">
              <a:lnSpc>
                <a:spcPct val="90000"/>
              </a:lnSpc>
              <a:spcBef>
                <a:spcPts val="1000"/>
              </a:spcBef>
            </a:pPr>
            <a:r>
              <a:rPr lang="en-US" dirty="0"/>
              <a:t>Text…</a:t>
            </a:r>
          </a:p>
        </p:txBody>
      </p:sp>
      <p:sp>
        <p:nvSpPr>
          <p:cNvPr id="27" name="Text Placeholder 4"/>
          <p:cNvSpPr>
            <a:spLocks noGrp="1"/>
          </p:cNvSpPr>
          <p:nvPr>
            <p:ph type="body" sz="quarter" idx="27" hasCustomPrompt="1"/>
          </p:nvPr>
        </p:nvSpPr>
        <p:spPr>
          <a:xfrm>
            <a:off x="8122719" y="2992986"/>
            <a:ext cx="2387600" cy="3198285"/>
          </a:xfrm>
        </p:spPr>
        <p:txBody>
          <a:bodyPr>
            <a:noAutofit/>
          </a:bodyPr>
          <a:lstStyle>
            <a:lvl1pPr marL="285750" indent="-285750">
              <a:buFont typeface="Arial" panose="020B0604020202020204" pitchFamily="34" charset="0"/>
              <a:buNone/>
              <a:defRPr lang="en-US" sz="2200" kern="1200" baseline="0" dirty="0">
                <a:solidFill>
                  <a:schemeClr val="tx1"/>
                </a:solidFill>
                <a:latin typeface="+mn-lt"/>
                <a:ea typeface="+mn-ea"/>
                <a:cs typeface="+mn-cs"/>
              </a:defRPr>
            </a:lvl1pPr>
          </a:lstStyle>
          <a:p>
            <a:pPr marL="0" lvl="0" indent="0" algn="l" defTabSz="914400" rtl="0" eaLnBrk="1" latinLnBrk="0" hangingPunct="1">
              <a:lnSpc>
                <a:spcPct val="90000"/>
              </a:lnSpc>
              <a:spcBef>
                <a:spcPts val="1000"/>
              </a:spcBef>
            </a:pPr>
            <a:r>
              <a:rPr lang="en-US" dirty="0"/>
              <a:t>Text…</a:t>
            </a:r>
          </a:p>
        </p:txBody>
      </p:sp>
      <p:sp>
        <p:nvSpPr>
          <p:cNvPr id="14" name="Oval 13"/>
          <p:cNvSpPr/>
          <p:nvPr/>
        </p:nvSpPr>
        <p:spPr>
          <a:xfrm>
            <a:off x="2496566" y="1604609"/>
            <a:ext cx="777240" cy="777240"/>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dirty="0"/>
          </a:p>
        </p:txBody>
      </p:sp>
      <p:sp>
        <p:nvSpPr>
          <p:cNvPr id="17" name="Oval 16"/>
          <p:cNvSpPr/>
          <p:nvPr/>
        </p:nvSpPr>
        <p:spPr>
          <a:xfrm>
            <a:off x="5688064" y="1604609"/>
            <a:ext cx="777240" cy="777240"/>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dirty="0"/>
          </a:p>
        </p:txBody>
      </p:sp>
      <p:sp>
        <p:nvSpPr>
          <p:cNvPr id="21" name="Oval 20"/>
          <p:cNvSpPr/>
          <p:nvPr/>
        </p:nvSpPr>
        <p:spPr>
          <a:xfrm>
            <a:off x="8927312" y="1614127"/>
            <a:ext cx="777240" cy="777240"/>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dirty="0"/>
          </a:p>
        </p:txBody>
      </p:sp>
      <p:sp>
        <p:nvSpPr>
          <p:cNvPr id="16" name="TextBox 15"/>
          <p:cNvSpPr txBox="1"/>
          <p:nvPr userDrawn="1"/>
        </p:nvSpPr>
        <p:spPr>
          <a:xfrm>
            <a:off x="0" y="6318775"/>
            <a:ext cx="12192000" cy="369332"/>
          </a:xfrm>
          <a:prstGeom prst="rect">
            <a:avLst/>
          </a:prstGeom>
          <a:noFill/>
        </p:spPr>
        <p:txBody>
          <a:bodyPr wrap="square" rtlCol="0">
            <a:spAutoFit/>
          </a:bodyPr>
          <a:lstStyle/>
          <a:p>
            <a:pPr algn="ctr"/>
            <a:r>
              <a:rPr lang="en-US" sz="1800" dirty="0">
                <a:solidFill>
                  <a:srgbClr val="2699BB"/>
                </a:solidFill>
                <a:latin typeface="Century Gothic" panose="020B0502020202020204" pitchFamily="34" charset="0"/>
              </a:rPr>
              <a:t>Washington </a:t>
            </a:r>
            <a:r>
              <a:rPr lang="en-US" sz="1800" baseline="0" dirty="0">
                <a:solidFill>
                  <a:srgbClr val="2699BB"/>
                </a:solidFill>
                <a:latin typeface="Century Gothic" panose="020B0502020202020204" pitchFamily="34" charset="0"/>
              </a:rPr>
              <a:t>State Department of Health </a:t>
            </a:r>
            <a:r>
              <a:rPr lang="en-US" sz="1800" dirty="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t>‹#›</a:t>
            </a:fld>
            <a:endParaRPr lang="en-US" sz="1800" dirty="0">
              <a:solidFill>
                <a:schemeClr val="tx1"/>
              </a:solidFill>
              <a:latin typeface="Century Gothic" panose="020B0502020202020204" pitchFamily="34" charset="0"/>
            </a:endParaRPr>
          </a:p>
        </p:txBody>
      </p:sp>
      <p:sp>
        <p:nvSpPr>
          <p:cNvPr id="15" name="Title 1"/>
          <p:cNvSpPr>
            <a:spLocks noGrp="1"/>
          </p:cNvSpPr>
          <p:nvPr>
            <p:ph type="title" hasCustomPrompt="1"/>
          </p:nvPr>
        </p:nvSpPr>
        <p:spPr>
          <a:xfrm>
            <a:off x="-11081" y="670552"/>
            <a:ext cx="12180916" cy="485451"/>
          </a:xfrm>
        </p:spPr>
        <p:txBody>
          <a:bodyPr>
            <a:normAutofit/>
          </a:bodyPr>
          <a:lstStyle>
            <a:lvl1pPr algn="ctr">
              <a:defRPr sz="3000"/>
            </a:lvl1pPr>
          </a:lstStyle>
          <a:p>
            <a:pPr lvl="0"/>
            <a:r>
              <a:rPr lang="en-US" dirty="0"/>
              <a:t>Icon List (insert icons inside the circles)</a:t>
            </a:r>
          </a:p>
        </p:txBody>
      </p:sp>
    </p:spTree>
    <p:extLst>
      <p:ext uri="{BB962C8B-B14F-4D97-AF65-F5344CB8AC3E}">
        <p14:creationId xmlns:p14="http://schemas.microsoft.com/office/powerpoint/2010/main" val="12230330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Washington State Map with Population">
    <p:spTree>
      <p:nvGrpSpPr>
        <p:cNvPr id="1" name=""/>
        <p:cNvGrpSpPr/>
        <p:nvPr/>
      </p:nvGrpSpPr>
      <p:grpSpPr>
        <a:xfrm>
          <a:off x="0" y="0"/>
          <a:ext cx="0" cy="0"/>
          <a:chOff x="0" y="0"/>
          <a:chExt cx="0" cy="0"/>
        </a:xfrm>
      </p:grpSpPr>
      <p:sp>
        <p:nvSpPr>
          <p:cNvPr id="5" name="Rectangle 4"/>
          <p:cNvSpPr/>
          <p:nvPr userDrawn="1"/>
        </p:nvSpPr>
        <p:spPr>
          <a:xfrm>
            <a:off x="-4468" y="0"/>
            <a:ext cx="12192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9" name="Title 2"/>
          <p:cNvSpPr>
            <a:spLocks noGrp="1"/>
          </p:cNvSpPr>
          <p:nvPr>
            <p:ph type="title" hasCustomPrompt="1"/>
          </p:nvPr>
        </p:nvSpPr>
        <p:spPr>
          <a:xfrm>
            <a:off x="0" y="618424"/>
            <a:ext cx="12192000" cy="544750"/>
          </a:xfrm>
        </p:spPr>
        <p:txBody>
          <a:bodyPr>
            <a:normAutofit/>
          </a:bodyPr>
          <a:lstStyle>
            <a:lvl1pPr algn="ctr">
              <a:defRPr sz="2700" baseline="0"/>
            </a:lvl1pPr>
          </a:lstStyle>
          <a:p>
            <a:r>
              <a:rPr lang="en-US" dirty="0"/>
              <a:t>Washington State Population Served</a:t>
            </a:r>
          </a:p>
        </p:txBody>
      </p:sp>
      <p:cxnSp>
        <p:nvCxnSpPr>
          <p:cNvPr id="125" name="Straight Connector 124"/>
          <p:cNvCxnSpPr/>
          <p:nvPr userDrawn="1"/>
        </p:nvCxnSpPr>
        <p:spPr>
          <a:xfrm flipV="1">
            <a:off x="5763752" y="1246748"/>
            <a:ext cx="666664" cy="1369"/>
          </a:xfrm>
          <a:prstGeom prst="line">
            <a:avLst/>
          </a:prstGeom>
          <a:ln w="50800">
            <a:solidFill>
              <a:srgbClr val="2699BB"/>
            </a:solidFill>
          </a:ln>
          <a:effectLst/>
        </p:spPr>
        <p:style>
          <a:lnRef idx="1">
            <a:schemeClr val="accent1"/>
          </a:lnRef>
          <a:fillRef idx="0">
            <a:schemeClr val="accent1"/>
          </a:fillRef>
          <a:effectRef idx="0">
            <a:schemeClr val="accent1"/>
          </a:effectRef>
          <a:fontRef idx="minor">
            <a:schemeClr val="tx1"/>
          </a:fontRef>
        </p:style>
      </p:cxnSp>
      <p:sp>
        <p:nvSpPr>
          <p:cNvPr id="135" name="TextBox 134"/>
          <p:cNvSpPr txBox="1"/>
          <p:nvPr userDrawn="1"/>
        </p:nvSpPr>
        <p:spPr>
          <a:xfrm>
            <a:off x="8832913" y="3836351"/>
            <a:ext cx="1473881" cy="553998"/>
          </a:xfrm>
          <a:prstGeom prst="rect">
            <a:avLst/>
          </a:prstGeom>
          <a:noFill/>
          <a:effectLst/>
        </p:spPr>
        <p:txBody>
          <a:bodyPr wrap="square" rtlCol="0">
            <a:spAutoFit/>
          </a:bodyPr>
          <a:lstStyle/>
          <a:p>
            <a:r>
              <a:rPr lang="en-US" sz="1000" b="1" dirty="0">
                <a:solidFill>
                  <a:schemeClr val="tx1"/>
                </a:solidFill>
                <a:latin typeface="+mn-lt"/>
              </a:rPr>
              <a:t>*</a:t>
            </a:r>
            <a:r>
              <a:rPr lang="en-US" sz="1000" b="1" kern="1200" dirty="0">
                <a:solidFill>
                  <a:schemeClr val="tx1"/>
                </a:solidFill>
                <a:latin typeface="+mn-lt"/>
                <a:ea typeface="+mn-ea"/>
                <a:cs typeface="+mn-cs"/>
              </a:rPr>
              <a:t>Agency leader is both director and health officer (2)</a:t>
            </a:r>
          </a:p>
        </p:txBody>
      </p:sp>
      <p:sp>
        <p:nvSpPr>
          <p:cNvPr id="137" name="TextBox 136"/>
          <p:cNvSpPr txBox="1"/>
          <p:nvPr/>
        </p:nvSpPr>
        <p:spPr>
          <a:xfrm>
            <a:off x="8829929" y="4706438"/>
            <a:ext cx="2620283" cy="579646"/>
          </a:xfrm>
          <a:prstGeom prst="rect">
            <a:avLst/>
          </a:prstGeom>
          <a:noFill/>
          <a:ln w="12700">
            <a:solidFill>
              <a:schemeClr val="bg1"/>
            </a:solidFill>
          </a:ln>
          <a:effectLst/>
        </p:spPr>
        <p:txBody>
          <a:bodyPr wrap="square" rtlCol="0">
            <a:spAutoFit/>
          </a:bodyPr>
          <a:lstStyle/>
          <a:p>
            <a:r>
              <a:rPr lang="en-US" sz="1000" b="1" dirty="0">
                <a:solidFill>
                  <a:schemeClr val="tx1"/>
                </a:solidFill>
                <a:latin typeface="+mn-lt"/>
              </a:rPr>
              <a:t>Washington State Total Population </a:t>
            </a:r>
            <a:r>
              <a:rPr lang="en-US" sz="1000" b="1" i="1" dirty="0">
                <a:solidFill>
                  <a:schemeClr val="tx1"/>
                </a:solidFill>
                <a:latin typeface="+mn-lt"/>
              </a:rPr>
              <a:t>(estimate)</a:t>
            </a:r>
          </a:p>
          <a:p>
            <a:r>
              <a:rPr lang="en-US" sz="1000" b="1" dirty="0">
                <a:solidFill>
                  <a:schemeClr val="tx1"/>
                </a:solidFill>
                <a:latin typeface="+mn-lt"/>
              </a:rPr>
              <a:t>April 2019: 7,546,410</a:t>
            </a:r>
          </a:p>
          <a:p>
            <a:pPr>
              <a:spcBef>
                <a:spcPts val="200"/>
              </a:spcBef>
            </a:pPr>
            <a:r>
              <a:rPr lang="en-US" sz="1000" b="1" i="1" dirty="0">
                <a:solidFill>
                  <a:schemeClr val="tx1"/>
                </a:solidFill>
                <a:latin typeface="+mn-lt"/>
              </a:rPr>
              <a:t>Source: </a:t>
            </a:r>
            <a:r>
              <a:rPr lang="en-US" sz="1000" b="1" dirty="0">
                <a:solidFill>
                  <a:schemeClr val="tx1"/>
                </a:solidFill>
                <a:latin typeface="+mn-lt"/>
              </a:rPr>
              <a:t>Office of Financial Management</a:t>
            </a:r>
          </a:p>
        </p:txBody>
      </p:sp>
      <p:sp>
        <p:nvSpPr>
          <p:cNvPr id="185" name="Freeform 26"/>
          <p:cNvSpPr>
            <a:spLocks/>
          </p:cNvSpPr>
          <p:nvPr/>
        </p:nvSpPr>
        <p:spPr bwMode="auto">
          <a:xfrm>
            <a:off x="3026882" y="2598471"/>
            <a:ext cx="1442899" cy="723294"/>
          </a:xfrm>
          <a:custGeom>
            <a:avLst/>
            <a:gdLst/>
            <a:ahLst/>
            <a:cxnLst>
              <a:cxn ang="0">
                <a:pos x="3" y="449"/>
              </a:cxn>
              <a:cxn ang="0">
                <a:pos x="6" y="435"/>
              </a:cxn>
              <a:cxn ang="0">
                <a:pos x="30" y="409"/>
              </a:cxn>
              <a:cxn ang="0">
                <a:pos x="41" y="395"/>
              </a:cxn>
              <a:cxn ang="0">
                <a:pos x="45" y="375"/>
              </a:cxn>
              <a:cxn ang="0">
                <a:pos x="46" y="355"/>
              </a:cxn>
              <a:cxn ang="0">
                <a:pos x="55" y="337"/>
              </a:cxn>
              <a:cxn ang="0">
                <a:pos x="60" y="315"/>
              </a:cxn>
              <a:cxn ang="0">
                <a:pos x="78" y="306"/>
              </a:cxn>
              <a:cxn ang="0">
                <a:pos x="108" y="295"/>
              </a:cxn>
              <a:cxn ang="0">
                <a:pos x="112" y="266"/>
              </a:cxn>
              <a:cxn ang="0">
                <a:pos x="108" y="237"/>
              </a:cxn>
              <a:cxn ang="0">
                <a:pos x="77" y="220"/>
              </a:cxn>
              <a:cxn ang="0">
                <a:pos x="55" y="197"/>
              </a:cxn>
              <a:cxn ang="0">
                <a:pos x="41" y="179"/>
              </a:cxn>
              <a:cxn ang="0">
                <a:pos x="28" y="157"/>
              </a:cxn>
              <a:cxn ang="0">
                <a:pos x="28" y="140"/>
              </a:cxn>
              <a:cxn ang="0">
                <a:pos x="23" y="117"/>
              </a:cxn>
              <a:cxn ang="0">
                <a:pos x="25" y="97"/>
              </a:cxn>
              <a:cxn ang="0">
                <a:pos x="13" y="70"/>
              </a:cxn>
              <a:cxn ang="0">
                <a:pos x="12" y="53"/>
              </a:cxn>
              <a:cxn ang="0">
                <a:pos x="12" y="25"/>
              </a:cxn>
              <a:cxn ang="0">
                <a:pos x="15" y="15"/>
              </a:cxn>
              <a:cxn ang="0">
                <a:pos x="165" y="1"/>
              </a:cxn>
              <a:cxn ang="0">
                <a:pos x="273" y="1"/>
              </a:cxn>
              <a:cxn ang="0">
                <a:pos x="513" y="5"/>
              </a:cxn>
              <a:cxn ang="0">
                <a:pos x="912" y="15"/>
              </a:cxn>
              <a:cxn ang="0">
                <a:pos x="912" y="32"/>
              </a:cxn>
              <a:cxn ang="0">
                <a:pos x="927" y="57"/>
              </a:cxn>
              <a:cxn ang="0">
                <a:pos x="940" y="70"/>
              </a:cxn>
              <a:cxn ang="0">
                <a:pos x="945" y="85"/>
              </a:cxn>
              <a:cxn ang="0">
                <a:pos x="960" y="97"/>
              </a:cxn>
              <a:cxn ang="0">
                <a:pos x="972" y="117"/>
              </a:cxn>
              <a:cxn ang="0">
                <a:pos x="970" y="132"/>
              </a:cxn>
              <a:cxn ang="0">
                <a:pos x="945" y="137"/>
              </a:cxn>
              <a:cxn ang="0">
                <a:pos x="938" y="155"/>
              </a:cxn>
              <a:cxn ang="0">
                <a:pos x="947" y="172"/>
              </a:cxn>
              <a:cxn ang="0">
                <a:pos x="932" y="184"/>
              </a:cxn>
              <a:cxn ang="0">
                <a:pos x="918" y="197"/>
              </a:cxn>
              <a:cxn ang="0">
                <a:pos x="900" y="204"/>
              </a:cxn>
              <a:cxn ang="0">
                <a:pos x="883" y="212"/>
              </a:cxn>
              <a:cxn ang="0">
                <a:pos x="860" y="217"/>
              </a:cxn>
              <a:cxn ang="0">
                <a:pos x="842" y="224"/>
              </a:cxn>
              <a:cxn ang="0">
                <a:pos x="822" y="235"/>
              </a:cxn>
              <a:cxn ang="0">
                <a:pos x="820" y="252"/>
              </a:cxn>
              <a:cxn ang="0">
                <a:pos x="838" y="266"/>
              </a:cxn>
              <a:cxn ang="0">
                <a:pos x="829" y="284"/>
              </a:cxn>
              <a:cxn ang="0">
                <a:pos x="817" y="302"/>
              </a:cxn>
              <a:cxn ang="0">
                <a:pos x="807" y="322"/>
              </a:cxn>
              <a:cxn ang="0">
                <a:pos x="802" y="340"/>
              </a:cxn>
              <a:cxn ang="0">
                <a:pos x="802" y="357"/>
              </a:cxn>
              <a:cxn ang="0">
                <a:pos x="800" y="375"/>
              </a:cxn>
              <a:cxn ang="0">
                <a:pos x="812" y="389"/>
              </a:cxn>
              <a:cxn ang="0">
                <a:pos x="815" y="407"/>
              </a:cxn>
              <a:cxn ang="0">
                <a:pos x="830" y="419"/>
              </a:cxn>
              <a:cxn ang="0">
                <a:pos x="843" y="426"/>
              </a:cxn>
              <a:cxn ang="0">
                <a:pos x="862" y="424"/>
              </a:cxn>
              <a:cxn ang="0">
                <a:pos x="862" y="439"/>
              </a:cxn>
              <a:cxn ang="0">
                <a:pos x="850" y="455"/>
              </a:cxn>
              <a:cxn ang="0">
                <a:pos x="837" y="474"/>
              </a:cxn>
              <a:cxn ang="0">
                <a:pos x="282" y="471"/>
              </a:cxn>
              <a:cxn ang="0">
                <a:pos x="133" y="467"/>
              </a:cxn>
              <a:cxn ang="0">
                <a:pos x="1" y="459"/>
              </a:cxn>
            </a:cxnLst>
            <a:rect l="0" t="0" r="r" b="b"/>
            <a:pathLst>
              <a:path w="978" h="475">
                <a:moveTo>
                  <a:pt x="1" y="459"/>
                </a:moveTo>
                <a:lnTo>
                  <a:pt x="3" y="449"/>
                </a:lnTo>
                <a:lnTo>
                  <a:pt x="0" y="442"/>
                </a:lnTo>
                <a:lnTo>
                  <a:pt x="6" y="435"/>
                </a:lnTo>
                <a:lnTo>
                  <a:pt x="13" y="426"/>
                </a:lnTo>
                <a:lnTo>
                  <a:pt x="30" y="409"/>
                </a:lnTo>
                <a:lnTo>
                  <a:pt x="35" y="404"/>
                </a:lnTo>
                <a:lnTo>
                  <a:pt x="41" y="395"/>
                </a:lnTo>
                <a:lnTo>
                  <a:pt x="45" y="384"/>
                </a:lnTo>
                <a:lnTo>
                  <a:pt x="45" y="375"/>
                </a:lnTo>
                <a:lnTo>
                  <a:pt x="45" y="366"/>
                </a:lnTo>
                <a:lnTo>
                  <a:pt x="46" y="355"/>
                </a:lnTo>
                <a:lnTo>
                  <a:pt x="52" y="342"/>
                </a:lnTo>
                <a:lnTo>
                  <a:pt x="55" y="337"/>
                </a:lnTo>
                <a:lnTo>
                  <a:pt x="57" y="324"/>
                </a:lnTo>
                <a:lnTo>
                  <a:pt x="60" y="315"/>
                </a:lnTo>
                <a:lnTo>
                  <a:pt x="73" y="312"/>
                </a:lnTo>
                <a:lnTo>
                  <a:pt x="78" y="306"/>
                </a:lnTo>
                <a:lnTo>
                  <a:pt x="97" y="306"/>
                </a:lnTo>
                <a:lnTo>
                  <a:pt x="108" y="295"/>
                </a:lnTo>
                <a:lnTo>
                  <a:pt x="112" y="279"/>
                </a:lnTo>
                <a:lnTo>
                  <a:pt x="112" y="266"/>
                </a:lnTo>
                <a:lnTo>
                  <a:pt x="115" y="252"/>
                </a:lnTo>
                <a:lnTo>
                  <a:pt x="108" y="237"/>
                </a:lnTo>
                <a:lnTo>
                  <a:pt x="88" y="225"/>
                </a:lnTo>
                <a:lnTo>
                  <a:pt x="77" y="220"/>
                </a:lnTo>
                <a:lnTo>
                  <a:pt x="68" y="205"/>
                </a:lnTo>
                <a:lnTo>
                  <a:pt x="55" y="197"/>
                </a:lnTo>
                <a:lnTo>
                  <a:pt x="52" y="186"/>
                </a:lnTo>
                <a:lnTo>
                  <a:pt x="41" y="179"/>
                </a:lnTo>
                <a:lnTo>
                  <a:pt x="35" y="170"/>
                </a:lnTo>
                <a:lnTo>
                  <a:pt x="28" y="157"/>
                </a:lnTo>
                <a:lnTo>
                  <a:pt x="28" y="146"/>
                </a:lnTo>
                <a:lnTo>
                  <a:pt x="28" y="140"/>
                </a:lnTo>
                <a:lnTo>
                  <a:pt x="25" y="128"/>
                </a:lnTo>
                <a:lnTo>
                  <a:pt x="23" y="117"/>
                </a:lnTo>
                <a:lnTo>
                  <a:pt x="28" y="108"/>
                </a:lnTo>
                <a:lnTo>
                  <a:pt x="25" y="97"/>
                </a:lnTo>
                <a:lnTo>
                  <a:pt x="18" y="88"/>
                </a:lnTo>
                <a:lnTo>
                  <a:pt x="13" y="70"/>
                </a:lnTo>
                <a:lnTo>
                  <a:pt x="6" y="65"/>
                </a:lnTo>
                <a:lnTo>
                  <a:pt x="12" y="53"/>
                </a:lnTo>
                <a:lnTo>
                  <a:pt x="8" y="32"/>
                </a:lnTo>
                <a:lnTo>
                  <a:pt x="12" y="25"/>
                </a:lnTo>
                <a:lnTo>
                  <a:pt x="5" y="15"/>
                </a:lnTo>
                <a:lnTo>
                  <a:pt x="15" y="15"/>
                </a:lnTo>
                <a:lnTo>
                  <a:pt x="18" y="0"/>
                </a:lnTo>
                <a:lnTo>
                  <a:pt x="165" y="1"/>
                </a:lnTo>
                <a:lnTo>
                  <a:pt x="265" y="1"/>
                </a:lnTo>
                <a:lnTo>
                  <a:pt x="273" y="1"/>
                </a:lnTo>
                <a:lnTo>
                  <a:pt x="378" y="5"/>
                </a:lnTo>
                <a:lnTo>
                  <a:pt x="513" y="5"/>
                </a:lnTo>
                <a:lnTo>
                  <a:pt x="912" y="8"/>
                </a:lnTo>
                <a:lnTo>
                  <a:pt x="912" y="15"/>
                </a:lnTo>
                <a:lnTo>
                  <a:pt x="907" y="21"/>
                </a:lnTo>
                <a:lnTo>
                  <a:pt x="912" y="32"/>
                </a:lnTo>
                <a:lnTo>
                  <a:pt x="923" y="46"/>
                </a:lnTo>
                <a:lnTo>
                  <a:pt x="927" y="57"/>
                </a:lnTo>
                <a:lnTo>
                  <a:pt x="932" y="65"/>
                </a:lnTo>
                <a:lnTo>
                  <a:pt x="940" y="70"/>
                </a:lnTo>
                <a:lnTo>
                  <a:pt x="938" y="83"/>
                </a:lnTo>
                <a:lnTo>
                  <a:pt x="945" y="85"/>
                </a:lnTo>
                <a:lnTo>
                  <a:pt x="949" y="93"/>
                </a:lnTo>
                <a:lnTo>
                  <a:pt x="960" y="97"/>
                </a:lnTo>
                <a:lnTo>
                  <a:pt x="967" y="102"/>
                </a:lnTo>
                <a:lnTo>
                  <a:pt x="972" y="117"/>
                </a:lnTo>
                <a:lnTo>
                  <a:pt x="977" y="126"/>
                </a:lnTo>
                <a:lnTo>
                  <a:pt x="970" y="132"/>
                </a:lnTo>
                <a:lnTo>
                  <a:pt x="960" y="133"/>
                </a:lnTo>
                <a:lnTo>
                  <a:pt x="945" y="137"/>
                </a:lnTo>
                <a:lnTo>
                  <a:pt x="940" y="146"/>
                </a:lnTo>
                <a:lnTo>
                  <a:pt x="938" y="155"/>
                </a:lnTo>
                <a:lnTo>
                  <a:pt x="943" y="165"/>
                </a:lnTo>
                <a:lnTo>
                  <a:pt x="947" y="172"/>
                </a:lnTo>
                <a:lnTo>
                  <a:pt x="940" y="179"/>
                </a:lnTo>
                <a:lnTo>
                  <a:pt x="932" y="184"/>
                </a:lnTo>
                <a:lnTo>
                  <a:pt x="923" y="192"/>
                </a:lnTo>
                <a:lnTo>
                  <a:pt x="918" y="197"/>
                </a:lnTo>
                <a:lnTo>
                  <a:pt x="909" y="200"/>
                </a:lnTo>
                <a:lnTo>
                  <a:pt x="900" y="204"/>
                </a:lnTo>
                <a:lnTo>
                  <a:pt x="892" y="205"/>
                </a:lnTo>
                <a:lnTo>
                  <a:pt x="883" y="212"/>
                </a:lnTo>
                <a:lnTo>
                  <a:pt x="869" y="215"/>
                </a:lnTo>
                <a:lnTo>
                  <a:pt x="860" y="217"/>
                </a:lnTo>
                <a:lnTo>
                  <a:pt x="850" y="217"/>
                </a:lnTo>
                <a:lnTo>
                  <a:pt x="842" y="224"/>
                </a:lnTo>
                <a:lnTo>
                  <a:pt x="829" y="233"/>
                </a:lnTo>
                <a:lnTo>
                  <a:pt x="822" y="235"/>
                </a:lnTo>
                <a:lnTo>
                  <a:pt x="815" y="237"/>
                </a:lnTo>
                <a:lnTo>
                  <a:pt x="820" y="252"/>
                </a:lnTo>
                <a:lnTo>
                  <a:pt x="830" y="260"/>
                </a:lnTo>
                <a:lnTo>
                  <a:pt x="838" y="266"/>
                </a:lnTo>
                <a:lnTo>
                  <a:pt x="835" y="279"/>
                </a:lnTo>
                <a:lnTo>
                  <a:pt x="829" y="284"/>
                </a:lnTo>
                <a:lnTo>
                  <a:pt x="820" y="292"/>
                </a:lnTo>
                <a:lnTo>
                  <a:pt x="817" y="302"/>
                </a:lnTo>
                <a:lnTo>
                  <a:pt x="807" y="312"/>
                </a:lnTo>
                <a:lnTo>
                  <a:pt x="807" y="322"/>
                </a:lnTo>
                <a:lnTo>
                  <a:pt x="803" y="332"/>
                </a:lnTo>
                <a:lnTo>
                  <a:pt x="802" y="340"/>
                </a:lnTo>
                <a:lnTo>
                  <a:pt x="797" y="347"/>
                </a:lnTo>
                <a:lnTo>
                  <a:pt x="802" y="357"/>
                </a:lnTo>
                <a:lnTo>
                  <a:pt x="797" y="364"/>
                </a:lnTo>
                <a:lnTo>
                  <a:pt x="800" y="375"/>
                </a:lnTo>
                <a:lnTo>
                  <a:pt x="807" y="384"/>
                </a:lnTo>
                <a:lnTo>
                  <a:pt x="812" y="389"/>
                </a:lnTo>
                <a:lnTo>
                  <a:pt x="817" y="399"/>
                </a:lnTo>
                <a:lnTo>
                  <a:pt x="815" y="407"/>
                </a:lnTo>
                <a:lnTo>
                  <a:pt x="817" y="415"/>
                </a:lnTo>
                <a:lnTo>
                  <a:pt x="830" y="419"/>
                </a:lnTo>
                <a:lnTo>
                  <a:pt x="837" y="426"/>
                </a:lnTo>
                <a:lnTo>
                  <a:pt x="843" y="426"/>
                </a:lnTo>
                <a:lnTo>
                  <a:pt x="852" y="424"/>
                </a:lnTo>
                <a:lnTo>
                  <a:pt x="862" y="424"/>
                </a:lnTo>
                <a:lnTo>
                  <a:pt x="865" y="433"/>
                </a:lnTo>
                <a:lnTo>
                  <a:pt x="862" y="439"/>
                </a:lnTo>
                <a:lnTo>
                  <a:pt x="858" y="449"/>
                </a:lnTo>
                <a:lnTo>
                  <a:pt x="850" y="455"/>
                </a:lnTo>
                <a:lnTo>
                  <a:pt x="843" y="464"/>
                </a:lnTo>
                <a:lnTo>
                  <a:pt x="837" y="474"/>
                </a:lnTo>
                <a:lnTo>
                  <a:pt x="535" y="471"/>
                </a:lnTo>
                <a:lnTo>
                  <a:pt x="282" y="471"/>
                </a:lnTo>
                <a:lnTo>
                  <a:pt x="265" y="471"/>
                </a:lnTo>
                <a:lnTo>
                  <a:pt x="133" y="467"/>
                </a:lnTo>
                <a:lnTo>
                  <a:pt x="92" y="467"/>
                </a:lnTo>
                <a:lnTo>
                  <a:pt x="1" y="459"/>
                </a:lnTo>
              </a:path>
            </a:pathLst>
          </a:custGeom>
          <a:solidFill>
            <a:srgbClr val="E8E8E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186" name="Freeform 5"/>
          <p:cNvSpPr>
            <a:spLocks/>
          </p:cNvSpPr>
          <p:nvPr/>
        </p:nvSpPr>
        <p:spPr bwMode="auto">
          <a:xfrm>
            <a:off x="5982022" y="3982630"/>
            <a:ext cx="1386835" cy="755274"/>
          </a:xfrm>
          <a:custGeom>
            <a:avLst/>
            <a:gdLst/>
            <a:ahLst/>
            <a:cxnLst>
              <a:cxn ang="0">
                <a:pos x="854" y="436"/>
              </a:cxn>
              <a:cxn ang="0">
                <a:pos x="845" y="441"/>
              </a:cxn>
              <a:cxn ang="0">
                <a:pos x="837" y="448"/>
              </a:cxn>
              <a:cxn ang="0">
                <a:pos x="815" y="454"/>
              </a:cxn>
              <a:cxn ang="0">
                <a:pos x="809" y="461"/>
              </a:cxn>
              <a:cxn ang="0">
                <a:pos x="797" y="465"/>
              </a:cxn>
              <a:cxn ang="0">
                <a:pos x="789" y="461"/>
              </a:cxn>
              <a:cxn ang="0">
                <a:pos x="782" y="470"/>
              </a:cxn>
              <a:cxn ang="0">
                <a:pos x="778" y="473"/>
              </a:cxn>
              <a:cxn ang="0">
                <a:pos x="482" y="483"/>
              </a:cxn>
              <a:cxn ang="0">
                <a:pos x="315" y="485"/>
              </a:cxn>
              <a:cxn ang="0">
                <a:pos x="3" y="495"/>
              </a:cxn>
              <a:cxn ang="0">
                <a:pos x="0" y="334"/>
              </a:cxn>
              <a:cxn ang="0">
                <a:pos x="80" y="334"/>
              </a:cxn>
              <a:cxn ang="0">
                <a:pos x="257" y="332"/>
              </a:cxn>
              <a:cxn ang="0">
                <a:pos x="252" y="175"/>
              </a:cxn>
              <a:cxn ang="0">
                <a:pos x="249" y="90"/>
              </a:cxn>
              <a:cxn ang="0">
                <a:pos x="249" y="15"/>
              </a:cxn>
              <a:cxn ang="0">
                <a:pos x="925" y="0"/>
              </a:cxn>
              <a:cxn ang="0">
                <a:pos x="932" y="167"/>
              </a:cxn>
              <a:cxn ang="0">
                <a:pos x="939" y="308"/>
              </a:cxn>
              <a:cxn ang="0">
                <a:pos x="932" y="352"/>
              </a:cxn>
              <a:cxn ang="0">
                <a:pos x="924" y="358"/>
              </a:cxn>
              <a:cxn ang="0">
                <a:pos x="917" y="366"/>
              </a:cxn>
              <a:cxn ang="0">
                <a:pos x="911" y="376"/>
              </a:cxn>
              <a:cxn ang="0">
                <a:pos x="917" y="381"/>
              </a:cxn>
              <a:cxn ang="0">
                <a:pos x="914" y="390"/>
              </a:cxn>
              <a:cxn ang="0">
                <a:pos x="909" y="399"/>
              </a:cxn>
              <a:cxn ang="0">
                <a:pos x="902" y="405"/>
              </a:cxn>
              <a:cxn ang="0">
                <a:pos x="904" y="413"/>
              </a:cxn>
              <a:cxn ang="0">
                <a:pos x="907" y="425"/>
              </a:cxn>
              <a:cxn ang="0">
                <a:pos x="898" y="425"/>
              </a:cxn>
              <a:cxn ang="0">
                <a:pos x="887" y="430"/>
              </a:cxn>
              <a:cxn ang="0">
                <a:pos x="887" y="441"/>
              </a:cxn>
              <a:cxn ang="0">
                <a:pos x="871" y="441"/>
              </a:cxn>
              <a:cxn ang="0">
                <a:pos x="854" y="436"/>
              </a:cxn>
            </a:cxnLst>
            <a:rect l="0" t="0" r="r" b="b"/>
            <a:pathLst>
              <a:path w="940" h="496">
                <a:moveTo>
                  <a:pt x="854" y="436"/>
                </a:moveTo>
                <a:lnTo>
                  <a:pt x="845" y="441"/>
                </a:lnTo>
                <a:lnTo>
                  <a:pt x="837" y="448"/>
                </a:lnTo>
                <a:lnTo>
                  <a:pt x="815" y="454"/>
                </a:lnTo>
                <a:lnTo>
                  <a:pt x="809" y="461"/>
                </a:lnTo>
                <a:lnTo>
                  <a:pt x="797" y="465"/>
                </a:lnTo>
                <a:lnTo>
                  <a:pt x="789" y="461"/>
                </a:lnTo>
                <a:lnTo>
                  <a:pt x="782" y="470"/>
                </a:lnTo>
                <a:lnTo>
                  <a:pt x="778" y="473"/>
                </a:lnTo>
                <a:lnTo>
                  <a:pt x="482" y="483"/>
                </a:lnTo>
                <a:lnTo>
                  <a:pt x="315" y="485"/>
                </a:lnTo>
                <a:lnTo>
                  <a:pt x="3" y="495"/>
                </a:lnTo>
                <a:lnTo>
                  <a:pt x="0" y="334"/>
                </a:lnTo>
                <a:lnTo>
                  <a:pt x="80" y="334"/>
                </a:lnTo>
                <a:lnTo>
                  <a:pt x="257" y="332"/>
                </a:lnTo>
                <a:lnTo>
                  <a:pt x="252" y="175"/>
                </a:lnTo>
                <a:lnTo>
                  <a:pt x="249" y="90"/>
                </a:lnTo>
                <a:lnTo>
                  <a:pt x="249" y="15"/>
                </a:lnTo>
                <a:lnTo>
                  <a:pt x="925" y="0"/>
                </a:lnTo>
                <a:lnTo>
                  <a:pt x="932" y="167"/>
                </a:lnTo>
                <a:lnTo>
                  <a:pt x="939" y="308"/>
                </a:lnTo>
                <a:lnTo>
                  <a:pt x="932" y="352"/>
                </a:lnTo>
                <a:lnTo>
                  <a:pt x="924" y="358"/>
                </a:lnTo>
                <a:lnTo>
                  <a:pt x="917" y="366"/>
                </a:lnTo>
                <a:lnTo>
                  <a:pt x="911" y="376"/>
                </a:lnTo>
                <a:lnTo>
                  <a:pt x="917" y="381"/>
                </a:lnTo>
                <a:lnTo>
                  <a:pt x="914" y="390"/>
                </a:lnTo>
                <a:lnTo>
                  <a:pt x="909" y="399"/>
                </a:lnTo>
                <a:lnTo>
                  <a:pt x="902" y="405"/>
                </a:lnTo>
                <a:lnTo>
                  <a:pt x="904" y="413"/>
                </a:lnTo>
                <a:lnTo>
                  <a:pt x="907" y="425"/>
                </a:lnTo>
                <a:lnTo>
                  <a:pt x="898" y="425"/>
                </a:lnTo>
                <a:lnTo>
                  <a:pt x="887" y="430"/>
                </a:lnTo>
                <a:lnTo>
                  <a:pt x="887" y="441"/>
                </a:lnTo>
                <a:lnTo>
                  <a:pt x="871" y="441"/>
                </a:lnTo>
                <a:lnTo>
                  <a:pt x="854" y="436"/>
                </a:lnTo>
              </a:path>
            </a:pathLst>
          </a:custGeom>
          <a:solidFill>
            <a:schemeClr val="accent4"/>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187" name="Freeform 6"/>
          <p:cNvSpPr>
            <a:spLocks/>
          </p:cNvSpPr>
          <p:nvPr/>
        </p:nvSpPr>
        <p:spPr bwMode="auto">
          <a:xfrm>
            <a:off x="7874905" y="5047016"/>
            <a:ext cx="566538" cy="650205"/>
          </a:xfrm>
          <a:custGeom>
            <a:avLst/>
            <a:gdLst/>
            <a:ahLst/>
            <a:cxnLst>
              <a:cxn ang="0">
                <a:pos x="150" y="0"/>
              </a:cxn>
              <a:cxn ang="0">
                <a:pos x="165" y="12"/>
              </a:cxn>
              <a:cxn ang="0">
                <a:pos x="165" y="33"/>
              </a:cxn>
              <a:cxn ang="0">
                <a:pos x="184" y="37"/>
              </a:cxn>
              <a:cxn ang="0">
                <a:pos x="212" y="28"/>
              </a:cxn>
              <a:cxn ang="0">
                <a:pos x="231" y="33"/>
              </a:cxn>
              <a:cxn ang="0">
                <a:pos x="264" y="28"/>
              </a:cxn>
              <a:cxn ang="0">
                <a:pos x="279" y="28"/>
              </a:cxn>
              <a:cxn ang="0">
                <a:pos x="281" y="50"/>
              </a:cxn>
              <a:cxn ang="0">
                <a:pos x="279" y="70"/>
              </a:cxn>
              <a:cxn ang="0">
                <a:pos x="269" y="86"/>
              </a:cxn>
              <a:cxn ang="0">
                <a:pos x="279" y="101"/>
              </a:cxn>
              <a:cxn ang="0">
                <a:pos x="296" y="106"/>
              </a:cxn>
              <a:cxn ang="0">
                <a:pos x="300" y="126"/>
              </a:cxn>
              <a:cxn ang="0">
                <a:pos x="316" y="139"/>
              </a:cxn>
              <a:cxn ang="0">
                <a:pos x="320" y="156"/>
              </a:cxn>
              <a:cxn ang="0">
                <a:pos x="336" y="170"/>
              </a:cxn>
              <a:cxn ang="0">
                <a:pos x="346" y="192"/>
              </a:cxn>
              <a:cxn ang="0">
                <a:pos x="346" y="213"/>
              </a:cxn>
              <a:cxn ang="0">
                <a:pos x="355" y="238"/>
              </a:cxn>
              <a:cxn ang="0">
                <a:pos x="364" y="250"/>
              </a:cxn>
              <a:cxn ang="0">
                <a:pos x="369" y="266"/>
              </a:cxn>
              <a:cxn ang="0">
                <a:pos x="366" y="283"/>
              </a:cxn>
              <a:cxn ang="0">
                <a:pos x="356" y="308"/>
              </a:cxn>
              <a:cxn ang="0">
                <a:pos x="341" y="321"/>
              </a:cxn>
              <a:cxn ang="0">
                <a:pos x="341" y="339"/>
              </a:cxn>
              <a:cxn ang="0">
                <a:pos x="361" y="352"/>
              </a:cxn>
              <a:cxn ang="0">
                <a:pos x="369" y="371"/>
              </a:cxn>
              <a:cxn ang="0">
                <a:pos x="378" y="391"/>
              </a:cxn>
              <a:cxn ang="0">
                <a:pos x="256" y="418"/>
              </a:cxn>
              <a:cxn ang="0">
                <a:pos x="0" y="312"/>
              </a:cxn>
              <a:cxn ang="0">
                <a:pos x="30" y="153"/>
              </a:cxn>
              <a:cxn ang="0">
                <a:pos x="41" y="78"/>
              </a:cxn>
              <a:cxn ang="0">
                <a:pos x="67" y="63"/>
              </a:cxn>
              <a:cxn ang="0">
                <a:pos x="152" y="46"/>
              </a:cxn>
            </a:cxnLst>
            <a:rect l="0" t="0" r="r" b="b"/>
            <a:pathLst>
              <a:path w="384" h="427">
                <a:moveTo>
                  <a:pt x="152" y="46"/>
                </a:moveTo>
                <a:lnTo>
                  <a:pt x="150" y="0"/>
                </a:lnTo>
                <a:lnTo>
                  <a:pt x="159" y="1"/>
                </a:lnTo>
                <a:lnTo>
                  <a:pt x="165" y="12"/>
                </a:lnTo>
                <a:lnTo>
                  <a:pt x="164" y="25"/>
                </a:lnTo>
                <a:lnTo>
                  <a:pt x="165" y="33"/>
                </a:lnTo>
                <a:lnTo>
                  <a:pt x="174" y="37"/>
                </a:lnTo>
                <a:lnTo>
                  <a:pt x="184" y="37"/>
                </a:lnTo>
                <a:lnTo>
                  <a:pt x="202" y="28"/>
                </a:lnTo>
                <a:lnTo>
                  <a:pt x="212" y="28"/>
                </a:lnTo>
                <a:lnTo>
                  <a:pt x="219" y="32"/>
                </a:lnTo>
                <a:lnTo>
                  <a:pt x="231" y="33"/>
                </a:lnTo>
                <a:lnTo>
                  <a:pt x="239" y="33"/>
                </a:lnTo>
                <a:lnTo>
                  <a:pt x="264" y="28"/>
                </a:lnTo>
                <a:lnTo>
                  <a:pt x="269" y="25"/>
                </a:lnTo>
                <a:lnTo>
                  <a:pt x="279" y="28"/>
                </a:lnTo>
                <a:lnTo>
                  <a:pt x="284" y="37"/>
                </a:lnTo>
                <a:lnTo>
                  <a:pt x="281" y="50"/>
                </a:lnTo>
                <a:lnTo>
                  <a:pt x="279" y="57"/>
                </a:lnTo>
                <a:lnTo>
                  <a:pt x="279" y="70"/>
                </a:lnTo>
                <a:lnTo>
                  <a:pt x="271" y="78"/>
                </a:lnTo>
                <a:lnTo>
                  <a:pt x="269" y="86"/>
                </a:lnTo>
                <a:lnTo>
                  <a:pt x="269" y="98"/>
                </a:lnTo>
                <a:lnTo>
                  <a:pt x="279" y="101"/>
                </a:lnTo>
                <a:lnTo>
                  <a:pt x="287" y="105"/>
                </a:lnTo>
                <a:lnTo>
                  <a:pt x="296" y="106"/>
                </a:lnTo>
                <a:lnTo>
                  <a:pt x="298" y="119"/>
                </a:lnTo>
                <a:lnTo>
                  <a:pt x="300" y="126"/>
                </a:lnTo>
                <a:lnTo>
                  <a:pt x="309" y="132"/>
                </a:lnTo>
                <a:lnTo>
                  <a:pt x="316" y="139"/>
                </a:lnTo>
                <a:lnTo>
                  <a:pt x="324" y="143"/>
                </a:lnTo>
                <a:lnTo>
                  <a:pt x="320" y="156"/>
                </a:lnTo>
                <a:lnTo>
                  <a:pt x="326" y="165"/>
                </a:lnTo>
                <a:lnTo>
                  <a:pt x="336" y="170"/>
                </a:lnTo>
                <a:lnTo>
                  <a:pt x="341" y="179"/>
                </a:lnTo>
                <a:lnTo>
                  <a:pt x="346" y="192"/>
                </a:lnTo>
                <a:lnTo>
                  <a:pt x="349" y="203"/>
                </a:lnTo>
                <a:lnTo>
                  <a:pt x="346" y="213"/>
                </a:lnTo>
                <a:lnTo>
                  <a:pt x="341" y="223"/>
                </a:lnTo>
                <a:lnTo>
                  <a:pt x="355" y="238"/>
                </a:lnTo>
                <a:lnTo>
                  <a:pt x="360" y="243"/>
                </a:lnTo>
                <a:lnTo>
                  <a:pt x="364" y="250"/>
                </a:lnTo>
                <a:lnTo>
                  <a:pt x="371" y="256"/>
                </a:lnTo>
                <a:lnTo>
                  <a:pt x="369" y="266"/>
                </a:lnTo>
                <a:lnTo>
                  <a:pt x="364" y="276"/>
                </a:lnTo>
                <a:lnTo>
                  <a:pt x="366" y="283"/>
                </a:lnTo>
                <a:lnTo>
                  <a:pt x="360" y="292"/>
                </a:lnTo>
                <a:lnTo>
                  <a:pt x="356" y="308"/>
                </a:lnTo>
                <a:lnTo>
                  <a:pt x="355" y="316"/>
                </a:lnTo>
                <a:lnTo>
                  <a:pt x="341" y="321"/>
                </a:lnTo>
                <a:lnTo>
                  <a:pt x="336" y="331"/>
                </a:lnTo>
                <a:lnTo>
                  <a:pt x="341" y="339"/>
                </a:lnTo>
                <a:lnTo>
                  <a:pt x="355" y="343"/>
                </a:lnTo>
                <a:lnTo>
                  <a:pt x="361" y="352"/>
                </a:lnTo>
                <a:lnTo>
                  <a:pt x="364" y="361"/>
                </a:lnTo>
                <a:lnTo>
                  <a:pt x="369" y="371"/>
                </a:lnTo>
                <a:lnTo>
                  <a:pt x="375" y="379"/>
                </a:lnTo>
                <a:lnTo>
                  <a:pt x="378" y="391"/>
                </a:lnTo>
                <a:lnTo>
                  <a:pt x="383" y="407"/>
                </a:lnTo>
                <a:lnTo>
                  <a:pt x="256" y="418"/>
                </a:lnTo>
                <a:lnTo>
                  <a:pt x="3" y="426"/>
                </a:lnTo>
                <a:lnTo>
                  <a:pt x="0" y="312"/>
                </a:lnTo>
                <a:lnTo>
                  <a:pt x="39" y="311"/>
                </a:lnTo>
                <a:lnTo>
                  <a:pt x="30" y="153"/>
                </a:lnTo>
                <a:lnTo>
                  <a:pt x="28" y="78"/>
                </a:lnTo>
                <a:lnTo>
                  <a:pt x="41" y="78"/>
                </a:lnTo>
                <a:lnTo>
                  <a:pt x="41" y="63"/>
                </a:lnTo>
                <a:lnTo>
                  <a:pt x="67" y="63"/>
                </a:lnTo>
                <a:lnTo>
                  <a:pt x="68" y="50"/>
                </a:lnTo>
                <a:lnTo>
                  <a:pt x="152" y="46"/>
                </a:lnTo>
              </a:path>
            </a:pathLst>
          </a:custGeom>
          <a:solidFill>
            <a:srgbClr val="E8E8E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188" name="Freeform 7"/>
          <p:cNvSpPr>
            <a:spLocks/>
          </p:cNvSpPr>
          <p:nvPr/>
        </p:nvSpPr>
        <p:spPr bwMode="auto">
          <a:xfrm>
            <a:off x="5478925" y="4748562"/>
            <a:ext cx="947179" cy="1230365"/>
          </a:xfrm>
          <a:custGeom>
            <a:avLst/>
            <a:gdLst/>
            <a:ahLst/>
            <a:cxnLst>
              <a:cxn ang="0">
                <a:pos x="57" y="797"/>
              </a:cxn>
              <a:cxn ang="0">
                <a:pos x="13" y="624"/>
              </a:cxn>
              <a:cxn ang="0">
                <a:pos x="8" y="475"/>
              </a:cxn>
              <a:cxn ang="0">
                <a:pos x="0" y="93"/>
              </a:cxn>
              <a:cxn ang="0">
                <a:pos x="33" y="97"/>
              </a:cxn>
              <a:cxn ang="0">
                <a:pos x="55" y="90"/>
              </a:cxn>
              <a:cxn ang="0">
                <a:pos x="83" y="88"/>
              </a:cxn>
              <a:cxn ang="0">
                <a:pos x="126" y="75"/>
              </a:cxn>
              <a:cxn ang="0">
                <a:pos x="164" y="77"/>
              </a:cxn>
              <a:cxn ang="0">
                <a:pos x="184" y="68"/>
              </a:cxn>
              <a:cxn ang="0">
                <a:pos x="226" y="17"/>
              </a:cxn>
              <a:cxn ang="0">
                <a:pos x="240" y="0"/>
              </a:cxn>
              <a:cxn ang="0">
                <a:pos x="259" y="12"/>
              </a:cxn>
              <a:cxn ang="0">
                <a:pos x="277" y="32"/>
              </a:cxn>
              <a:cxn ang="0">
                <a:pos x="282" y="45"/>
              </a:cxn>
              <a:cxn ang="0">
                <a:pos x="293" y="61"/>
              </a:cxn>
              <a:cxn ang="0">
                <a:pos x="309" y="70"/>
              </a:cxn>
              <a:cxn ang="0">
                <a:pos x="315" y="99"/>
              </a:cxn>
              <a:cxn ang="0">
                <a:pos x="342" y="133"/>
              </a:cxn>
              <a:cxn ang="0">
                <a:pos x="366" y="146"/>
              </a:cxn>
              <a:cxn ang="0">
                <a:pos x="406" y="183"/>
              </a:cxn>
              <a:cxn ang="0">
                <a:pos x="412" y="208"/>
              </a:cxn>
              <a:cxn ang="0">
                <a:pos x="412" y="228"/>
              </a:cxn>
              <a:cxn ang="0">
                <a:pos x="412" y="255"/>
              </a:cxn>
              <a:cxn ang="0">
                <a:pos x="411" y="286"/>
              </a:cxn>
              <a:cxn ang="0">
                <a:pos x="412" y="310"/>
              </a:cxn>
              <a:cxn ang="0">
                <a:pos x="412" y="337"/>
              </a:cxn>
              <a:cxn ang="0">
                <a:pos x="422" y="362"/>
              </a:cxn>
              <a:cxn ang="0">
                <a:pos x="412" y="392"/>
              </a:cxn>
              <a:cxn ang="0">
                <a:pos x="419" y="412"/>
              </a:cxn>
              <a:cxn ang="0">
                <a:pos x="453" y="437"/>
              </a:cxn>
              <a:cxn ang="0">
                <a:pos x="479" y="446"/>
              </a:cxn>
              <a:cxn ang="0">
                <a:pos x="509" y="448"/>
              </a:cxn>
              <a:cxn ang="0">
                <a:pos x="582" y="490"/>
              </a:cxn>
              <a:cxn ang="0">
                <a:pos x="614" y="528"/>
              </a:cxn>
              <a:cxn ang="0">
                <a:pos x="622" y="548"/>
              </a:cxn>
              <a:cxn ang="0">
                <a:pos x="634" y="592"/>
              </a:cxn>
              <a:cxn ang="0">
                <a:pos x="641" y="620"/>
              </a:cxn>
              <a:cxn ang="0">
                <a:pos x="627" y="630"/>
              </a:cxn>
              <a:cxn ang="0">
                <a:pos x="594" y="670"/>
              </a:cxn>
              <a:cxn ang="0">
                <a:pos x="514" y="713"/>
              </a:cxn>
              <a:cxn ang="0">
                <a:pos x="486" y="719"/>
              </a:cxn>
              <a:cxn ang="0">
                <a:pos x="427" y="708"/>
              </a:cxn>
              <a:cxn ang="0">
                <a:pos x="355" y="724"/>
              </a:cxn>
              <a:cxn ang="0">
                <a:pos x="295" y="730"/>
              </a:cxn>
              <a:cxn ang="0">
                <a:pos x="247" y="739"/>
              </a:cxn>
              <a:cxn ang="0">
                <a:pos x="193" y="730"/>
              </a:cxn>
              <a:cxn ang="0">
                <a:pos x="148" y="788"/>
              </a:cxn>
            </a:cxnLst>
            <a:rect l="0" t="0" r="r" b="b"/>
            <a:pathLst>
              <a:path w="642" h="808">
                <a:moveTo>
                  <a:pt x="79" y="797"/>
                </a:moveTo>
                <a:lnTo>
                  <a:pt x="57" y="797"/>
                </a:lnTo>
                <a:lnTo>
                  <a:pt x="13" y="807"/>
                </a:lnTo>
                <a:lnTo>
                  <a:pt x="13" y="624"/>
                </a:lnTo>
                <a:lnTo>
                  <a:pt x="10" y="546"/>
                </a:lnTo>
                <a:lnTo>
                  <a:pt x="8" y="475"/>
                </a:lnTo>
                <a:lnTo>
                  <a:pt x="1" y="195"/>
                </a:lnTo>
                <a:lnTo>
                  <a:pt x="0" y="93"/>
                </a:lnTo>
                <a:lnTo>
                  <a:pt x="13" y="97"/>
                </a:lnTo>
                <a:lnTo>
                  <a:pt x="33" y="97"/>
                </a:lnTo>
                <a:lnTo>
                  <a:pt x="45" y="93"/>
                </a:lnTo>
                <a:lnTo>
                  <a:pt x="55" y="90"/>
                </a:lnTo>
                <a:lnTo>
                  <a:pt x="70" y="88"/>
                </a:lnTo>
                <a:lnTo>
                  <a:pt x="83" y="88"/>
                </a:lnTo>
                <a:lnTo>
                  <a:pt x="102" y="75"/>
                </a:lnTo>
                <a:lnTo>
                  <a:pt x="126" y="75"/>
                </a:lnTo>
                <a:lnTo>
                  <a:pt x="142" y="81"/>
                </a:lnTo>
                <a:lnTo>
                  <a:pt x="164" y="77"/>
                </a:lnTo>
                <a:lnTo>
                  <a:pt x="173" y="72"/>
                </a:lnTo>
                <a:lnTo>
                  <a:pt x="184" y="68"/>
                </a:lnTo>
                <a:lnTo>
                  <a:pt x="192" y="59"/>
                </a:lnTo>
                <a:lnTo>
                  <a:pt x="226" y="17"/>
                </a:lnTo>
                <a:lnTo>
                  <a:pt x="232" y="6"/>
                </a:lnTo>
                <a:lnTo>
                  <a:pt x="240" y="0"/>
                </a:lnTo>
                <a:lnTo>
                  <a:pt x="247" y="6"/>
                </a:lnTo>
                <a:lnTo>
                  <a:pt x="259" y="12"/>
                </a:lnTo>
                <a:lnTo>
                  <a:pt x="267" y="23"/>
                </a:lnTo>
                <a:lnTo>
                  <a:pt x="277" y="32"/>
                </a:lnTo>
                <a:lnTo>
                  <a:pt x="282" y="39"/>
                </a:lnTo>
                <a:lnTo>
                  <a:pt x="282" y="45"/>
                </a:lnTo>
                <a:lnTo>
                  <a:pt x="282" y="52"/>
                </a:lnTo>
                <a:lnTo>
                  <a:pt x="293" y="61"/>
                </a:lnTo>
                <a:lnTo>
                  <a:pt x="302" y="65"/>
                </a:lnTo>
                <a:lnTo>
                  <a:pt x="309" y="70"/>
                </a:lnTo>
                <a:lnTo>
                  <a:pt x="315" y="81"/>
                </a:lnTo>
                <a:lnTo>
                  <a:pt x="315" y="99"/>
                </a:lnTo>
                <a:lnTo>
                  <a:pt x="319" y="108"/>
                </a:lnTo>
                <a:lnTo>
                  <a:pt x="342" y="133"/>
                </a:lnTo>
                <a:lnTo>
                  <a:pt x="355" y="139"/>
                </a:lnTo>
                <a:lnTo>
                  <a:pt x="366" y="146"/>
                </a:lnTo>
                <a:lnTo>
                  <a:pt x="380" y="163"/>
                </a:lnTo>
                <a:lnTo>
                  <a:pt x="406" y="183"/>
                </a:lnTo>
                <a:lnTo>
                  <a:pt x="411" y="195"/>
                </a:lnTo>
                <a:lnTo>
                  <a:pt x="412" y="208"/>
                </a:lnTo>
                <a:lnTo>
                  <a:pt x="412" y="217"/>
                </a:lnTo>
                <a:lnTo>
                  <a:pt x="412" y="228"/>
                </a:lnTo>
                <a:lnTo>
                  <a:pt x="412" y="245"/>
                </a:lnTo>
                <a:lnTo>
                  <a:pt x="412" y="255"/>
                </a:lnTo>
                <a:lnTo>
                  <a:pt x="412" y="266"/>
                </a:lnTo>
                <a:lnTo>
                  <a:pt x="411" y="286"/>
                </a:lnTo>
                <a:lnTo>
                  <a:pt x="412" y="299"/>
                </a:lnTo>
                <a:lnTo>
                  <a:pt x="412" y="310"/>
                </a:lnTo>
                <a:lnTo>
                  <a:pt x="411" y="323"/>
                </a:lnTo>
                <a:lnTo>
                  <a:pt x="412" y="337"/>
                </a:lnTo>
                <a:lnTo>
                  <a:pt x="419" y="346"/>
                </a:lnTo>
                <a:lnTo>
                  <a:pt x="422" y="362"/>
                </a:lnTo>
                <a:lnTo>
                  <a:pt x="422" y="375"/>
                </a:lnTo>
                <a:lnTo>
                  <a:pt x="412" y="392"/>
                </a:lnTo>
                <a:lnTo>
                  <a:pt x="412" y="405"/>
                </a:lnTo>
                <a:lnTo>
                  <a:pt x="419" y="412"/>
                </a:lnTo>
                <a:lnTo>
                  <a:pt x="427" y="415"/>
                </a:lnTo>
                <a:lnTo>
                  <a:pt x="453" y="437"/>
                </a:lnTo>
                <a:lnTo>
                  <a:pt x="466" y="445"/>
                </a:lnTo>
                <a:lnTo>
                  <a:pt x="479" y="446"/>
                </a:lnTo>
                <a:lnTo>
                  <a:pt x="499" y="448"/>
                </a:lnTo>
                <a:lnTo>
                  <a:pt x="509" y="448"/>
                </a:lnTo>
                <a:lnTo>
                  <a:pt x="567" y="479"/>
                </a:lnTo>
                <a:lnTo>
                  <a:pt x="582" y="490"/>
                </a:lnTo>
                <a:lnTo>
                  <a:pt x="607" y="519"/>
                </a:lnTo>
                <a:lnTo>
                  <a:pt x="614" y="528"/>
                </a:lnTo>
                <a:lnTo>
                  <a:pt x="618" y="535"/>
                </a:lnTo>
                <a:lnTo>
                  <a:pt x="622" y="548"/>
                </a:lnTo>
                <a:lnTo>
                  <a:pt x="634" y="579"/>
                </a:lnTo>
                <a:lnTo>
                  <a:pt x="634" y="592"/>
                </a:lnTo>
                <a:lnTo>
                  <a:pt x="633" y="602"/>
                </a:lnTo>
                <a:lnTo>
                  <a:pt x="641" y="620"/>
                </a:lnTo>
                <a:lnTo>
                  <a:pt x="634" y="626"/>
                </a:lnTo>
                <a:lnTo>
                  <a:pt x="627" y="630"/>
                </a:lnTo>
                <a:lnTo>
                  <a:pt x="607" y="650"/>
                </a:lnTo>
                <a:lnTo>
                  <a:pt x="594" y="670"/>
                </a:lnTo>
                <a:lnTo>
                  <a:pt x="582" y="679"/>
                </a:lnTo>
                <a:lnTo>
                  <a:pt x="514" y="713"/>
                </a:lnTo>
                <a:lnTo>
                  <a:pt x="504" y="713"/>
                </a:lnTo>
                <a:lnTo>
                  <a:pt x="486" y="719"/>
                </a:lnTo>
                <a:lnTo>
                  <a:pt x="469" y="719"/>
                </a:lnTo>
                <a:lnTo>
                  <a:pt x="427" y="708"/>
                </a:lnTo>
                <a:lnTo>
                  <a:pt x="382" y="713"/>
                </a:lnTo>
                <a:lnTo>
                  <a:pt x="355" y="724"/>
                </a:lnTo>
                <a:lnTo>
                  <a:pt x="309" y="728"/>
                </a:lnTo>
                <a:lnTo>
                  <a:pt x="295" y="730"/>
                </a:lnTo>
                <a:lnTo>
                  <a:pt x="272" y="739"/>
                </a:lnTo>
                <a:lnTo>
                  <a:pt x="247" y="739"/>
                </a:lnTo>
                <a:lnTo>
                  <a:pt x="215" y="724"/>
                </a:lnTo>
                <a:lnTo>
                  <a:pt x="193" y="730"/>
                </a:lnTo>
                <a:lnTo>
                  <a:pt x="177" y="742"/>
                </a:lnTo>
                <a:lnTo>
                  <a:pt x="148" y="788"/>
                </a:lnTo>
                <a:lnTo>
                  <a:pt x="79" y="797"/>
                </a:lnTo>
              </a:path>
            </a:pathLst>
          </a:custGeom>
          <a:solidFill>
            <a:srgbClr val="2699BB"/>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189" name="Freeform 8"/>
          <p:cNvSpPr>
            <a:spLocks/>
          </p:cNvSpPr>
          <p:nvPr/>
        </p:nvSpPr>
        <p:spPr bwMode="auto">
          <a:xfrm>
            <a:off x="4204217" y="2266516"/>
            <a:ext cx="1271757" cy="1767886"/>
          </a:xfrm>
          <a:custGeom>
            <a:avLst/>
            <a:gdLst/>
            <a:ahLst/>
            <a:cxnLst>
              <a:cxn ang="0">
                <a:pos x="450" y="1112"/>
              </a:cxn>
              <a:cxn ang="0">
                <a:pos x="399" y="1113"/>
              </a:cxn>
              <a:cxn ang="0">
                <a:pos x="349" y="1086"/>
              </a:cxn>
              <a:cxn ang="0">
                <a:pos x="299" y="1057"/>
              </a:cxn>
              <a:cxn ang="0">
                <a:pos x="254" y="1026"/>
              </a:cxn>
              <a:cxn ang="0">
                <a:pos x="207" y="1018"/>
              </a:cxn>
              <a:cxn ang="0">
                <a:pos x="150" y="979"/>
              </a:cxn>
              <a:cxn ang="0">
                <a:pos x="101" y="921"/>
              </a:cxn>
              <a:cxn ang="0">
                <a:pos x="57" y="873"/>
              </a:cxn>
              <a:cxn ang="0">
                <a:pos x="35" y="828"/>
              </a:cxn>
              <a:cxn ang="0">
                <a:pos x="45" y="774"/>
              </a:cxn>
              <a:cxn ang="0">
                <a:pos x="61" y="743"/>
              </a:cxn>
              <a:cxn ang="0">
                <a:pos x="39" y="692"/>
              </a:cxn>
              <a:cxn ang="0">
                <a:pos x="63" y="643"/>
              </a:cxn>
              <a:cxn ang="0">
                <a:pos x="15" y="626"/>
              </a:cxn>
              <a:cxn ang="0">
                <a:pos x="5" y="576"/>
              </a:cxn>
              <a:cxn ang="0">
                <a:pos x="17" y="522"/>
              </a:cxn>
              <a:cxn ang="0">
                <a:pos x="23" y="470"/>
              </a:cxn>
              <a:cxn ang="0">
                <a:pos x="63" y="437"/>
              </a:cxn>
              <a:cxn ang="0">
                <a:pos x="121" y="415"/>
              </a:cxn>
              <a:cxn ang="0">
                <a:pos x="139" y="374"/>
              </a:cxn>
              <a:cxn ang="0">
                <a:pos x="174" y="335"/>
              </a:cxn>
              <a:cxn ang="0">
                <a:pos x="143" y="288"/>
              </a:cxn>
              <a:cxn ang="0">
                <a:pos x="115" y="234"/>
              </a:cxn>
              <a:cxn ang="0">
                <a:pos x="73" y="195"/>
              </a:cxn>
              <a:cxn ang="0">
                <a:pos x="79" y="150"/>
              </a:cxn>
              <a:cxn ang="0">
                <a:pos x="92" y="95"/>
              </a:cxn>
              <a:cxn ang="0">
                <a:pos x="119" y="50"/>
              </a:cxn>
              <a:cxn ang="0">
                <a:pos x="167" y="19"/>
              </a:cxn>
              <a:cxn ang="0">
                <a:pos x="214" y="0"/>
              </a:cxn>
              <a:cxn ang="0">
                <a:pos x="252" y="37"/>
              </a:cxn>
              <a:cxn ang="0">
                <a:pos x="312" y="13"/>
              </a:cxn>
              <a:cxn ang="0">
                <a:pos x="343" y="37"/>
              </a:cxn>
              <a:cxn ang="0">
                <a:pos x="342" y="86"/>
              </a:cxn>
              <a:cxn ang="0">
                <a:pos x="357" y="135"/>
              </a:cxn>
              <a:cxn ang="0">
                <a:pos x="397" y="179"/>
              </a:cxn>
              <a:cxn ang="0">
                <a:pos x="432" y="210"/>
              </a:cxn>
              <a:cxn ang="0">
                <a:pos x="484" y="262"/>
              </a:cxn>
              <a:cxn ang="0">
                <a:pos x="524" y="295"/>
              </a:cxn>
              <a:cxn ang="0">
                <a:pos x="534" y="342"/>
              </a:cxn>
              <a:cxn ang="0">
                <a:pos x="579" y="379"/>
              </a:cxn>
              <a:cxn ang="0">
                <a:pos x="632" y="422"/>
              </a:cxn>
              <a:cxn ang="0">
                <a:pos x="679" y="442"/>
              </a:cxn>
              <a:cxn ang="0">
                <a:pos x="714" y="481"/>
              </a:cxn>
              <a:cxn ang="0">
                <a:pos x="854" y="526"/>
              </a:cxn>
              <a:cxn ang="0">
                <a:pos x="833" y="574"/>
              </a:cxn>
              <a:cxn ang="0">
                <a:pos x="796" y="637"/>
              </a:cxn>
              <a:cxn ang="0">
                <a:pos x="762" y="689"/>
              </a:cxn>
              <a:cxn ang="0">
                <a:pos x="632" y="724"/>
              </a:cxn>
              <a:cxn ang="0">
                <a:pos x="634" y="794"/>
              </a:cxn>
              <a:cxn ang="0">
                <a:pos x="619" y="853"/>
              </a:cxn>
              <a:cxn ang="0">
                <a:pos x="574" y="926"/>
              </a:cxn>
              <a:cxn ang="0">
                <a:pos x="579" y="1021"/>
              </a:cxn>
              <a:cxn ang="0">
                <a:pos x="644" y="1053"/>
              </a:cxn>
              <a:cxn ang="0">
                <a:pos x="722" y="1086"/>
              </a:cxn>
              <a:cxn ang="0">
                <a:pos x="714" y="1157"/>
              </a:cxn>
            </a:cxnLst>
            <a:rect l="0" t="0" r="r" b="b"/>
            <a:pathLst>
              <a:path w="862" h="1161">
                <a:moveTo>
                  <a:pt x="490" y="1145"/>
                </a:moveTo>
                <a:lnTo>
                  <a:pt x="482" y="1133"/>
                </a:lnTo>
                <a:lnTo>
                  <a:pt x="474" y="1125"/>
                </a:lnTo>
                <a:lnTo>
                  <a:pt x="469" y="1123"/>
                </a:lnTo>
                <a:lnTo>
                  <a:pt x="456" y="1118"/>
                </a:lnTo>
                <a:lnTo>
                  <a:pt x="450" y="1112"/>
                </a:lnTo>
                <a:lnTo>
                  <a:pt x="442" y="1108"/>
                </a:lnTo>
                <a:lnTo>
                  <a:pt x="430" y="1099"/>
                </a:lnTo>
                <a:lnTo>
                  <a:pt x="425" y="1105"/>
                </a:lnTo>
                <a:lnTo>
                  <a:pt x="417" y="1113"/>
                </a:lnTo>
                <a:lnTo>
                  <a:pt x="407" y="1118"/>
                </a:lnTo>
                <a:lnTo>
                  <a:pt x="399" y="1113"/>
                </a:lnTo>
                <a:lnTo>
                  <a:pt x="397" y="1103"/>
                </a:lnTo>
                <a:lnTo>
                  <a:pt x="394" y="1092"/>
                </a:lnTo>
                <a:lnTo>
                  <a:pt x="383" y="1086"/>
                </a:lnTo>
                <a:lnTo>
                  <a:pt x="370" y="1085"/>
                </a:lnTo>
                <a:lnTo>
                  <a:pt x="357" y="1086"/>
                </a:lnTo>
                <a:lnTo>
                  <a:pt x="349" y="1086"/>
                </a:lnTo>
                <a:lnTo>
                  <a:pt x="342" y="1086"/>
                </a:lnTo>
                <a:lnTo>
                  <a:pt x="332" y="1081"/>
                </a:lnTo>
                <a:lnTo>
                  <a:pt x="319" y="1072"/>
                </a:lnTo>
                <a:lnTo>
                  <a:pt x="312" y="1066"/>
                </a:lnTo>
                <a:lnTo>
                  <a:pt x="305" y="1063"/>
                </a:lnTo>
                <a:lnTo>
                  <a:pt x="299" y="1057"/>
                </a:lnTo>
                <a:lnTo>
                  <a:pt x="295" y="1046"/>
                </a:lnTo>
                <a:lnTo>
                  <a:pt x="290" y="1041"/>
                </a:lnTo>
                <a:lnTo>
                  <a:pt x="279" y="1041"/>
                </a:lnTo>
                <a:lnTo>
                  <a:pt x="268" y="1033"/>
                </a:lnTo>
                <a:lnTo>
                  <a:pt x="262" y="1033"/>
                </a:lnTo>
                <a:lnTo>
                  <a:pt x="254" y="1026"/>
                </a:lnTo>
                <a:lnTo>
                  <a:pt x="248" y="1018"/>
                </a:lnTo>
                <a:lnTo>
                  <a:pt x="239" y="1018"/>
                </a:lnTo>
                <a:lnTo>
                  <a:pt x="230" y="1013"/>
                </a:lnTo>
                <a:lnTo>
                  <a:pt x="223" y="1021"/>
                </a:lnTo>
                <a:lnTo>
                  <a:pt x="215" y="1021"/>
                </a:lnTo>
                <a:lnTo>
                  <a:pt x="207" y="1018"/>
                </a:lnTo>
                <a:lnTo>
                  <a:pt x="187" y="1008"/>
                </a:lnTo>
                <a:lnTo>
                  <a:pt x="175" y="1011"/>
                </a:lnTo>
                <a:lnTo>
                  <a:pt x="168" y="1006"/>
                </a:lnTo>
                <a:lnTo>
                  <a:pt x="167" y="991"/>
                </a:lnTo>
                <a:lnTo>
                  <a:pt x="159" y="979"/>
                </a:lnTo>
                <a:lnTo>
                  <a:pt x="150" y="979"/>
                </a:lnTo>
                <a:lnTo>
                  <a:pt x="150" y="966"/>
                </a:lnTo>
                <a:lnTo>
                  <a:pt x="143" y="963"/>
                </a:lnTo>
                <a:lnTo>
                  <a:pt x="137" y="953"/>
                </a:lnTo>
                <a:lnTo>
                  <a:pt x="121" y="943"/>
                </a:lnTo>
                <a:lnTo>
                  <a:pt x="119" y="930"/>
                </a:lnTo>
                <a:lnTo>
                  <a:pt x="101" y="921"/>
                </a:lnTo>
                <a:lnTo>
                  <a:pt x="93" y="916"/>
                </a:lnTo>
                <a:lnTo>
                  <a:pt x="85" y="911"/>
                </a:lnTo>
                <a:lnTo>
                  <a:pt x="70" y="898"/>
                </a:lnTo>
                <a:lnTo>
                  <a:pt x="63" y="893"/>
                </a:lnTo>
                <a:lnTo>
                  <a:pt x="61" y="883"/>
                </a:lnTo>
                <a:lnTo>
                  <a:pt x="57" y="873"/>
                </a:lnTo>
                <a:lnTo>
                  <a:pt x="53" y="866"/>
                </a:lnTo>
                <a:lnTo>
                  <a:pt x="45" y="861"/>
                </a:lnTo>
                <a:lnTo>
                  <a:pt x="41" y="858"/>
                </a:lnTo>
                <a:lnTo>
                  <a:pt x="39" y="848"/>
                </a:lnTo>
                <a:lnTo>
                  <a:pt x="39" y="837"/>
                </a:lnTo>
                <a:lnTo>
                  <a:pt x="35" y="828"/>
                </a:lnTo>
                <a:lnTo>
                  <a:pt x="33" y="819"/>
                </a:lnTo>
                <a:lnTo>
                  <a:pt x="28" y="811"/>
                </a:lnTo>
                <a:lnTo>
                  <a:pt x="33" y="803"/>
                </a:lnTo>
                <a:lnTo>
                  <a:pt x="30" y="788"/>
                </a:lnTo>
                <a:lnTo>
                  <a:pt x="35" y="777"/>
                </a:lnTo>
                <a:lnTo>
                  <a:pt x="45" y="774"/>
                </a:lnTo>
                <a:lnTo>
                  <a:pt x="52" y="770"/>
                </a:lnTo>
                <a:lnTo>
                  <a:pt x="55" y="763"/>
                </a:lnTo>
                <a:lnTo>
                  <a:pt x="63" y="763"/>
                </a:lnTo>
                <a:lnTo>
                  <a:pt x="73" y="754"/>
                </a:lnTo>
                <a:lnTo>
                  <a:pt x="66" y="748"/>
                </a:lnTo>
                <a:lnTo>
                  <a:pt x="61" y="743"/>
                </a:lnTo>
                <a:lnTo>
                  <a:pt x="63" y="729"/>
                </a:lnTo>
                <a:lnTo>
                  <a:pt x="61" y="724"/>
                </a:lnTo>
                <a:lnTo>
                  <a:pt x="55" y="714"/>
                </a:lnTo>
                <a:lnTo>
                  <a:pt x="45" y="714"/>
                </a:lnTo>
                <a:lnTo>
                  <a:pt x="45" y="701"/>
                </a:lnTo>
                <a:lnTo>
                  <a:pt x="39" y="692"/>
                </a:lnTo>
                <a:lnTo>
                  <a:pt x="45" y="684"/>
                </a:lnTo>
                <a:lnTo>
                  <a:pt x="53" y="676"/>
                </a:lnTo>
                <a:lnTo>
                  <a:pt x="61" y="668"/>
                </a:lnTo>
                <a:lnTo>
                  <a:pt x="63" y="657"/>
                </a:lnTo>
                <a:lnTo>
                  <a:pt x="68" y="652"/>
                </a:lnTo>
                <a:lnTo>
                  <a:pt x="63" y="643"/>
                </a:lnTo>
                <a:lnTo>
                  <a:pt x="55" y="643"/>
                </a:lnTo>
                <a:lnTo>
                  <a:pt x="46" y="644"/>
                </a:lnTo>
                <a:lnTo>
                  <a:pt x="39" y="644"/>
                </a:lnTo>
                <a:lnTo>
                  <a:pt x="33" y="637"/>
                </a:lnTo>
                <a:lnTo>
                  <a:pt x="17" y="634"/>
                </a:lnTo>
                <a:lnTo>
                  <a:pt x="15" y="626"/>
                </a:lnTo>
                <a:lnTo>
                  <a:pt x="17" y="617"/>
                </a:lnTo>
                <a:lnTo>
                  <a:pt x="15" y="608"/>
                </a:lnTo>
                <a:lnTo>
                  <a:pt x="10" y="602"/>
                </a:lnTo>
                <a:lnTo>
                  <a:pt x="3" y="594"/>
                </a:lnTo>
                <a:lnTo>
                  <a:pt x="0" y="582"/>
                </a:lnTo>
                <a:lnTo>
                  <a:pt x="5" y="576"/>
                </a:lnTo>
                <a:lnTo>
                  <a:pt x="0" y="566"/>
                </a:lnTo>
                <a:lnTo>
                  <a:pt x="5" y="559"/>
                </a:lnTo>
                <a:lnTo>
                  <a:pt x="6" y="550"/>
                </a:lnTo>
                <a:lnTo>
                  <a:pt x="10" y="541"/>
                </a:lnTo>
                <a:lnTo>
                  <a:pt x="10" y="530"/>
                </a:lnTo>
                <a:lnTo>
                  <a:pt x="17" y="522"/>
                </a:lnTo>
                <a:lnTo>
                  <a:pt x="23" y="510"/>
                </a:lnTo>
                <a:lnTo>
                  <a:pt x="30" y="504"/>
                </a:lnTo>
                <a:lnTo>
                  <a:pt x="35" y="497"/>
                </a:lnTo>
                <a:lnTo>
                  <a:pt x="41" y="486"/>
                </a:lnTo>
                <a:lnTo>
                  <a:pt x="33" y="481"/>
                </a:lnTo>
                <a:lnTo>
                  <a:pt x="23" y="470"/>
                </a:lnTo>
                <a:lnTo>
                  <a:pt x="15" y="457"/>
                </a:lnTo>
                <a:lnTo>
                  <a:pt x="25" y="454"/>
                </a:lnTo>
                <a:lnTo>
                  <a:pt x="30" y="452"/>
                </a:lnTo>
                <a:lnTo>
                  <a:pt x="45" y="442"/>
                </a:lnTo>
                <a:lnTo>
                  <a:pt x="53" y="437"/>
                </a:lnTo>
                <a:lnTo>
                  <a:pt x="63" y="437"/>
                </a:lnTo>
                <a:lnTo>
                  <a:pt x="70" y="434"/>
                </a:lnTo>
                <a:lnTo>
                  <a:pt x="87" y="432"/>
                </a:lnTo>
                <a:lnTo>
                  <a:pt x="93" y="424"/>
                </a:lnTo>
                <a:lnTo>
                  <a:pt x="103" y="422"/>
                </a:lnTo>
                <a:lnTo>
                  <a:pt x="112" y="421"/>
                </a:lnTo>
                <a:lnTo>
                  <a:pt x="121" y="415"/>
                </a:lnTo>
                <a:lnTo>
                  <a:pt x="127" y="412"/>
                </a:lnTo>
                <a:lnTo>
                  <a:pt x="135" y="402"/>
                </a:lnTo>
                <a:lnTo>
                  <a:pt x="143" y="397"/>
                </a:lnTo>
                <a:lnTo>
                  <a:pt x="150" y="390"/>
                </a:lnTo>
                <a:lnTo>
                  <a:pt x="147" y="382"/>
                </a:lnTo>
                <a:lnTo>
                  <a:pt x="139" y="374"/>
                </a:lnTo>
                <a:lnTo>
                  <a:pt x="143" y="367"/>
                </a:lnTo>
                <a:lnTo>
                  <a:pt x="148" y="355"/>
                </a:lnTo>
                <a:lnTo>
                  <a:pt x="161" y="354"/>
                </a:lnTo>
                <a:lnTo>
                  <a:pt x="174" y="350"/>
                </a:lnTo>
                <a:lnTo>
                  <a:pt x="177" y="344"/>
                </a:lnTo>
                <a:lnTo>
                  <a:pt x="174" y="335"/>
                </a:lnTo>
                <a:lnTo>
                  <a:pt x="170" y="321"/>
                </a:lnTo>
                <a:lnTo>
                  <a:pt x="161" y="315"/>
                </a:lnTo>
                <a:lnTo>
                  <a:pt x="152" y="312"/>
                </a:lnTo>
                <a:lnTo>
                  <a:pt x="148" y="304"/>
                </a:lnTo>
                <a:lnTo>
                  <a:pt x="139" y="300"/>
                </a:lnTo>
                <a:lnTo>
                  <a:pt x="143" y="288"/>
                </a:lnTo>
                <a:lnTo>
                  <a:pt x="135" y="285"/>
                </a:lnTo>
                <a:lnTo>
                  <a:pt x="130" y="275"/>
                </a:lnTo>
                <a:lnTo>
                  <a:pt x="127" y="267"/>
                </a:lnTo>
                <a:lnTo>
                  <a:pt x="115" y="252"/>
                </a:lnTo>
                <a:lnTo>
                  <a:pt x="110" y="240"/>
                </a:lnTo>
                <a:lnTo>
                  <a:pt x="115" y="234"/>
                </a:lnTo>
                <a:lnTo>
                  <a:pt x="115" y="228"/>
                </a:lnTo>
                <a:lnTo>
                  <a:pt x="103" y="219"/>
                </a:lnTo>
                <a:lnTo>
                  <a:pt x="95" y="214"/>
                </a:lnTo>
                <a:lnTo>
                  <a:pt x="87" y="214"/>
                </a:lnTo>
                <a:lnTo>
                  <a:pt x="79" y="208"/>
                </a:lnTo>
                <a:lnTo>
                  <a:pt x="73" y="195"/>
                </a:lnTo>
                <a:lnTo>
                  <a:pt x="73" y="187"/>
                </a:lnTo>
                <a:lnTo>
                  <a:pt x="79" y="182"/>
                </a:lnTo>
                <a:lnTo>
                  <a:pt x="92" y="179"/>
                </a:lnTo>
                <a:lnTo>
                  <a:pt x="90" y="167"/>
                </a:lnTo>
                <a:lnTo>
                  <a:pt x="87" y="159"/>
                </a:lnTo>
                <a:lnTo>
                  <a:pt x="79" y="150"/>
                </a:lnTo>
                <a:lnTo>
                  <a:pt x="73" y="140"/>
                </a:lnTo>
                <a:lnTo>
                  <a:pt x="77" y="130"/>
                </a:lnTo>
                <a:lnTo>
                  <a:pt x="81" y="120"/>
                </a:lnTo>
                <a:lnTo>
                  <a:pt x="88" y="115"/>
                </a:lnTo>
                <a:lnTo>
                  <a:pt x="92" y="105"/>
                </a:lnTo>
                <a:lnTo>
                  <a:pt x="92" y="95"/>
                </a:lnTo>
                <a:lnTo>
                  <a:pt x="81" y="86"/>
                </a:lnTo>
                <a:lnTo>
                  <a:pt x="77" y="77"/>
                </a:lnTo>
                <a:lnTo>
                  <a:pt x="81" y="70"/>
                </a:lnTo>
                <a:lnTo>
                  <a:pt x="87" y="53"/>
                </a:lnTo>
                <a:lnTo>
                  <a:pt x="95" y="50"/>
                </a:lnTo>
                <a:lnTo>
                  <a:pt x="119" y="50"/>
                </a:lnTo>
                <a:lnTo>
                  <a:pt x="133" y="45"/>
                </a:lnTo>
                <a:lnTo>
                  <a:pt x="143" y="45"/>
                </a:lnTo>
                <a:lnTo>
                  <a:pt x="150" y="37"/>
                </a:lnTo>
                <a:lnTo>
                  <a:pt x="148" y="26"/>
                </a:lnTo>
                <a:lnTo>
                  <a:pt x="153" y="17"/>
                </a:lnTo>
                <a:lnTo>
                  <a:pt x="167" y="19"/>
                </a:lnTo>
                <a:lnTo>
                  <a:pt x="181" y="23"/>
                </a:lnTo>
                <a:lnTo>
                  <a:pt x="183" y="13"/>
                </a:lnTo>
                <a:lnTo>
                  <a:pt x="194" y="10"/>
                </a:lnTo>
                <a:lnTo>
                  <a:pt x="205" y="17"/>
                </a:lnTo>
                <a:lnTo>
                  <a:pt x="208" y="8"/>
                </a:lnTo>
                <a:lnTo>
                  <a:pt x="214" y="0"/>
                </a:lnTo>
                <a:lnTo>
                  <a:pt x="223" y="0"/>
                </a:lnTo>
                <a:lnTo>
                  <a:pt x="232" y="8"/>
                </a:lnTo>
                <a:lnTo>
                  <a:pt x="239" y="13"/>
                </a:lnTo>
                <a:lnTo>
                  <a:pt x="237" y="28"/>
                </a:lnTo>
                <a:lnTo>
                  <a:pt x="245" y="30"/>
                </a:lnTo>
                <a:lnTo>
                  <a:pt x="252" y="37"/>
                </a:lnTo>
                <a:lnTo>
                  <a:pt x="265" y="37"/>
                </a:lnTo>
                <a:lnTo>
                  <a:pt x="274" y="33"/>
                </a:lnTo>
                <a:lnTo>
                  <a:pt x="282" y="28"/>
                </a:lnTo>
                <a:lnTo>
                  <a:pt x="295" y="28"/>
                </a:lnTo>
                <a:lnTo>
                  <a:pt x="302" y="23"/>
                </a:lnTo>
                <a:lnTo>
                  <a:pt x="312" y="13"/>
                </a:lnTo>
                <a:lnTo>
                  <a:pt x="323" y="17"/>
                </a:lnTo>
                <a:lnTo>
                  <a:pt x="334" y="13"/>
                </a:lnTo>
                <a:lnTo>
                  <a:pt x="343" y="10"/>
                </a:lnTo>
                <a:lnTo>
                  <a:pt x="343" y="19"/>
                </a:lnTo>
                <a:lnTo>
                  <a:pt x="342" y="28"/>
                </a:lnTo>
                <a:lnTo>
                  <a:pt x="343" y="37"/>
                </a:lnTo>
                <a:lnTo>
                  <a:pt x="357" y="45"/>
                </a:lnTo>
                <a:lnTo>
                  <a:pt x="347" y="52"/>
                </a:lnTo>
                <a:lnTo>
                  <a:pt x="343" y="60"/>
                </a:lnTo>
                <a:lnTo>
                  <a:pt x="349" y="66"/>
                </a:lnTo>
                <a:lnTo>
                  <a:pt x="357" y="72"/>
                </a:lnTo>
                <a:lnTo>
                  <a:pt x="342" y="86"/>
                </a:lnTo>
                <a:lnTo>
                  <a:pt x="335" y="95"/>
                </a:lnTo>
                <a:lnTo>
                  <a:pt x="343" y="103"/>
                </a:lnTo>
                <a:lnTo>
                  <a:pt x="343" y="112"/>
                </a:lnTo>
                <a:lnTo>
                  <a:pt x="347" y="120"/>
                </a:lnTo>
                <a:lnTo>
                  <a:pt x="349" y="130"/>
                </a:lnTo>
                <a:lnTo>
                  <a:pt x="357" y="135"/>
                </a:lnTo>
                <a:lnTo>
                  <a:pt x="372" y="140"/>
                </a:lnTo>
                <a:lnTo>
                  <a:pt x="379" y="147"/>
                </a:lnTo>
                <a:lnTo>
                  <a:pt x="390" y="153"/>
                </a:lnTo>
                <a:lnTo>
                  <a:pt x="397" y="155"/>
                </a:lnTo>
                <a:lnTo>
                  <a:pt x="402" y="170"/>
                </a:lnTo>
                <a:lnTo>
                  <a:pt x="397" y="179"/>
                </a:lnTo>
                <a:lnTo>
                  <a:pt x="387" y="187"/>
                </a:lnTo>
                <a:lnTo>
                  <a:pt x="387" y="199"/>
                </a:lnTo>
                <a:lnTo>
                  <a:pt x="394" y="208"/>
                </a:lnTo>
                <a:lnTo>
                  <a:pt x="410" y="217"/>
                </a:lnTo>
                <a:lnTo>
                  <a:pt x="425" y="217"/>
                </a:lnTo>
                <a:lnTo>
                  <a:pt x="432" y="210"/>
                </a:lnTo>
                <a:lnTo>
                  <a:pt x="442" y="222"/>
                </a:lnTo>
                <a:lnTo>
                  <a:pt x="450" y="234"/>
                </a:lnTo>
                <a:lnTo>
                  <a:pt x="459" y="242"/>
                </a:lnTo>
                <a:lnTo>
                  <a:pt x="465" y="252"/>
                </a:lnTo>
                <a:lnTo>
                  <a:pt x="472" y="257"/>
                </a:lnTo>
                <a:lnTo>
                  <a:pt x="484" y="262"/>
                </a:lnTo>
                <a:lnTo>
                  <a:pt x="490" y="267"/>
                </a:lnTo>
                <a:lnTo>
                  <a:pt x="504" y="268"/>
                </a:lnTo>
                <a:lnTo>
                  <a:pt x="510" y="272"/>
                </a:lnTo>
                <a:lnTo>
                  <a:pt x="517" y="277"/>
                </a:lnTo>
                <a:lnTo>
                  <a:pt x="517" y="288"/>
                </a:lnTo>
                <a:lnTo>
                  <a:pt x="524" y="295"/>
                </a:lnTo>
                <a:lnTo>
                  <a:pt x="536" y="295"/>
                </a:lnTo>
                <a:lnTo>
                  <a:pt x="539" y="304"/>
                </a:lnTo>
                <a:lnTo>
                  <a:pt x="544" y="315"/>
                </a:lnTo>
                <a:lnTo>
                  <a:pt x="539" y="324"/>
                </a:lnTo>
                <a:lnTo>
                  <a:pt x="536" y="334"/>
                </a:lnTo>
                <a:lnTo>
                  <a:pt x="534" y="342"/>
                </a:lnTo>
                <a:lnTo>
                  <a:pt x="537" y="354"/>
                </a:lnTo>
                <a:lnTo>
                  <a:pt x="544" y="362"/>
                </a:lnTo>
                <a:lnTo>
                  <a:pt x="551" y="367"/>
                </a:lnTo>
                <a:lnTo>
                  <a:pt x="559" y="379"/>
                </a:lnTo>
                <a:lnTo>
                  <a:pt x="571" y="379"/>
                </a:lnTo>
                <a:lnTo>
                  <a:pt x="579" y="379"/>
                </a:lnTo>
                <a:lnTo>
                  <a:pt x="592" y="388"/>
                </a:lnTo>
                <a:lnTo>
                  <a:pt x="602" y="397"/>
                </a:lnTo>
                <a:lnTo>
                  <a:pt x="611" y="404"/>
                </a:lnTo>
                <a:lnTo>
                  <a:pt x="616" y="412"/>
                </a:lnTo>
                <a:lnTo>
                  <a:pt x="624" y="417"/>
                </a:lnTo>
                <a:lnTo>
                  <a:pt x="632" y="422"/>
                </a:lnTo>
                <a:lnTo>
                  <a:pt x="642" y="422"/>
                </a:lnTo>
                <a:lnTo>
                  <a:pt x="651" y="422"/>
                </a:lnTo>
                <a:lnTo>
                  <a:pt x="656" y="429"/>
                </a:lnTo>
                <a:lnTo>
                  <a:pt x="671" y="432"/>
                </a:lnTo>
                <a:lnTo>
                  <a:pt x="678" y="434"/>
                </a:lnTo>
                <a:lnTo>
                  <a:pt x="679" y="442"/>
                </a:lnTo>
                <a:lnTo>
                  <a:pt x="674" y="449"/>
                </a:lnTo>
                <a:lnTo>
                  <a:pt x="676" y="461"/>
                </a:lnTo>
                <a:lnTo>
                  <a:pt x="687" y="462"/>
                </a:lnTo>
                <a:lnTo>
                  <a:pt x="696" y="470"/>
                </a:lnTo>
                <a:lnTo>
                  <a:pt x="711" y="474"/>
                </a:lnTo>
                <a:lnTo>
                  <a:pt x="714" y="481"/>
                </a:lnTo>
                <a:lnTo>
                  <a:pt x="719" y="494"/>
                </a:lnTo>
                <a:lnTo>
                  <a:pt x="726" y="506"/>
                </a:lnTo>
                <a:lnTo>
                  <a:pt x="727" y="512"/>
                </a:lnTo>
                <a:lnTo>
                  <a:pt x="727" y="522"/>
                </a:lnTo>
                <a:lnTo>
                  <a:pt x="738" y="526"/>
                </a:lnTo>
                <a:lnTo>
                  <a:pt x="854" y="526"/>
                </a:lnTo>
                <a:lnTo>
                  <a:pt x="861" y="536"/>
                </a:lnTo>
                <a:lnTo>
                  <a:pt x="861" y="544"/>
                </a:lnTo>
                <a:lnTo>
                  <a:pt x="854" y="554"/>
                </a:lnTo>
                <a:lnTo>
                  <a:pt x="846" y="562"/>
                </a:lnTo>
                <a:lnTo>
                  <a:pt x="839" y="566"/>
                </a:lnTo>
                <a:lnTo>
                  <a:pt x="833" y="574"/>
                </a:lnTo>
                <a:lnTo>
                  <a:pt x="827" y="579"/>
                </a:lnTo>
                <a:lnTo>
                  <a:pt x="831" y="596"/>
                </a:lnTo>
                <a:lnTo>
                  <a:pt x="827" y="614"/>
                </a:lnTo>
                <a:lnTo>
                  <a:pt x="819" y="619"/>
                </a:lnTo>
                <a:lnTo>
                  <a:pt x="802" y="628"/>
                </a:lnTo>
                <a:lnTo>
                  <a:pt x="796" y="637"/>
                </a:lnTo>
                <a:lnTo>
                  <a:pt x="794" y="648"/>
                </a:lnTo>
                <a:lnTo>
                  <a:pt x="791" y="661"/>
                </a:lnTo>
                <a:lnTo>
                  <a:pt x="787" y="668"/>
                </a:lnTo>
                <a:lnTo>
                  <a:pt x="779" y="677"/>
                </a:lnTo>
                <a:lnTo>
                  <a:pt x="776" y="689"/>
                </a:lnTo>
                <a:lnTo>
                  <a:pt x="762" y="689"/>
                </a:lnTo>
                <a:lnTo>
                  <a:pt x="718" y="703"/>
                </a:lnTo>
                <a:lnTo>
                  <a:pt x="706" y="701"/>
                </a:lnTo>
                <a:lnTo>
                  <a:pt x="692" y="694"/>
                </a:lnTo>
                <a:lnTo>
                  <a:pt x="649" y="709"/>
                </a:lnTo>
                <a:lnTo>
                  <a:pt x="638" y="716"/>
                </a:lnTo>
                <a:lnTo>
                  <a:pt x="632" y="724"/>
                </a:lnTo>
                <a:lnTo>
                  <a:pt x="629" y="736"/>
                </a:lnTo>
                <a:lnTo>
                  <a:pt x="629" y="748"/>
                </a:lnTo>
                <a:lnTo>
                  <a:pt x="634" y="756"/>
                </a:lnTo>
                <a:lnTo>
                  <a:pt x="644" y="777"/>
                </a:lnTo>
                <a:lnTo>
                  <a:pt x="642" y="784"/>
                </a:lnTo>
                <a:lnTo>
                  <a:pt x="634" y="794"/>
                </a:lnTo>
                <a:lnTo>
                  <a:pt x="629" y="803"/>
                </a:lnTo>
                <a:lnTo>
                  <a:pt x="624" y="811"/>
                </a:lnTo>
                <a:lnTo>
                  <a:pt x="619" y="819"/>
                </a:lnTo>
                <a:lnTo>
                  <a:pt x="616" y="831"/>
                </a:lnTo>
                <a:lnTo>
                  <a:pt x="619" y="844"/>
                </a:lnTo>
                <a:lnTo>
                  <a:pt x="619" y="853"/>
                </a:lnTo>
                <a:lnTo>
                  <a:pt x="616" y="863"/>
                </a:lnTo>
                <a:lnTo>
                  <a:pt x="609" y="873"/>
                </a:lnTo>
                <a:lnTo>
                  <a:pt x="607" y="884"/>
                </a:lnTo>
                <a:lnTo>
                  <a:pt x="594" y="898"/>
                </a:lnTo>
                <a:lnTo>
                  <a:pt x="587" y="903"/>
                </a:lnTo>
                <a:lnTo>
                  <a:pt x="574" y="926"/>
                </a:lnTo>
                <a:lnTo>
                  <a:pt x="569" y="971"/>
                </a:lnTo>
                <a:lnTo>
                  <a:pt x="565" y="983"/>
                </a:lnTo>
                <a:lnTo>
                  <a:pt x="571" y="991"/>
                </a:lnTo>
                <a:lnTo>
                  <a:pt x="571" y="1003"/>
                </a:lnTo>
                <a:lnTo>
                  <a:pt x="576" y="1008"/>
                </a:lnTo>
                <a:lnTo>
                  <a:pt x="579" y="1021"/>
                </a:lnTo>
                <a:lnTo>
                  <a:pt x="584" y="1030"/>
                </a:lnTo>
                <a:lnTo>
                  <a:pt x="587" y="1038"/>
                </a:lnTo>
                <a:lnTo>
                  <a:pt x="609" y="1050"/>
                </a:lnTo>
                <a:lnTo>
                  <a:pt x="619" y="1051"/>
                </a:lnTo>
                <a:lnTo>
                  <a:pt x="629" y="1051"/>
                </a:lnTo>
                <a:lnTo>
                  <a:pt x="644" y="1053"/>
                </a:lnTo>
                <a:lnTo>
                  <a:pt x="665" y="1061"/>
                </a:lnTo>
                <a:lnTo>
                  <a:pt x="691" y="1063"/>
                </a:lnTo>
                <a:lnTo>
                  <a:pt x="698" y="1066"/>
                </a:lnTo>
                <a:lnTo>
                  <a:pt x="707" y="1077"/>
                </a:lnTo>
                <a:lnTo>
                  <a:pt x="714" y="1085"/>
                </a:lnTo>
                <a:lnTo>
                  <a:pt x="722" y="1086"/>
                </a:lnTo>
                <a:lnTo>
                  <a:pt x="722" y="1099"/>
                </a:lnTo>
                <a:lnTo>
                  <a:pt x="722" y="1108"/>
                </a:lnTo>
                <a:lnTo>
                  <a:pt x="722" y="1118"/>
                </a:lnTo>
                <a:lnTo>
                  <a:pt x="719" y="1143"/>
                </a:lnTo>
                <a:lnTo>
                  <a:pt x="718" y="1150"/>
                </a:lnTo>
                <a:lnTo>
                  <a:pt x="714" y="1157"/>
                </a:lnTo>
                <a:lnTo>
                  <a:pt x="522" y="1160"/>
                </a:lnTo>
                <a:lnTo>
                  <a:pt x="514" y="1150"/>
                </a:lnTo>
                <a:lnTo>
                  <a:pt x="499" y="1145"/>
                </a:lnTo>
                <a:lnTo>
                  <a:pt x="490" y="1145"/>
                </a:lnTo>
              </a:path>
            </a:pathLst>
          </a:custGeom>
          <a:solidFill>
            <a:srgbClr val="2699BB"/>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190" name="Freeform 9"/>
          <p:cNvSpPr>
            <a:spLocks/>
          </p:cNvSpPr>
          <p:nvPr/>
        </p:nvSpPr>
        <p:spPr bwMode="auto">
          <a:xfrm>
            <a:off x="769585" y="2385289"/>
            <a:ext cx="1766003" cy="782682"/>
          </a:xfrm>
          <a:custGeom>
            <a:avLst/>
            <a:gdLst/>
            <a:ahLst/>
            <a:cxnLst>
              <a:cxn ang="0">
                <a:pos x="1196" y="309"/>
              </a:cxn>
              <a:cxn ang="0">
                <a:pos x="1117" y="319"/>
              </a:cxn>
              <a:cxn ang="0">
                <a:pos x="1088" y="274"/>
              </a:cxn>
              <a:cxn ang="0">
                <a:pos x="1069" y="257"/>
              </a:cxn>
              <a:cxn ang="0">
                <a:pos x="1069" y="227"/>
              </a:cxn>
              <a:cxn ang="0">
                <a:pos x="1037" y="242"/>
              </a:cxn>
              <a:cxn ang="0">
                <a:pos x="1002" y="272"/>
              </a:cxn>
              <a:cxn ang="0">
                <a:pos x="969" y="286"/>
              </a:cxn>
              <a:cxn ang="0">
                <a:pos x="937" y="286"/>
              </a:cxn>
              <a:cxn ang="0">
                <a:pos x="892" y="284"/>
              </a:cxn>
              <a:cxn ang="0">
                <a:pos x="862" y="274"/>
              </a:cxn>
              <a:cxn ang="0">
                <a:pos x="846" y="259"/>
              </a:cxn>
              <a:cxn ang="0">
                <a:pos x="809" y="264"/>
              </a:cxn>
              <a:cxn ang="0">
                <a:pos x="787" y="247"/>
              </a:cxn>
              <a:cxn ang="0">
                <a:pos x="755" y="259"/>
              </a:cxn>
              <a:cxn ang="0">
                <a:pos x="726" y="247"/>
              </a:cxn>
              <a:cxn ang="0">
                <a:pos x="684" y="229"/>
              </a:cxn>
              <a:cxn ang="0">
                <a:pos x="640" y="239"/>
              </a:cxn>
              <a:cxn ang="0">
                <a:pos x="597" y="234"/>
              </a:cxn>
              <a:cxn ang="0">
                <a:pos x="559" y="232"/>
              </a:cxn>
              <a:cxn ang="0">
                <a:pos x="530" y="224"/>
              </a:cxn>
              <a:cxn ang="0">
                <a:pos x="494" y="219"/>
              </a:cxn>
              <a:cxn ang="0">
                <a:pos x="452" y="204"/>
              </a:cxn>
              <a:cxn ang="0">
                <a:pos x="428" y="184"/>
              </a:cxn>
              <a:cxn ang="0">
                <a:pos x="407" y="165"/>
              </a:cxn>
              <a:cxn ang="0">
                <a:pos x="365" y="144"/>
              </a:cxn>
              <a:cxn ang="0">
                <a:pos x="340" y="132"/>
              </a:cxn>
              <a:cxn ang="0">
                <a:pos x="315" y="139"/>
              </a:cxn>
              <a:cxn ang="0">
                <a:pos x="279" y="113"/>
              </a:cxn>
              <a:cxn ang="0">
                <a:pos x="257" y="108"/>
              </a:cxn>
              <a:cxn ang="0">
                <a:pos x="105" y="15"/>
              </a:cxn>
              <a:cxn ang="0">
                <a:pos x="79" y="5"/>
              </a:cxn>
              <a:cxn ang="0">
                <a:pos x="21" y="0"/>
              </a:cxn>
              <a:cxn ang="0">
                <a:pos x="43" y="35"/>
              </a:cxn>
              <a:cxn ang="0">
                <a:pos x="65" y="68"/>
              </a:cxn>
              <a:cxn ang="0">
                <a:pos x="53" y="97"/>
              </a:cxn>
              <a:cxn ang="0">
                <a:pos x="52" y="125"/>
              </a:cxn>
              <a:cxn ang="0">
                <a:pos x="46" y="155"/>
              </a:cxn>
              <a:cxn ang="0">
                <a:pos x="37" y="185"/>
              </a:cxn>
              <a:cxn ang="0">
                <a:pos x="0" y="193"/>
              </a:cxn>
              <a:cxn ang="0">
                <a:pos x="28" y="227"/>
              </a:cxn>
              <a:cxn ang="0">
                <a:pos x="41" y="257"/>
              </a:cxn>
              <a:cxn ang="0">
                <a:pos x="35" y="286"/>
              </a:cxn>
              <a:cxn ang="0">
                <a:pos x="43" y="312"/>
              </a:cxn>
              <a:cxn ang="0">
                <a:pos x="28" y="344"/>
              </a:cxn>
              <a:cxn ang="0">
                <a:pos x="46" y="376"/>
              </a:cxn>
              <a:cxn ang="0">
                <a:pos x="57" y="401"/>
              </a:cxn>
              <a:cxn ang="0">
                <a:pos x="65" y="429"/>
              </a:cxn>
              <a:cxn ang="0">
                <a:pos x="68" y="461"/>
              </a:cxn>
              <a:cxn ang="0">
                <a:pos x="827" y="499"/>
              </a:cxn>
              <a:cxn ang="0">
                <a:pos x="1168" y="513"/>
              </a:cxn>
              <a:cxn ang="0">
                <a:pos x="1188" y="334"/>
              </a:cxn>
            </a:cxnLst>
            <a:rect l="0" t="0" r="r" b="b"/>
            <a:pathLst>
              <a:path w="1197" h="514">
                <a:moveTo>
                  <a:pt x="1188" y="334"/>
                </a:moveTo>
                <a:lnTo>
                  <a:pt x="1188" y="327"/>
                </a:lnTo>
                <a:lnTo>
                  <a:pt x="1196" y="309"/>
                </a:lnTo>
                <a:lnTo>
                  <a:pt x="1177" y="304"/>
                </a:lnTo>
                <a:lnTo>
                  <a:pt x="1159" y="304"/>
                </a:lnTo>
                <a:lnTo>
                  <a:pt x="1117" y="319"/>
                </a:lnTo>
                <a:lnTo>
                  <a:pt x="1109" y="300"/>
                </a:lnTo>
                <a:lnTo>
                  <a:pt x="1099" y="284"/>
                </a:lnTo>
                <a:lnTo>
                  <a:pt x="1088" y="274"/>
                </a:lnTo>
                <a:lnTo>
                  <a:pt x="1081" y="271"/>
                </a:lnTo>
                <a:lnTo>
                  <a:pt x="1075" y="264"/>
                </a:lnTo>
                <a:lnTo>
                  <a:pt x="1069" y="257"/>
                </a:lnTo>
                <a:lnTo>
                  <a:pt x="1061" y="252"/>
                </a:lnTo>
                <a:lnTo>
                  <a:pt x="1059" y="232"/>
                </a:lnTo>
                <a:lnTo>
                  <a:pt x="1069" y="227"/>
                </a:lnTo>
                <a:lnTo>
                  <a:pt x="1059" y="232"/>
                </a:lnTo>
                <a:lnTo>
                  <a:pt x="1046" y="232"/>
                </a:lnTo>
                <a:lnTo>
                  <a:pt x="1037" y="242"/>
                </a:lnTo>
                <a:lnTo>
                  <a:pt x="1029" y="247"/>
                </a:lnTo>
                <a:lnTo>
                  <a:pt x="1021" y="259"/>
                </a:lnTo>
                <a:lnTo>
                  <a:pt x="1002" y="272"/>
                </a:lnTo>
                <a:lnTo>
                  <a:pt x="989" y="284"/>
                </a:lnTo>
                <a:lnTo>
                  <a:pt x="981" y="286"/>
                </a:lnTo>
                <a:lnTo>
                  <a:pt x="969" y="286"/>
                </a:lnTo>
                <a:lnTo>
                  <a:pt x="959" y="284"/>
                </a:lnTo>
                <a:lnTo>
                  <a:pt x="949" y="284"/>
                </a:lnTo>
                <a:lnTo>
                  <a:pt x="937" y="286"/>
                </a:lnTo>
                <a:lnTo>
                  <a:pt x="924" y="286"/>
                </a:lnTo>
                <a:lnTo>
                  <a:pt x="915" y="284"/>
                </a:lnTo>
                <a:lnTo>
                  <a:pt x="892" y="284"/>
                </a:lnTo>
                <a:lnTo>
                  <a:pt x="882" y="284"/>
                </a:lnTo>
                <a:lnTo>
                  <a:pt x="875" y="280"/>
                </a:lnTo>
                <a:lnTo>
                  <a:pt x="862" y="274"/>
                </a:lnTo>
                <a:lnTo>
                  <a:pt x="855" y="272"/>
                </a:lnTo>
                <a:lnTo>
                  <a:pt x="855" y="259"/>
                </a:lnTo>
                <a:lnTo>
                  <a:pt x="846" y="259"/>
                </a:lnTo>
                <a:lnTo>
                  <a:pt x="837" y="264"/>
                </a:lnTo>
                <a:lnTo>
                  <a:pt x="827" y="264"/>
                </a:lnTo>
                <a:lnTo>
                  <a:pt x="809" y="264"/>
                </a:lnTo>
                <a:lnTo>
                  <a:pt x="802" y="259"/>
                </a:lnTo>
                <a:lnTo>
                  <a:pt x="794" y="252"/>
                </a:lnTo>
                <a:lnTo>
                  <a:pt x="787" y="247"/>
                </a:lnTo>
                <a:lnTo>
                  <a:pt x="779" y="247"/>
                </a:lnTo>
                <a:lnTo>
                  <a:pt x="767" y="259"/>
                </a:lnTo>
                <a:lnTo>
                  <a:pt x="755" y="259"/>
                </a:lnTo>
                <a:lnTo>
                  <a:pt x="742" y="257"/>
                </a:lnTo>
                <a:lnTo>
                  <a:pt x="735" y="257"/>
                </a:lnTo>
                <a:lnTo>
                  <a:pt x="726" y="247"/>
                </a:lnTo>
                <a:lnTo>
                  <a:pt x="722" y="242"/>
                </a:lnTo>
                <a:lnTo>
                  <a:pt x="710" y="234"/>
                </a:lnTo>
                <a:lnTo>
                  <a:pt x="684" y="229"/>
                </a:lnTo>
                <a:lnTo>
                  <a:pt x="659" y="232"/>
                </a:lnTo>
                <a:lnTo>
                  <a:pt x="650" y="234"/>
                </a:lnTo>
                <a:lnTo>
                  <a:pt x="640" y="239"/>
                </a:lnTo>
                <a:lnTo>
                  <a:pt x="615" y="239"/>
                </a:lnTo>
                <a:lnTo>
                  <a:pt x="610" y="232"/>
                </a:lnTo>
                <a:lnTo>
                  <a:pt x="597" y="234"/>
                </a:lnTo>
                <a:lnTo>
                  <a:pt x="580" y="234"/>
                </a:lnTo>
                <a:lnTo>
                  <a:pt x="572" y="232"/>
                </a:lnTo>
                <a:lnTo>
                  <a:pt x="559" y="232"/>
                </a:lnTo>
                <a:lnTo>
                  <a:pt x="550" y="229"/>
                </a:lnTo>
                <a:lnTo>
                  <a:pt x="535" y="229"/>
                </a:lnTo>
                <a:lnTo>
                  <a:pt x="530" y="224"/>
                </a:lnTo>
                <a:lnTo>
                  <a:pt x="522" y="224"/>
                </a:lnTo>
                <a:lnTo>
                  <a:pt x="499" y="222"/>
                </a:lnTo>
                <a:lnTo>
                  <a:pt x="494" y="219"/>
                </a:lnTo>
                <a:lnTo>
                  <a:pt x="480" y="215"/>
                </a:lnTo>
                <a:lnTo>
                  <a:pt x="473" y="215"/>
                </a:lnTo>
                <a:lnTo>
                  <a:pt x="452" y="204"/>
                </a:lnTo>
                <a:lnTo>
                  <a:pt x="442" y="199"/>
                </a:lnTo>
                <a:lnTo>
                  <a:pt x="432" y="193"/>
                </a:lnTo>
                <a:lnTo>
                  <a:pt x="428" y="184"/>
                </a:lnTo>
                <a:lnTo>
                  <a:pt x="422" y="172"/>
                </a:lnTo>
                <a:lnTo>
                  <a:pt x="412" y="172"/>
                </a:lnTo>
                <a:lnTo>
                  <a:pt x="407" y="165"/>
                </a:lnTo>
                <a:lnTo>
                  <a:pt x="387" y="155"/>
                </a:lnTo>
                <a:lnTo>
                  <a:pt x="377" y="147"/>
                </a:lnTo>
                <a:lnTo>
                  <a:pt x="365" y="144"/>
                </a:lnTo>
                <a:lnTo>
                  <a:pt x="355" y="139"/>
                </a:lnTo>
                <a:lnTo>
                  <a:pt x="350" y="139"/>
                </a:lnTo>
                <a:lnTo>
                  <a:pt x="340" y="132"/>
                </a:lnTo>
                <a:lnTo>
                  <a:pt x="332" y="132"/>
                </a:lnTo>
                <a:lnTo>
                  <a:pt x="322" y="139"/>
                </a:lnTo>
                <a:lnTo>
                  <a:pt x="315" y="139"/>
                </a:lnTo>
                <a:lnTo>
                  <a:pt x="305" y="132"/>
                </a:lnTo>
                <a:lnTo>
                  <a:pt x="302" y="124"/>
                </a:lnTo>
                <a:lnTo>
                  <a:pt x="279" y="113"/>
                </a:lnTo>
                <a:lnTo>
                  <a:pt x="272" y="108"/>
                </a:lnTo>
                <a:lnTo>
                  <a:pt x="262" y="105"/>
                </a:lnTo>
                <a:lnTo>
                  <a:pt x="257" y="108"/>
                </a:lnTo>
                <a:lnTo>
                  <a:pt x="247" y="105"/>
                </a:lnTo>
                <a:lnTo>
                  <a:pt x="115" y="15"/>
                </a:lnTo>
                <a:lnTo>
                  <a:pt x="105" y="15"/>
                </a:lnTo>
                <a:lnTo>
                  <a:pt x="93" y="15"/>
                </a:lnTo>
                <a:lnTo>
                  <a:pt x="90" y="6"/>
                </a:lnTo>
                <a:lnTo>
                  <a:pt x="79" y="5"/>
                </a:lnTo>
                <a:lnTo>
                  <a:pt x="63" y="1"/>
                </a:lnTo>
                <a:lnTo>
                  <a:pt x="41" y="5"/>
                </a:lnTo>
                <a:lnTo>
                  <a:pt x="21" y="0"/>
                </a:lnTo>
                <a:lnTo>
                  <a:pt x="26" y="10"/>
                </a:lnTo>
                <a:lnTo>
                  <a:pt x="28" y="25"/>
                </a:lnTo>
                <a:lnTo>
                  <a:pt x="43" y="35"/>
                </a:lnTo>
                <a:lnTo>
                  <a:pt x="53" y="48"/>
                </a:lnTo>
                <a:lnTo>
                  <a:pt x="63" y="59"/>
                </a:lnTo>
                <a:lnTo>
                  <a:pt x="65" y="68"/>
                </a:lnTo>
                <a:lnTo>
                  <a:pt x="59" y="79"/>
                </a:lnTo>
                <a:lnTo>
                  <a:pt x="52" y="82"/>
                </a:lnTo>
                <a:lnTo>
                  <a:pt x="53" y="97"/>
                </a:lnTo>
                <a:lnTo>
                  <a:pt x="57" y="108"/>
                </a:lnTo>
                <a:lnTo>
                  <a:pt x="55" y="117"/>
                </a:lnTo>
                <a:lnTo>
                  <a:pt x="52" y="125"/>
                </a:lnTo>
                <a:lnTo>
                  <a:pt x="45" y="132"/>
                </a:lnTo>
                <a:lnTo>
                  <a:pt x="41" y="139"/>
                </a:lnTo>
                <a:lnTo>
                  <a:pt x="46" y="155"/>
                </a:lnTo>
                <a:lnTo>
                  <a:pt x="45" y="165"/>
                </a:lnTo>
                <a:lnTo>
                  <a:pt x="43" y="173"/>
                </a:lnTo>
                <a:lnTo>
                  <a:pt x="37" y="185"/>
                </a:lnTo>
                <a:lnTo>
                  <a:pt x="28" y="189"/>
                </a:lnTo>
                <a:lnTo>
                  <a:pt x="19" y="199"/>
                </a:lnTo>
                <a:lnTo>
                  <a:pt x="0" y="193"/>
                </a:lnTo>
                <a:lnTo>
                  <a:pt x="6" y="212"/>
                </a:lnTo>
                <a:lnTo>
                  <a:pt x="25" y="219"/>
                </a:lnTo>
                <a:lnTo>
                  <a:pt x="28" y="227"/>
                </a:lnTo>
                <a:lnTo>
                  <a:pt x="28" y="239"/>
                </a:lnTo>
                <a:lnTo>
                  <a:pt x="35" y="247"/>
                </a:lnTo>
                <a:lnTo>
                  <a:pt x="41" y="257"/>
                </a:lnTo>
                <a:lnTo>
                  <a:pt x="45" y="264"/>
                </a:lnTo>
                <a:lnTo>
                  <a:pt x="41" y="272"/>
                </a:lnTo>
                <a:lnTo>
                  <a:pt x="35" y="286"/>
                </a:lnTo>
                <a:lnTo>
                  <a:pt x="37" y="296"/>
                </a:lnTo>
                <a:lnTo>
                  <a:pt x="41" y="304"/>
                </a:lnTo>
                <a:lnTo>
                  <a:pt x="43" y="312"/>
                </a:lnTo>
                <a:lnTo>
                  <a:pt x="28" y="326"/>
                </a:lnTo>
                <a:lnTo>
                  <a:pt x="35" y="336"/>
                </a:lnTo>
                <a:lnTo>
                  <a:pt x="28" y="344"/>
                </a:lnTo>
                <a:lnTo>
                  <a:pt x="30" y="352"/>
                </a:lnTo>
                <a:lnTo>
                  <a:pt x="35" y="366"/>
                </a:lnTo>
                <a:lnTo>
                  <a:pt x="46" y="376"/>
                </a:lnTo>
                <a:lnTo>
                  <a:pt x="41" y="381"/>
                </a:lnTo>
                <a:lnTo>
                  <a:pt x="46" y="398"/>
                </a:lnTo>
                <a:lnTo>
                  <a:pt x="57" y="401"/>
                </a:lnTo>
                <a:lnTo>
                  <a:pt x="63" y="411"/>
                </a:lnTo>
                <a:lnTo>
                  <a:pt x="65" y="421"/>
                </a:lnTo>
                <a:lnTo>
                  <a:pt x="65" y="429"/>
                </a:lnTo>
                <a:lnTo>
                  <a:pt x="59" y="441"/>
                </a:lnTo>
                <a:lnTo>
                  <a:pt x="68" y="451"/>
                </a:lnTo>
                <a:lnTo>
                  <a:pt x="68" y="461"/>
                </a:lnTo>
                <a:lnTo>
                  <a:pt x="315" y="476"/>
                </a:lnTo>
                <a:lnTo>
                  <a:pt x="821" y="499"/>
                </a:lnTo>
                <a:lnTo>
                  <a:pt x="827" y="499"/>
                </a:lnTo>
                <a:lnTo>
                  <a:pt x="1021" y="508"/>
                </a:lnTo>
                <a:lnTo>
                  <a:pt x="1037" y="508"/>
                </a:lnTo>
                <a:lnTo>
                  <a:pt x="1168" y="513"/>
                </a:lnTo>
                <a:lnTo>
                  <a:pt x="1169" y="425"/>
                </a:lnTo>
                <a:lnTo>
                  <a:pt x="1174" y="334"/>
                </a:lnTo>
                <a:lnTo>
                  <a:pt x="1188" y="334"/>
                </a:lnTo>
              </a:path>
            </a:pathLst>
          </a:custGeom>
          <a:solidFill>
            <a:schemeClr val="accent4"/>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191" name="Freeform 10"/>
          <p:cNvSpPr>
            <a:spLocks/>
          </p:cNvSpPr>
          <p:nvPr/>
        </p:nvSpPr>
        <p:spPr bwMode="auto">
          <a:xfrm>
            <a:off x="2565094" y="5662199"/>
            <a:ext cx="554734" cy="706546"/>
          </a:xfrm>
          <a:custGeom>
            <a:avLst/>
            <a:gdLst/>
            <a:ahLst/>
            <a:cxnLst>
              <a:cxn ang="0">
                <a:pos x="0" y="216"/>
              </a:cxn>
              <a:cxn ang="0">
                <a:pos x="6" y="183"/>
              </a:cxn>
              <a:cxn ang="0">
                <a:pos x="17" y="169"/>
              </a:cxn>
              <a:cxn ang="0">
                <a:pos x="35" y="159"/>
              </a:cxn>
              <a:cxn ang="0">
                <a:pos x="45" y="154"/>
              </a:cxn>
              <a:cxn ang="0">
                <a:pos x="32" y="134"/>
              </a:cxn>
              <a:cxn ang="0">
                <a:pos x="38" y="119"/>
              </a:cxn>
              <a:cxn ang="0">
                <a:pos x="63" y="105"/>
              </a:cxn>
              <a:cxn ang="0">
                <a:pos x="90" y="102"/>
              </a:cxn>
              <a:cxn ang="0">
                <a:pos x="100" y="102"/>
              </a:cxn>
              <a:cxn ang="0">
                <a:pos x="120" y="102"/>
              </a:cxn>
              <a:cxn ang="0">
                <a:pos x="140" y="88"/>
              </a:cxn>
              <a:cxn ang="0">
                <a:pos x="160" y="87"/>
              </a:cxn>
              <a:cxn ang="0">
                <a:pos x="171" y="75"/>
              </a:cxn>
              <a:cxn ang="0">
                <a:pos x="182" y="61"/>
              </a:cxn>
              <a:cxn ang="0">
                <a:pos x="200" y="65"/>
              </a:cxn>
              <a:cxn ang="0">
                <a:pos x="236" y="61"/>
              </a:cxn>
              <a:cxn ang="0">
                <a:pos x="251" y="67"/>
              </a:cxn>
              <a:cxn ang="0">
                <a:pos x="271" y="75"/>
              </a:cxn>
              <a:cxn ang="0">
                <a:pos x="288" y="81"/>
              </a:cxn>
              <a:cxn ang="0">
                <a:pos x="315" y="81"/>
              </a:cxn>
              <a:cxn ang="0">
                <a:pos x="321" y="61"/>
              </a:cxn>
              <a:cxn ang="0">
                <a:pos x="320" y="43"/>
              </a:cxn>
              <a:cxn ang="0">
                <a:pos x="328" y="26"/>
              </a:cxn>
              <a:cxn ang="0">
                <a:pos x="341" y="6"/>
              </a:cxn>
              <a:cxn ang="0">
                <a:pos x="356" y="0"/>
              </a:cxn>
              <a:cxn ang="0">
                <a:pos x="375" y="0"/>
              </a:cxn>
              <a:cxn ang="0">
                <a:pos x="365" y="354"/>
              </a:cxn>
              <a:cxn ang="0">
                <a:pos x="348" y="463"/>
              </a:cxn>
              <a:cxn ang="0">
                <a:pos x="308" y="456"/>
              </a:cxn>
              <a:cxn ang="0">
                <a:pos x="276" y="433"/>
              </a:cxn>
              <a:cxn ang="0">
                <a:pos x="253" y="438"/>
              </a:cxn>
              <a:cxn ang="0">
                <a:pos x="223" y="438"/>
              </a:cxn>
              <a:cxn ang="0">
                <a:pos x="160" y="411"/>
              </a:cxn>
              <a:cxn ang="0">
                <a:pos x="97" y="398"/>
              </a:cxn>
              <a:cxn ang="0">
                <a:pos x="63" y="384"/>
              </a:cxn>
              <a:cxn ang="0">
                <a:pos x="32" y="364"/>
              </a:cxn>
              <a:cxn ang="0">
                <a:pos x="8" y="331"/>
              </a:cxn>
              <a:cxn ang="0">
                <a:pos x="17" y="289"/>
              </a:cxn>
              <a:cxn ang="0">
                <a:pos x="18" y="259"/>
              </a:cxn>
              <a:cxn ang="0">
                <a:pos x="13" y="242"/>
              </a:cxn>
            </a:cxnLst>
            <a:rect l="0" t="0" r="r" b="b"/>
            <a:pathLst>
              <a:path w="376" h="464">
                <a:moveTo>
                  <a:pt x="13" y="242"/>
                </a:moveTo>
                <a:lnTo>
                  <a:pt x="0" y="216"/>
                </a:lnTo>
                <a:lnTo>
                  <a:pt x="0" y="199"/>
                </a:lnTo>
                <a:lnTo>
                  <a:pt x="6" y="183"/>
                </a:lnTo>
                <a:lnTo>
                  <a:pt x="8" y="177"/>
                </a:lnTo>
                <a:lnTo>
                  <a:pt x="17" y="169"/>
                </a:lnTo>
                <a:lnTo>
                  <a:pt x="30" y="167"/>
                </a:lnTo>
                <a:lnTo>
                  <a:pt x="35" y="159"/>
                </a:lnTo>
                <a:lnTo>
                  <a:pt x="45" y="163"/>
                </a:lnTo>
                <a:lnTo>
                  <a:pt x="45" y="154"/>
                </a:lnTo>
                <a:lnTo>
                  <a:pt x="43" y="143"/>
                </a:lnTo>
                <a:lnTo>
                  <a:pt x="32" y="134"/>
                </a:lnTo>
                <a:lnTo>
                  <a:pt x="38" y="130"/>
                </a:lnTo>
                <a:lnTo>
                  <a:pt x="38" y="119"/>
                </a:lnTo>
                <a:lnTo>
                  <a:pt x="52" y="110"/>
                </a:lnTo>
                <a:lnTo>
                  <a:pt x="63" y="105"/>
                </a:lnTo>
                <a:lnTo>
                  <a:pt x="70" y="95"/>
                </a:lnTo>
                <a:lnTo>
                  <a:pt x="90" y="102"/>
                </a:lnTo>
                <a:lnTo>
                  <a:pt x="95" y="107"/>
                </a:lnTo>
                <a:lnTo>
                  <a:pt x="100" y="102"/>
                </a:lnTo>
                <a:lnTo>
                  <a:pt x="110" y="102"/>
                </a:lnTo>
                <a:lnTo>
                  <a:pt x="120" y="102"/>
                </a:lnTo>
                <a:lnTo>
                  <a:pt x="131" y="95"/>
                </a:lnTo>
                <a:lnTo>
                  <a:pt x="140" y="88"/>
                </a:lnTo>
                <a:lnTo>
                  <a:pt x="148" y="87"/>
                </a:lnTo>
                <a:lnTo>
                  <a:pt x="160" y="87"/>
                </a:lnTo>
                <a:lnTo>
                  <a:pt x="162" y="81"/>
                </a:lnTo>
                <a:lnTo>
                  <a:pt x="171" y="75"/>
                </a:lnTo>
                <a:lnTo>
                  <a:pt x="178" y="68"/>
                </a:lnTo>
                <a:lnTo>
                  <a:pt x="182" y="61"/>
                </a:lnTo>
                <a:lnTo>
                  <a:pt x="190" y="61"/>
                </a:lnTo>
                <a:lnTo>
                  <a:pt x="200" y="65"/>
                </a:lnTo>
                <a:lnTo>
                  <a:pt x="218" y="59"/>
                </a:lnTo>
                <a:lnTo>
                  <a:pt x="236" y="61"/>
                </a:lnTo>
                <a:lnTo>
                  <a:pt x="243" y="68"/>
                </a:lnTo>
                <a:lnTo>
                  <a:pt x="251" y="67"/>
                </a:lnTo>
                <a:lnTo>
                  <a:pt x="263" y="72"/>
                </a:lnTo>
                <a:lnTo>
                  <a:pt x="271" y="75"/>
                </a:lnTo>
                <a:lnTo>
                  <a:pt x="280" y="79"/>
                </a:lnTo>
                <a:lnTo>
                  <a:pt x="288" y="81"/>
                </a:lnTo>
                <a:lnTo>
                  <a:pt x="302" y="87"/>
                </a:lnTo>
                <a:lnTo>
                  <a:pt x="315" y="81"/>
                </a:lnTo>
                <a:lnTo>
                  <a:pt x="320" y="68"/>
                </a:lnTo>
                <a:lnTo>
                  <a:pt x="321" y="61"/>
                </a:lnTo>
                <a:lnTo>
                  <a:pt x="321" y="52"/>
                </a:lnTo>
                <a:lnTo>
                  <a:pt x="320" y="43"/>
                </a:lnTo>
                <a:lnTo>
                  <a:pt x="327" y="39"/>
                </a:lnTo>
                <a:lnTo>
                  <a:pt x="328" y="26"/>
                </a:lnTo>
                <a:lnTo>
                  <a:pt x="340" y="17"/>
                </a:lnTo>
                <a:lnTo>
                  <a:pt x="341" y="6"/>
                </a:lnTo>
                <a:lnTo>
                  <a:pt x="348" y="3"/>
                </a:lnTo>
                <a:lnTo>
                  <a:pt x="356" y="0"/>
                </a:lnTo>
                <a:lnTo>
                  <a:pt x="370" y="0"/>
                </a:lnTo>
                <a:lnTo>
                  <a:pt x="375" y="0"/>
                </a:lnTo>
                <a:lnTo>
                  <a:pt x="368" y="216"/>
                </a:lnTo>
                <a:lnTo>
                  <a:pt x="365" y="354"/>
                </a:lnTo>
                <a:lnTo>
                  <a:pt x="363" y="456"/>
                </a:lnTo>
                <a:lnTo>
                  <a:pt x="348" y="463"/>
                </a:lnTo>
                <a:lnTo>
                  <a:pt x="330" y="463"/>
                </a:lnTo>
                <a:lnTo>
                  <a:pt x="308" y="456"/>
                </a:lnTo>
                <a:lnTo>
                  <a:pt x="293" y="436"/>
                </a:lnTo>
                <a:lnTo>
                  <a:pt x="276" y="433"/>
                </a:lnTo>
                <a:lnTo>
                  <a:pt x="267" y="433"/>
                </a:lnTo>
                <a:lnTo>
                  <a:pt x="253" y="438"/>
                </a:lnTo>
                <a:lnTo>
                  <a:pt x="235" y="441"/>
                </a:lnTo>
                <a:lnTo>
                  <a:pt x="223" y="438"/>
                </a:lnTo>
                <a:lnTo>
                  <a:pt x="211" y="428"/>
                </a:lnTo>
                <a:lnTo>
                  <a:pt x="160" y="411"/>
                </a:lnTo>
                <a:lnTo>
                  <a:pt x="120" y="398"/>
                </a:lnTo>
                <a:lnTo>
                  <a:pt x="97" y="398"/>
                </a:lnTo>
                <a:lnTo>
                  <a:pt x="75" y="389"/>
                </a:lnTo>
                <a:lnTo>
                  <a:pt x="63" y="384"/>
                </a:lnTo>
                <a:lnTo>
                  <a:pt x="48" y="373"/>
                </a:lnTo>
                <a:lnTo>
                  <a:pt x="32" y="364"/>
                </a:lnTo>
                <a:lnTo>
                  <a:pt x="17" y="354"/>
                </a:lnTo>
                <a:lnTo>
                  <a:pt x="8" y="331"/>
                </a:lnTo>
                <a:lnTo>
                  <a:pt x="12" y="314"/>
                </a:lnTo>
                <a:lnTo>
                  <a:pt x="17" y="289"/>
                </a:lnTo>
                <a:lnTo>
                  <a:pt x="18" y="267"/>
                </a:lnTo>
                <a:lnTo>
                  <a:pt x="18" y="259"/>
                </a:lnTo>
                <a:lnTo>
                  <a:pt x="15" y="249"/>
                </a:lnTo>
                <a:lnTo>
                  <a:pt x="13" y="242"/>
                </a:lnTo>
              </a:path>
            </a:pathLst>
          </a:custGeom>
          <a:solidFill>
            <a:schemeClr val="accent2"/>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192" name="Freeform 11"/>
          <p:cNvSpPr>
            <a:spLocks/>
          </p:cNvSpPr>
          <p:nvPr/>
        </p:nvSpPr>
        <p:spPr bwMode="auto">
          <a:xfrm>
            <a:off x="7094440" y="4858198"/>
            <a:ext cx="666862" cy="855773"/>
          </a:xfrm>
          <a:custGeom>
            <a:avLst/>
            <a:gdLst/>
            <a:ahLst/>
            <a:cxnLst>
              <a:cxn ang="0">
                <a:pos x="12" y="37"/>
              </a:cxn>
              <a:cxn ang="0">
                <a:pos x="15" y="37"/>
              </a:cxn>
              <a:cxn ang="0">
                <a:pos x="25" y="45"/>
              </a:cxn>
              <a:cxn ang="0">
                <a:pos x="37" y="57"/>
              </a:cxn>
              <a:cxn ang="0">
                <a:pos x="45" y="66"/>
              </a:cxn>
              <a:cxn ang="0">
                <a:pos x="53" y="68"/>
              </a:cxn>
              <a:cxn ang="0">
                <a:pos x="65" y="66"/>
              </a:cxn>
              <a:cxn ang="0">
                <a:pos x="80" y="66"/>
              </a:cxn>
              <a:cxn ang="0">
                <a:pos x="90" y="63"/>
              </a:cxn>
              <a:cxn ang="0">
                <a:pos x="95" y="53"/>
              </a:cxn>
              <a:cxn ang="0">
                <a:pos x="100" y="48"/>
              </a:cxn>
              <a:cxn ang="0">
                <a:pos x="115" y="48"/>
              </a:cxn>
              <a:cxn ang="0">
                <a:pos x="124" y="45"/>
              </a:cxn>
              <a:cxn ang="0">
                <a:pos x="138" y="37"/>
              </a:cxn>
              <a:cxn ang="0">
                <a:pos x="148" y="33"/>
              </a:cxn>
              <a:cxn ang="0">
                <a:pos x="162" y="33"/>
              </a:cxn>
              <a:cxn ang="0">
                <a:pos x="171" y="37"/>
              </a:cxn>
              <a:cxn ang="0">
                <a:pos x="191" y="28"/>
              </a:cxn>
              <a:cxn ang="0">
                <a:pos x="220" y="33"/>
              </a:cxn>
              <a:cxn ang="0">
                <a:pos x="229" y="33"/>
              </a:cxn>
              <a:cxn ang="0">
                <a:pos x="236" y="33"/>
              </a:cxn>
              <a:cxn ang="0">
                <a:pos x="241" y="21"/>
              </a:cxn>
              <a:cxn ang="0">
                <a:pos x="241" y="10"/>
              </a:cxn>
              <a:cxn ang="0">
                <a:pos x="248" y="1"/>
              </a:cxn>
              <a:cxn ang="0">
                <a:pos x="253" y="0"/>
              </a:cxn>
              <a:cxn ang="0">
                <a:pos x="258" y="0"/>
              </a:cxn>
              <a:cxn ang="0">
                <a:pos x="260" y="57"/>
              </a:cxn>
              <a:cxn ang="0">
                <a:pos x="256" y="138"/>
              </a:cxn>
              <a:cxn ang="0">
                <a:pos x="339" y="131"/>
              </a:cxn>
              <a:cxn ang="0">
                <a:pos x="341" y="158"/>
              </a:cxn>
              <a:cxn ang="0">
                <a:pos x="354" y="158"/>
              </a:cxn>
              <a:cxn ang="0">
                <a:pos x="356" y="197"/>
              </a:cxn>
              <a:cxn ang="0">
                <a:pos x="371" y="197"/>
              </a:cxn>
              <a:cxn ang="0">
                <a:pos x="371" y="210"/>
              </a:cxn>
              <a:cxn ang="0">
                <a:pos x="386" y="210"/>
              </a:cxn>
              <a:cxn ang="0">
                <a:pos x="386" y="250"/>
              </a:cxn>
              <a:cxn ang="0">
                <a:pos x="428" y="248"/>
              </a:cxn>
              <a:cxn ang="0">
                <a:pos x="432" y="288"/>
              </a:cxn>
              <a:cxn ang="0">
                <a:pos x="451" y="554"/>
              </a:cxn>
              <a:cxn ang="0">
                <a:pos x="195" y="561"/>
              </a:cxn>
              <a:cxn ang="0">
                <a:pos x="183" y="561"/>
              </a:cxn>
              <a:cxn ang="0">
                <a:pos x="180" y="375"/>
              </a:cxn>
              <a:cxn ang="0">
                <a:pos x="95" y="376"/>
              </a:cxn>
              <a:cxn ang="0">
                <a:pos x="93" y="316"/>
              </a:cxn>
              <a:cxn ang="0">
                <a:pos x="93" y="301"/>
              </a:cxn>
              <a:cxn ang="0">
                <a:pos x="46" y="301"/>
              </a:cxn>
              <a:cxn ang="0">
                <a:pos x="8" y="303"/>
              </a:cxn>
              <a:cxn ang="0">
                <a:pos x="0" y="63"/>
              </a:cxn>
              <a:cxn ang="0">
                <a:pos x="8" y="63"/>
              </a:cxn>
              <a:cxn ang="0">
                <a:pos x="8" y="33"/>
              </a:cxn>
              <a:cxn ang="0">
                <a:pos x="12" y="37"/>
              </a:cxn>
            </a:cxnLst>
            <a:rect l="0" t="0" r="r" b="b"/>
            <a:pathLst>
              <a:path w="452" h="562">
                <a:moveTo>
                  <a:pt x="12" y="37"/>
                </a:moveTo>
                <a:lnTo>
                  <a:pt x="15" y="37"/>
                </a:lnTo>
                <a:lnTo>
                  <a:pt x="25" y="45"/>
                </a:lnTo>
                <a:lnTo>
                  <a:pt x="37" y="57"/>
                </a:lnTo>
                <a:lnTo>
                  <a:pt x="45" y="66"/>
                </a:lnTo>
                <a:lnTo>
                  <a:pt x="53" y="68"/>
                </a:lnTo>
                <a:lnTo>
                  <a:pt x="65" y="66"/>
                </a:lnTo>
                <a:lnTo>
                  <a:pt x="80" y="66"/>
                </a:lnTo>
                <a:lnTo>
                  <a:pt x="90" y="63"/>
                </a:lnTo>
                <a:lnTo>
                  <a:pt x="95" y="53"/>
                </a:lnTo>
                <a:lnTo>
                  <a:pt x="100" y="48"/>
                </a:lnTo>
                <a:lnTo>
                  <a:pt x="115" y="48"/>
                </a:lnTo>
                <a:lnTo>
                  <a:pt x="124" y="45"/>
                </a:lnTo>
                <a:lnTo>
                  <a:pt x="138" y="37"/>
                </a:lnTo>
                <a:lnTo>
                  <a:pt x="148" y="33"/>
                </a:lnTo>
                <a:lnTo>
                  <a:pt x="162" y="33"/>
                </a:lnTo>
                <a:lnTo>
                  <a:pt x="171" y="37"/>
                </a:lnTo>
                <a:lnTo>
                  <a:pt x="191" y="28"/>
                </a:lnTo>
                <a:lnTo>
                  <a:pt x="220" y="33"/>
                </a:lnTo>
                <a:lnTo>
                  <a:pt x="229" y="33"/>
                </a:lnTo>
                <a:lnTo>
                  <a:pt x="236" y="33"/>
                </a:lnTo>
                <a:lnTo>
                  <a:pt x="241" y="21"/>
                </a:lnTo>
                <a:lnTo>
                  <a:pt x="241" y="10"/>
                </a:lnTo>
                <a:lnTo>
                  <a:pt x="248" y="1"/>
                </a:lnTo>
                <a:lnTo>
                  <a:pt x="253" y="0"/>
                </a:lnTo>
                <a:lnTo>
                  <a:pt x="258" y="0"/>
                </a:lnTo>
                <a:lnTo>
                  <a:pt x="260" y="57"/>
                </a:lnTo>
                <a:lnTo>
                  <a:pt x="256" y="138"/>
                </a:lnTo>
                <a:lnTo>
                  <a:pt x="339" y="131"/>
                </a:lnTo>
                <a:lnTo>
                  <a:pt x="341" y="158"/>
                </a:lnTo>
                <a:lnTo>
                  <a:pt x="354" y="158"/>
                </a:lnTo>
                <a:lnTo>
                  <a:pt x="356" y="197"/>
                </a:lnTo>
                <a:lnTo>
                  <a:pt x="371" y="197"/>
                </a:lnTo>
                <a:lnTo>
                  <a:pt x="371" y="210"/>
                </a:lnTo>
                <a:lnTo>
                  <a:pt x="386" y="210"/>
                </a:lnTo>
                <a:lnTo>
                  <a:pt x="386" y="250"/>
                </a:lnTo>
                <a:lnTo>
                  <a:pt x="428" y="248"/>
                </a:lnTo>
                <a:lnTo>
                  <a:pt x="432" y="288"/>
                </a:lnTo>
                <a:lnTo>
                  <a:pt x="451" y="554"/>
                </a:lnTo>
                <a:lnTo>
                  <a:pt x="195" y="561"/>
                </a:lnTo>
                <a:lnTo>
                  <a:pt x="183" y="561"/>
                </a:lnTo>
                <a:lnTo>
                  <a:pt x="180" y="375"/>
                </a:lnTo>
                <a:lnTo>
                  <a:pt x="95" y="376"/>
                </a:lnTo>
                <a:lnTo>
                  <a:pt x="93" y="316"/>
                </a:lnTo>
                <a:lnTo>
                  <a:pt x="93" y="301"/>
                </a:lnTo>
                <a:lnTo>
                  <a:pt x="46" y="301"/>
                </a:lnTo>
                <a:lnTo>
                  <a:pt x="8" y="303"/>
                </a:lnTo>
                <a:lnTo>
                  <a:pt x="0" y="63"/>
                </a:lnTo>
                <a:lnTo>
                  <a:pt x="8" y="63"/>
                </a:lnTo>
                <a:lnTo>
                  <a:pt x="8" y="33"/>
                </a:lnTo>
                <a:lnTo>
                  <a:pt x="12" y="37"/>
                </a:lnTo>
              </a:path>
            </a:pathLst>
          </a:custGeom>
          <a:solidFill>
            <a:schemeClr val="accent2"/>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193" name="Freeform 12"/>
          <p:cNvSpPr>
            <a:spLocks/>
          </p:cNvSpPr>
          <p:nvPr/>
        </p:nvSpPr>
        <p:spPr bwMode="auto">
          <a:xfrm>
            <a:off x="2156420" y="5194720"/>
            <a:ext cx="979637" cy="750707"/>
          </a:xfrm>
          <a:custGeom>
            <a:avLst/>
            <a:gdLst/>
            <a:ahLst/>
            <a:cxnLst>
              <a:cxn ang="0">
                <a:pos x="121" y="223"/>
              </a:cxn>
              <a:cxn ang="0">
                <a:pos x="137" y="228"/>
              </a:cxn>
              <a:cxn ang="0">
                <a:pos x="207" y="280"/>
              </a:cxn>
              <a:cxn ang="0">
                <a:pos x="223" y="323"/>
              </a:cxn>
              <a:cxn ang="0">
                <a:pos x="237" y="342"/>
              </a:cxn>
              <a:cxn ang="0">
                <a:pos x="265" y="390"/>
              </a:cxn>
              <a:cxn ang="0">
                <a:pos x="270" y="412"/>
              </a:cxn>
              <a:cxn ang="0">
                <a:pos x="274" y="458"/>
              </a:cxn>
              <a:cxn ang="0">
                <a:pos x="285" y="492"/>
              </a:cxn>
              <a:cxn ang="0">
                <a:pos x="307" y="478"/>
              </a:cxn>
              <a:cxn ang="0">
                <a:pos x="319" y="475"/>
              </a:cxn>
              <a:cxn ang="0">
                <a:pos x="317" y="455"/>
              </a:cxn>
              <a:cxn ang="0">
                <a:pos x="316" y="444"/>
              </a:cxn>
              <a:cxn ang="0">
                <a:pos x="329" y="422"/>
              </a:cxn>
              <a:cxn ang="0">
                <a:pos x="345" y="409"/>
              </a:cxn>
              <a:cxn ang="0">
                <a:pos x="372" y="420"/>
              </a:cxn>
              <a:cxn ang="0">
                <a:pos x="385" y="412"/>
              </a:cxn>
              <a:cxn ang="0">
                <a:pos x="409" y="409"/>
              </a:cxn>
              <a:cxn ang="0">
                <a:pos x="426" y="400"/>
              </a:cxn>
              <a:cxn ang="0">
                <a:pos x="439" y="392"/>
              </a:cxn>
              <a:cxn ang="0">
                <a:pos x="456" y="382"/>
              </a:cxn>
              <a:cxn ang="0">
                <a:pos x="466" y="375"/>
              </a:cxn>
              <a:cxn ang="0">
                <a:pos x="494" y="370"/>
              </a:cxn>
              <a:cxn ang="0">
                <a:pos x="520" y="382"/>
              </a:cxn>
              <a:cxn ang="0">
                <a:pos x="540" y="385"/>
              </a:cxn>
              <a:cxn ang="0">
                <a:pos x="556" y="390"/>
              </a:cxn>
              <a:cxn ang="0">
                <a:pos x="578" y="400"/>
              </a:cxn>
              <a:cxn ang="0">
                <a:pos x="598" y="382"/>
              </a:cxn>
              <a:cxn ang="0">
                <a:pos x="601" y="365"/>
              </a:cxn>
              <a:cxn ang="0">
                <a:pos x="604" y="350"/>
              </a:cxn>
              <a:cxn ang="0">
                <a:pos x="616" y="330"/>
              </a:cxn>
              <a:cxn ang="0">
                <a:pos x="629" y="315"/>
              </a:cxn>
              <a:cxn ang="0">
                <a:pos x="649" y="312"/>
              </a:cxn>
              <a:cxn ang="0">
                <a:pos x="655" y="232"/>
              </a:cxn>
              <a:cxn ang="0">
                <a:pos x="357" y="8"/>
              </a:cxn>
              <a:cxn ang="0">
                <a:pos x="65" y="3"/>
              </a:cxn>
              <a:cxn ang="0">
                <a:pos x="0" y="198"/>
              </a:cxn>
              <a:cxn ang="0">
                <a:pos x="30" y="180"/>
              </a:cxn>
              <a:cxn ang="0">
                <a:pos x="67" y="185"/>
              </a:cxn>
              <a:cxn ang="0">
                <a:pos x="97" y="208"/>
              </a:cxn>
              <a:cxn ang="0">
                <a:pos x="121" y="220"/>
              </a:cxn>
            </a:cxnLst>
            <a:rect l="0" t="0" r="r" b="b"/>
            <a:pathLst>
              <a:path w="664" h="493">
                <a:moveTo>
                  <a:pt x="121" y="220"/>
                </a:moveTo>
                <a:lnTo>
                  <a:pt x="121" y="223"/>
                </a:lnTo>
                <a:lnTo>
                  <a:pt x="128" y="225"/>
                </a:lnTo>
                <a:lnTo>
                  <a:pt x="137" y="228"/>
                </a:lnTo>
                <a:lnTo>
                  <a:pt x="168" y="258"/>
                </a:lnTo>
                <a:lnTo>
                  <a:pt x="207" y="280"/>
                </a:lnTo>
                <a:lnTo>
                  <a:pt x="217" y="298"/>
                </a:lnTo>
                <a:lnTo>
                  <a:pt x="223" y="323"/>
                </a:lnTo>
                <a:lnTo>
                  <a:pt x="229" y="332"/>
                </a:lnTo>
                <a:lnTo>
                  <a:pt x="237" y="342"/>
                </a:lnTo>
                <a:lnTo>
                  <a:pt x="249" y="370"/>
                </a:lnTo>
                <a:lnTo>
                  <a:pt x="265" y="390"/>
                </a:lnTo>
                <a:lnTo>
                  <a:pt x="265" y="397"/>
                </a:lnTo>
                <a:lnTo>
                  <a:pt x="270" y="412"/>
                </a:lnTo>
                <a:lnTo>
                  <a:pt x="265" y="435"/>
                </a:lnTo>
                <a:lnTo>
                  <a:pt x="274" y="458"/>
                </a:lnTo>
                <a:lnTo>
                  <a:pt x="284" y="475"/>
                </a:lnTo>
                <a:lnTo>
                  <a:pt x="285" y="492"/>
                </a:lnTo>
                <a:lnTo>
                  <a:pt x="294" y="482"/>
                </a:lnTo>
                <a:lnTo>
                  <a:pt x="307" y="478"/>
                </a:lnTo>
                <a:lnTo>
                  <a:pt x="310" y="470"/>
                </a:lnTo>
                <a:lnTo>
                  <a:pt x="319" y="475"/>
                </a:lnTo>
                <a:lnTo>
                  <a:pt x="319" y="467"/>
                </a:lnTo>
                <a:lnTo>
                  <a:pt x="317" y="455"/>
                </a:lnTo>
                <a:lnTo>
                  <a:pt x="307" y="445"/>
                </a:lnTo>
                <a:lnTo>
                  <a:pt x="316" y="444"/>
                </a:lnTo>
                <a:lnTo>
                  <a:pt x="316" y="430"/>
                </a:lnTo>
                <a:lnTo>
                  <a:pt x="329" y="422"/>
                </a:lnTo>
                <a:lnTo>
                  <a:pt x="339" y="418"/>
                </a:lnTo>
                <a:lnTo>
                  <a:pt x="345" y="409"/>
                </a:lnTo>
                <a:lnTo>
                  <a:pt x="367" y="412"/>
                </a:lnTo>
                <a:lnTo>
                  <a:pt x="372" y="420"/>
                </a:lnTo>
                <a:lnTo>
                  <a:pt x="378" y="412"/>
                </a:lnTo>
                <a:lnTo>
                  <a:pt x="385" y="412"/>
                </a:lnTo>
                <a:lnTo>
                  <a:pt x="396" y="412"/>
                </a:lnTo>
                <a:lnTo>
                  <a:pt x="409" y="409"/>
                </a:lnTo>
                <a:lnTo>
                  <a:pt x="416" y="402"/>
                </a:lnTo>
                <a:lnTo>
                  <a:pt x="426" y="400"/>
                </a:lnTo>
                <a:lnTo>
                  <a:pt x="436" y="400"/>
                </a:lnTo>
                <a:lnTo>
                  <a:pt x="439" y="392"/>
                </a:lnTo>
                <a:lnTo>
                  <a:pt x="447" y="387"/>
                </a:lnTo>
                <a:lnTo>
                  <a:pt x="456" y="382"/>
                </a:lnTo>
                <a:lnTo>
                  <a:pt x="458" y="375"/>
                </a:lnTo>
                <a:lnTo>
                  <a:pt x="466" y="375"/>
                </a:lnTo>
                <a:lnTo>
                  <a:pt x="476" y="377"/>
                </a:lnTo>
                <a:lnTo>
                  <a:pt x="494" y="370"/>
                </a:lnTo>
                <a:lnTo>
                  <a:pt x="514" y="375"/>
                </a:lnTo>
                <a:lnTo>
                  <a:pt x="520" y="382"/>
                </a:lnTo>
                <a:lnTo>
                  <a:pt x="529" y="380"/>
                </a:lnTo>
                <a:lnTo>
                  <a:pt x="540" y="385"/>
                </a:lnTo>
                <a:lnTo>
                  <a:pt x="547" y="387"/>
                </a:lnTo>
                <a:lnTo>
                  <a:pt x="556" y="390"/>
                </a:lnTo>
                <a:lnTo>
                  <a:pt x="568" y="392"/>
                </a:lnTo>
                <a:lnTo>
                  <a:pt x="578" y="400"/>
                </a:lnTo>
                <a:lnTo>
                  <a:pt x="591" y="392"/>
                </a:lnTo>
                <a:lnTo>
                  <a:pt x="598" y="382"/>
                </a:lnTo>
                <a:lnTo>
                  <a:pt x="601" y="375"/>
                </a:lnTo>
                <a:lnTo>
                  <a:pt x="601" y="365"/>
                </a:lnTo>
                <a:lnTo>
                  <a:pt x="598" y="357"/>
                </a:lnTo>
                <a:lnTo>
                  <a:pt x="604" y="350"/>
                </a:lnTo>
                <a:lnTo>
                  <a:pt x="606" y="338"/>
                </a:lnTo>
                <a:lnTo>
                  <a:pt x="616" y="330"/>
                </a:lnTo>
                <a:lnTo>
                  <a:pt x="620" y="320"/>
                </a:lnTo>
                <a:lnTo>
                  <a:pt x="629" y="315"/>
                </a:lnTo>
                <a:lnTo>
                  <a:pt x="635" y="310"/>
                </a:lnTo>
                <a:lnTo>
                  <a:pt x="649" y="312"/>
                </a:lnTo>
                <a:lnTo>
                  <a:pt x="651" y="312"/>
                </a:lnTo>
                <a:lnTo>
                  <a:pt x="655" y="232"/>
                </a:lnTo>
                <a:lnTo>
                  <a:pt x="663" y="12"/>
                </a:lnTo>
                <a:lnTo>
                  <a:pt x="357" y="8"/>
                </a:lnTo>
                <a:lnTo>
                  <a:pt x="202" y="5"/>
                </a:lnTo>
                <a:lnTo>
                  <a:pt x="65" y="3"/>
                </a:lnTo>
                <a:lnTo>
                  <a:pt x="3" y="0"/>
                </a:lnTo>
                <a:lnTo>
                  <a:pt x="0" y="198"/>
                </a:lnTo>
                <a:lnTo>
                  <a:pt x="19" y="183"/>
                </a:lnTo>
                <a:lnTo>
                  <a:pt x="30" y="180"/>
                </a:lnTo>
                <a:lnTo>
                  <a:pt x="41" y="180"/>
                </a:lnTo>
                <a:lnTo>
                  <a:pt x="67" y="185"/>
                </a:lnTo>
                <a:lnTo>
                  <a:pt x="73" y="190"/>
                </a:lnTo>
                <a:lnTo>
                  <a:pt x="97" y="208"/>
                </a:lnTo>
                <a:lnTo>
                  <a:pt x="110" y="214"/>
                </a:lnTo>
                <a:lnTo>
                  <a:pt x="121" y="220"/>
                </a:lnTo>
              </a:path>
            </a:pathLst>
          </a:custGeom>
          <a:solidFill>
            <a:schemeClr val="accent4"/>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194" name="Freeform 13"/>
          <p:cNvSpPr>
            <a:spLocks/>
          </p:cNvSpPr>
          <p:nvPr/>
        </p:nvSpPr>
        <p:spPr bwMode="auto">
          <a:xfrm>
            <a:off x="5030415" y="2794901"/>
            <a:ext cx="1304217" cy="1289751"/>
          </a:xfrm>
          <a:custGeom>
            <a:avLst/>
            <a:gdLst/>
            <a:ahLst/>
            <a:cxnLst>
              <a:cxn ang="0">
                <a:pos x="639" y="75"/>
              </a:cxn>
              <a:cxn ang="0">
                <a:pos x="665" y="35"/>
              </a:cxn>
              <a:cxn ang="0">
                <a:pos x="704" y="32"/>
              </a:cxn>
              <a:cxn ang="0">
                <a:pos x="750" y="8"/>
              </a:cxn>
              <a:cxn ang="0">
                <a:pos x="790" y="12"/>
              </a:cxn>
              <a:cxn ang="0">
                <a:pos x="835" y="32"/>
              </a:cxn>
              <a:cxn ang="0">
                <a:pos x="869" y="100"/>
              </a:cxn>
              <a:cxn ang="0">
                <a:pos x="878" y="146"/>
              </a:cxn>
              <a:cxn ang="0">
                <a:pos x="790" y="182"/>
              </a:cxn>
              <a:cxn ang="0">
                <a:pos x="761" y="222"/>
              </a:cxn>
              <a:cxn ang="0">
                <a:pos x="719" y="257"/>
              </a:cxn>
              <a:cxn ang="0">
                <a:pos x="708" y="342"/>
              </a:cxn>
              <a:cxn ang="0">
                <a:pos x="681" y="382"/>
              </a:cxn>
              <a:cxn ang="0">
                <a:pos x="653" y="471"/>
              </a:cxn>
              <a:cxn ang="0">
                <a:pos x="599" y="499"/>
              </a:cxn>
              <a:cxn ang="0">
                <a:pos x="570" y="524"/>
              </a:cxn>
              <a:cxn ang="0">
                <a:pos x="543" y="549"/>
              </a:cxn>
              <a:cxn ang="0">
                <a:pos x="518" y="644"/>
              </a:cxn>
              <a:cxn ang="0">
                <a:pos x="291" y="672"/>
              </a:cxn>
              <a:cxn ang="0">
                <a:pos x="263" y="714"/>
              </a:cxn>
              <a:cxn ang="0">
                <a:pos x="235" y="739"/>
              </a:cxn>
              <a:cxn ang="0">
                <a:pos x="208" y="846"/>
              </a:cxn>
              <a:cxn ang="0">
                <a:pos x="153" y="827"/>
              </a:cxn>
              <a:cxn ang="0">
                <a:pos x="153" y="794"/>
              </a:cxn>
              <a:cxn ang="0">
                <a:pos x="155" y="738"/>
              </a:cxn>
              <a:cxn ang="0">
                <a:pos x="122" y="714"/>
              </a:cxn>
              <a:cxn ang="0">
                <a:pos x="52" y="704"/>
              </a:cxn>
              <a:cxn ang="0">
                <a:pos x="13" y="671"/>
              </a:cxn>
              <a:cxn ang="0">
                <a:pos x="0" y="634"/>
              </a:cxn>
              <a:cxn ang="0">
                <a:pos x="28" y="549"/>
              </a:cxn>
              <a:cxn ang="0">
                <a:pos x="55" y="505"/>
              </a:cxn>
              <a:cxn ang="0">
                <a:pos x="57" y="464"/>
              </a:cxn>
              <a:cxn ang="0">
                <a:pos x="77" y="427"/>
              </a:cxn>
              <a:cxn ang="0">
                <a:pos x="66" y="375"/>
              </a:cxn>
              <a:cxn ang="0">
                <a:pos x="138" y="353"/>
              </a:cxn>
              <a:cxn ang="0">
                <a:pos x="213" y="329"/>
              </a:cxn>
              <a:cxn ang="0">
                <a:pos x="231" y="290"/>
              </a:cxn>
              <a:cxn ang="0">
                <a:pos x="263" y="248"/>
              </a:cxn>
              <a:cxn ang="0">
                <a:pos x="278" y="213"/>
              </a:cxn>
              <a:cxn ang="0">
                <a:pos x="288" y="179"/>
              </a:cxn>
              <a:cxn ang="0">
                <a:pos x="289" y="140"/>
              </a:cxn>
              <a:cxn ang="0">
                <a:pos x="276" y="92"/>
              </a:cxn>
              <a:cxn ang="0">
                <a:pos x="320" y="68"/>
              </a:cxn>
              <a:cxn ang="0">
                <a:pos x="363" y="50"/>
              </a:cxn>
              <a:cxn ang="0">
                <a:pos x="400" y="63"/>
              </a:cxn>
              <a:cxn ang="0">
                <a:pos x="405" y="106"/>
              </a:cxn>
              <a:cxn ang="0">
                <a:pos x="443" y="145"/>
              </a:cxn>
              <a:cxn ang="0">
                <a:pos x="470" y="117"/>
              </a:cxn>
              <a:cxn ang="0">
                <a:pos x="510" y="88"/>
              </a:cxn>
              <a:cxn ang="0">
                <a:pos x="543" y="68"/>
              </a:cxn>
              <a:cxn ang="0">
                <a:pos x="578" y="80"/>
              </a:cxn>
              <a:cxn ang="0">
                <a:pos x="619" y="88"/>
              </a:cxn>
            </a:cxnLst>
            <a:rect l="0" t="0" r="r" b="b"/>
            <a:pathLst>
              <a:path w="884" h="847">
                <a:moveTo>
                  <a:pt x="619" y="88"/>
                </a:moveTo>
                <a:lnTo>
                  <a:pt x="630" y="92"/>
                </a:lnTo>
                <a:lnTo>
                  <a:pt x="638" y="86"/>
                </a:lnTo>
                <a:lnTo>
                  <a:pt x="639" y="75"/>
                </a:lnTo>
                <a:lnTo>
                  <a:pt x="639" y="63"/>
                </a:lnTo>
                <a:lnTo>
                  <a:pt x="639" y="52"/>
                </a:lnTo>
                <a:lnTo>
                  <a:pt x="655" y="35"/>
                </a:lnTo>
                <a:lnTo>
                  <a:pt x="665" y="35"/>
                </a:lnTo>
                <a:lnTo>
                  <a:pt x="675" y="40"/>
                </a:lnTo>
                <a:lnTo>
                  <a:pt x="686" y="46"/>
                </a:lnTo>
                <a:lnTo>
                  <a:pt x="697" y="40"/>
                </a:lnTo>
                <a:lnTo>
                  <a:pt x="704" y="32"/>
                </a:lnTo>
                <a:lnTo>
                  <a:pt x="713" y="32"/>
                </a:lnTo>
                <a:lnTo>
                  <a:pt x="726" y="23"/>
                </a:lnTo>
                <a:lnTo>
                  <a:pt x="737" y="17"/>
                </a:lnTo>
                <a:lnTo>
                  <a:pt x="750" y="8"/>
                </a:lnTo>
                <a:lnTo>
                  <a:pt x="756" y="3"/>
                </a:lnTo>
                <a:lnTo>
                  <a:pt x="770" y="0"/>
                </a:lnTo>
                <a:lnTo>
                  <a:pt x="778" y="5"/>
                </a:lnTo>
                <a:lnTo>
                  <a:pt x="790" y="12"/>
                </a:lnTo>
                <a:lnTo>
                  <a:pt x="801" y="8"/>
                </a:lnTo>
                <a:lnTo>
                  <a:pt x="811" y="8"/>
                </a:lnTo>
                <a:lnTo>
                  <a:pt x="826" y="23"/>
                </a:lnTo>
                <a:lnTo>
                  <a:pt x="835" y="32"/>
                </a:lnTo>
                <a:lnTo>
                  <a:pt x="844" y="83"/>
                </a:lnTo>
                <a:lnTo>
                  <a:pt x="851" y="88"/>
                </a:lnTo>
                <a:lnTo>
                  <a:pt x="858" y="97"/>
                </a:lnTo>
                <a:lnTo>
                  <a:pt x="869" y="100"/>
                </a:lnTo>
                <a:lnTo>
                  <a:pt x="883" y="115"/>
                </a:lnTo>
                <a:lnTo>
                  <a:pt x="883" y="130"/>
                </a:lnTo>
                <a:lnTo>
                  <a:pt x="883" y="137"/>
                </a:lnTo>
                <a:lnTo>
                  <a:pt x="878" y="146"/>
                </a:lnTo>
                <a:lnTo>
                  <a:pt x="869" y="155"/>
                </a:lnTo>
                <a:lnTo>
                  <a:pt x="869" y="166"/>
                </a:lnTo>
                <a:lnTo>
                  <a:pt x="786" y="166"/>
                </a:lnTo>
                <a:lnTo>
                  <a:pt x="790" y="182"/>
                </a:lnTo>
                <a:lnTo>
                  <a:pt x="775" y="182"/>
                </a:lnTo>
                <a:lnTo>
                  <a:pt x="775" y="208"/>
                </a:lnTo>
                <a:lnTo>
                  <a:pt x="761" y="208"/>
                </a:lnTo>
                <a:lnTo>
                  <a:pt x="761" y="222"/>
                </a:lnTo>
                <a:lnTo>
                  <a:pt x="733" y="222"/>
                </a:lnTo>
                <a:lnTo>
                  <a:pt x="733" y="237"/>
                </a:lnTo>
                <a:lnTo>
                  <a:pt x="719" y="237"/>
                </a:lnTo>
                <a:lnTo>
                  <a:pt x="719" y="257"/>
                </a:lnTo>
                <a:lnTo>
                  <a:pt x="719" y="292"/>
                </a:lnTo>
                <a:lnTo>
                  <a:pt x="719" y="315"/>
                </a:lnTo>
                <a:lnTo>
                  <a:pt x="706" y="315"/>
                </a:lnTo>
                <a:lnTo>
                  <a:pt x="708" y="342"/>
                </a:lnTo>
                <a:lnTo>
                  <a:pt x="697" y="342"/>
                </a:lnTo>
                <a:lnTo>
                  <a:pt x="695" y="362"/>
                </a:lnTo>
                <a:lnTo>
                  <a:pt x="681" y="367"/>
                </a:lnTo>
                <a:lnTo>
                  <a:pt x="681" y="382"/>
                </a:lnTo>
                <a:lnTo>
                  <a:pt x="666" y="382"/>
                </a:lnTo>
                <a:lnTo>
                  <a:pt x="666" y="435"/>
                </a:lnTo>
                <a:lnTo>
                  <a:pt x="653" y="435"/>
                </a:lnTo>
                <a:lnTo>
                  <a:pt x="653" y="471"/>
                </a:lnTo>
                <a:lnTo>
                  <a:pt x="639" y="471"/>
                </a:lnTo>
                <a:lnTo>
                  <a:pt x="639" y="485"/>
                </a:lnTo>
                <a:lnTo>
                  <a:pt x="599" y="485"/>
                </a:lnTo>
                <a:lnTo>
                  <a:pt x="599" y="499"/>
                </a:lnTo>
                <a:lnTo>
                  <a:pt x="585" y="499"/>
                </a:lnTo>
                <a:lnTo>
                  <a:pt x="585" y="511"/>
                </a:lnTo>
                <a:lnTo>
                  <a:pt x="570" y="511"/>
                </a:lnTo>
                <a:lnTo>
                  <a:pt x="570" y="524"/>
                </a:lnTo>
                <a:lnTo>
                  <a:pt x="558" y="524"/>
                </a:lnTo>
                <a:lnTo>
                  <a:pt x="558" y="537"/>
                </a:lnTo>
                <a:lnTo>
                  <a:pt x="543" y="537"/>
                </a:lnTo>
                <a:lnTo>
                  <a:pt x="543" y="549"/>
                </a:lnTo>
                <a:lnTo>
                  <a:pt x="530" y="549"/>
                </a:lnTo>
                <a:lnTo>
                  <a:pt x="530" y="564"/>
                </a:lnTo>
                <a:lnTo>
                  <a:pt x="518" y="564"/>
                </a:lnTo>
                <a:lnTo>
                  <a:pt x="518" y="644"/>
                </a:lnTo>
                <a:lnTo>
                  <a:pt x="496" y="644"/>
                </a:lnTo>
                <a:lnTo>
                  <a:pt x="476" y="644"/>
                </a:lnTo>
                <a:lnTo>
                  <a:pt x="291" y="649"/>
                </a:lnTo>
                <a:lnTo>
                  <a:pt x="291" y="672"/>
                </a:lnTo>
                <a:lnTo>
                  <a:pt x="278" y="672"/>
                </a:lnTo>
                <a:lnTo>
                  <a:pt x="278" y="689"/>
                </a:lnTo>
                <a:lnTo>
                  <a:pt x="263" y="689"/>
                </a:lnTo>
                <a:lnTo>
                  <a:pt x="263" y="714"/>
                </a:lnTo>
                <a:lnTo>
                  <a:pt x="251" y="714"/>
                </a:lnTo>
                <a:lnTo>
                  <a:pt x="251" y="729"/>
                </a:lnTo>
                <a:lnTo>
                  <a:pt x="235" y="729"/>
                </a:lnTo>
                <a:lnTo>
                  <a:pt x="235" y="739"/>
                </a:lnTo>
                <a:lnTo>
                  <a:pt x="222" y="739"/>
                </a:lnTo>
                <a:lnTo>
                  <a:pt x="222" y="754"/>
                </a:lnTo>
                <a:lnTo>
                  <a:pt x="211" y="754"/>
                </a:lnTo>
                <a:lnTo>
                  <a:pt x="208" y="846"/>
                </a:lnTo>
                <a:lnTo>
                  <a:pt x="197" y="838"/>
                </a:lnTo>
                <a:lnTo>
                  <a:pt x="170" y="843"/>
                </a:lnTo>
                <a:lnTo>
                  <a:pt x="158" y="836"/>
                </a:lnTo>
                <a:lnTo>
                  <a:pt x="153" y="827"/>
                </a:lnTo>
                <a:lnTo>
                  <a:pt x="148" y="819"/>
                </a:lnTo>
                <a:lnTo>
                  <a:pt x="148" y="807"/>
                </a:lnTo>
                <a:lnTo>
                  <a:pt x="150" y="801"/>
                </a:lnTo>
                <a:lnTo>
                  <a:pt x="153" y="794"/>
                </a:lnTo>
                <a:lnTo>
                  <a:pt x="155" y="771"/>
                </a:lnTo>
                <a:lnTo>
                  <a:pt x="155" y="759"/>
                </a:lnTo>
                <a:lnTo>
                  <a:pt x="155" y="749"/>
                </a:lnTo>
                <a:lnTo>
                  <a:pt x="155" y="738"/>
                </a:lnTo>
                <a:lnTo>
                  <a:pt x="148" y="734"/>
                </a:lnTo>
                <a:lnTo>
                  <a:pt x="142" y="729"/>
                </a:lnTo>
                <a:lnTo>
                  <a:pt x="131" y="718"/>
                </a:lnTo>
                <a:lnTo>
                  <a:pt x="122" y="714"/>
                </a:lnTo>
                <a:lnTo>
                  <a:pt x="98" y="712"/>
                </a:lnTo>
                <a:lnTo>
                  <a:pt x="77" y="705"/>
                </a:lnTo>
                <a:lnTo>
                  <a:pt x="63" y="704"/>
                </a:lnTo>
                <a:lnTo>
                  <a:pt x="52" y="704"/>
                </a:lnTo>
                <a:lnTo>
                  <a:pt x="43" y="699"/>
                </a:lnTo>
                <a:lnTo>
                  <a:pt x="21" y="689"/>
                </a:lnTo>
                <a:lnTo>
                  <a:pt x="17" y="679"/>
                </a:lnTo>
                <a:lnTo>
                  <a:pt x="13" y="671"/>
                </a:lnTo>
                <a:lnTo>
                  <a:pt x="10" y="658"/>
                </a:lnTo>
                <a:lnTo>
                  <a:pt x="6" y="652"/>
                </a:lnTo>
                <a:lnTo>
                  <a:pt x="3" y="644"/>
                </a:lnTo>
                <a:lnTo>
                  <a:pt x="0" y="634"/>
                </a:lnTo>
                <a:lnTo>
                  <a:pt x="1" y="624"/>
                </a:lnTo>
                <a:lnTo>
                  <a:pt x="8" y="579"/>
                </a:lnTo>
                <a:lnTo>
                  <a:pt x="18" y="554"/>
                </a:lnTo>
                <a:lnTo>
                  <a:pt x="28" y="549"/>
                </a:lnTo>
                <a:lnTo>
                  <a:pt x="40" y="537"/>
                </a:lnTo>
                <a:lnTo>
                  <a:pt x="43" y="525"/>
                </a:lnTo>
                <a:lnTo>
                  <a:pt x="52" y="512"/>
                </a:lnTo>
                <a:lnTo>
                  <a:pt x="55" y="505"/>
                </a:lnTo>
                <a:lnTo>
                  <a:pt x="52" y="494"/>
                </a:lnTo>
                <a:lnTo>
                  <a:pt x="52" y="484"/>
                </a:lnTo>
                <a:lnTo>
                  <a:pt x="52" y="471"/>
                </a:lnTo>
                <a:lnTo>
                  <a:pt x="57" y="464"/>
                </a:lnTo>
                <a:lnTo>
                  <a:pt x="63" y="452"/>
                </a:lnTo>
                <a:lnTo>
                  <a:pt x="68" y="445"/>
                </a:lnTo>
                <a:lnTo>
                  <a:pt x="75" y="437"/>
                </a:lnTo>
                <a:lnTo>
                  <a:pt x="77" y="427"/>
                </a:lnTo>
                <a:lnTo>
                  <a:pt x="68" y="407"/>
                </a:lnTo>
                <a:lnTo>
                  <a:pt x="63" y="399"/>
                </a:lnTo>
                <a:lnTo>
                  <a:pt x="63" y="387"/>
                </a:lnTo>
                <a:lnTo>
                  <a:pt x="66" y="375"/>
                </a:lnTo>
                <a:lnTo>
                  <a:pt x="73" y="367"/>
                </a:lnTo>
                <a:lnTo>
                  <a:pt x="80" y="362"/>
                </a:lnTo>
                <a:lnTo>
                  <a:pt x="126" y="345"/>
                </a:lnTo>
                <a:lnTo>
                  <a:pt x="138" y="353"/>
                </a:lnTo>
                <a:lnTo>
                  <a:pt x="150" y="355"/>
                </a:lnTo>
                <a:lnTo>
                  <a:pt x="193" y="342"/>
                </a:lnTo>
                <a:lnTo>
                  <a:pt x="211" y="342"/>
                </a:lnTo>
                <a:lnTo>
                  <a:pt x="213" y="329"/>
                </a:lnTo>
                <a:lnTo>
                  <a:pt x="220" y="320"/>
                </a:lnTo>
                <a:lnTo>
                  <a:pt x="222" y="313"/>
                </a:lnTo>
                <a:lnTo>
                  <a:pt x="228" y="300"/>
                </a:lnTo>
                <a:lnTo>
                  <a:pt x="231" y="290"/>
                </a:lnTo>
                <a:lnTo>
                  <a:pt x="233" y="280"/>
                </a:lnTo>
                <a:lnTo>
                  <a:pt x="253" y="272"/>
                </a:lnTo>
                <a:lnTo>
                  <a:pt x="260" y="265"/>
                </a:lnTo>
                <a:lnTo>
                  <a:pt x="263" y="248"/>
                </a:lnTo>
                <a:lnTo>
                  <a:pt x="260" y="232"/>
                </a:lnTo>
                <a:lnTo>
                  <a:pt x="265" y="225"/>
                </a:lnTo>
                <a:lnTo>
                  <a:pt x="273" y="219"/>
                </a:lnTo>
                <a:lnTo>
                  <a:pt x="278" y="213"/>
                </a:lnTo>
                <a:lnTo>
                  <a:pt x="288" y="205"/>
                </a:lnTo>
                <a:lnTo>
                  <a:pt x="293" y="195"/>
                </a:lnTo>
                <a:lnTo>
                  <a:pt x="293" y="188"/>
                </a:lnTo>
                <a:lnTo>
                  <a:pt x="288" y="179"/>
                </a:lnTo>
                <a:lnTo>
                  <a:pt x="280" y="170"/>
                </a:lnTo>
                <a:lnTo>
                  <a:pt x="280" y="162"/>
                </a:lnTo>
                <a:lnTo>
                  <a:pt x="283" y="150"/>
                </a:lnTo>
                <a:lnTo>
                  <a:pt x="289" y="140"/>
                </a:lnTo>
                <a:lnTo>
                  <a:pt x="289" y="132"/>
                </a:lnTo>
                <a:lnTo>
                  <a:pt x="278" y="112"/>
                </a:lnTo>
                <a:lnTo>
                  <a:pt x="273" y="100"/>
                </a:lnTo>
                <a:lnTo>
                  <a:pt x="276" y="92"/>
                </a:lnTo>
                <a:lnTo>
                  <a:pt x="288" y="86"/>
                </a:lnTo>
                <a:lnTo>
                  <a:pt x="298" y="77"/>
                </a:lnTo>
                <a:lnTo>
                  <a:pt x="307" y="72"/>
                </a:lnTo>
                <a:lnTo>
                  <a:pt x="320" y="68"/>
                </a:lnTo>
                <a:lnTo>
                  <a:pt x="341" y="63"/>
                </a:lnTo>
                <a:lnTo>
                  <a:pt x="348" y="57"/>
                </a:lnTo>
                <a:lnTo>
                  <a:pt x="351" y="50"/>
                </a:lnTo>
                <a:lnTo>
                  <a:pt x="363" y="50"/>
                </a:lnTo>
                <a:lnTo>
                  <a:pt x="373" y="52"/>
                </a:lnTo>
                <a:lnTo>
                  <a:pt x="380" y="63"/>
                </a:lnTo>
                <a:lnTo>
                  <a:pt x="388" y="68"/>
                </a:lnTo>
                <a:lnTo>
                  <a:pt x="400" y="63"/>
                </a:lnTo>
                <a:lnTo>
                  <a:pt x="407" y="57"/>
                </a:lnTo>
                <a:lnTo>
                  <a:pt x="418" y="72"/>
                </a:lnTo>
                <a:lnTo>
                  <a:pt x="414" y="88"/>
                </a:lnTo>
                <a:lnTo>
                  <a:pt x="405" y="106"/>
                </a:lnTo>
                <a:lnTo>
                  <a:pt x="405" y="117"/>
                </a:lnTo>
                <a:lnTo>
                  <a:pt x="420" y="132"/>
                </a:lnTo>
                <a:lnTo>
                  <a:pt x="427" y="137"/>
                </a:lnTo>
                <a:lnTo>
                  <a:pt x="443" y="145"/>
                </a:lnTo>
                <a:lnTo>
                  <a:pt x="450" y="145"/>
                </a:lnTo>
                <a:lnTo>
                  <a:pt x="460" y="132"/>
                </a:lnTo>
                <a:lnTo>
                  <a:pt x="465" y="125"/>
                </a:lnTo>
                <a:lnTo>
                  <a:pt x="470" y="117"/>
                </a:lnTo>
                <a:lnTo>
                  <a:pt x="481" y="112"/>
                </a:lnTo>
                <a:lnTo>
                  <a:pt x="488" y="106"/>
                </a:lnTo>
                <a:lnTo>
                  <a:pt x="501" y="92"/>
                </a:lnTo>
                <a:lnTo>
                  <a:pt x="510" y="88"/>
                </a:lnTo>
                <a:lnTo>
                  <a:pt x="518" y="77"/>
                </a:lnTo>
                <a:lnTo>
                  <a:pt x="523" y="68"/>
                </a:lnTo>
                <a:lnTo>
                  <a:pt x="534" y="68"/>
                </a:lnTo>
                <a:lnTo>
                  <a:pt x="543" y="68"/>
                </a:lnTo>
                <a:lnTo>
                  <a:pt x="550" y="68"/>
                </a:lnTo>
                <a:lnTo>
                  <a:pt x="561" y="68"/>
                </a:lnTo>
                <a:lnTo>
                  <a:pt x="570" y="72"/>
                </a:lnTo>
                <a:lnTo>
                  <a:pt x="578" y="80"/>
                </a:lnTo>
                <a:lnTo>
                  <a:pt x="583" y="86"/>
                </a:lnTo>
                <a:lnTo>
                  <a:pt x="592" y="92"/>
                </a:lnTo>
                <a:lnTo>
                  <a:pt x="608" y="88"/>
                </a:lnTo>
                <a:lnTo>
                  <a:pt x="619" y="88"/>
                </a:lnTo>
              </a:path>
            </a:pathLst>
          </a:custGeom>
          <a:solidFill>
            <a:srgbClr val="2699BB"/>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195" name="Freeform 14"/>
          <p:cNvSpPr>
            <a:spLocks/>
          </p:cNvSpPr>
          <p:nvPr/>
        </p:nvSpPr>
        <p:spPr bwMode="auto">
          <a:xfrm>
            <a:off x="6408400" y="1608697"/>
            <a:ext cx="728827" cy="1604955"/>
          </a:xfrm>
          <a:custGeom>
            <a:avLst/>
            <a:gdLst/>
            <a:ahLst/>
            <a:cxnLst>
              <a:cxn ang="0">
                <a:pos x="490" y="299"/>
              </a:cxn>
              <a:cxn ang="0">
                <a:pos x="481" y="267"/>
              </a:cxn>
              <a:cxn ang="0">
                <a:pos x="474" y="240"/>
              </a:cxn>
              <a:cxn ang="0">
                <a:pos x="476" y="220"/>
              </a:cxn>
              <a:cxn ang="0">
                <a:pos x="474" y="197"/>
              </a:cxn>
              <a:cxn ang="0">
                <a:pos x="458" y="186"/>
              </a:cxn>
              <a:cxn ang="0">
                <a:pos x="446" y="159"/>
              </a:cxn>
              <a:cxn ang="0">
                <a:pos x="423" y="126"/>
              </a:cxn>
              <a:cxn ang="0">
                <a:pos x="413" y="97"/>
              </a:cxn>
              <a:cxn ang="0">
                <a:pos x="419" y="70"/>
              </a:cxn>
              <a:cxn ang="0">
                <a:pos x="413" y="26"/>
              </a:cxn>
              <a:cxn ang="0">
                <a:pos x="413" y="6"/>
              </a:cxn>
              <a:cxn ang="0">
                <a:pos x="325" y="1"/>
              </a:cxn>
              <a:cxn ang="0">
                <a:pos x="21" y="319"/>
              </a:cxn>
              <a:cxn ang="0">
                <a:pos x="21" y="477"/>
              </a:cxn>
              <a:cxn ang="0">
                <a:pos x="41" y="954"/>
              </a:cxn>
              <a:cxn ang="0">
                <a:pos x="53" y="979"/>
              </a:cxn>
              <a:cxn ang="0">
                <a:pos x="83" y="985"/>
              </a:cxn>
              <a:cxn ang="0">
                <a:pos x="112" y="994"/>
              </a:cxn>
              <a:cxn ang="0">
                <a:pos x="125" y="963"/>
              </a:cxn>
              <a:cxn ang="0">
                <a:pos x="155" y="966"/>
              </a:cxn>
              <a:cxn ang="0">
                <a:pos x="185" y="966"/>
              </a:cxn>
              <a:cxn ang="0">
                <a:pos x="210" y="965"/>
              </a:cxn>
              <a:cxn ang="0">
                <a:pos x="235" y="994"/>
              </a:cxn>
              <a:cxn ang="0">
                <a:pos x="243" y="1014"/>
              </a:cxn>
              <a:cxn ang="0">
                <a:pos x="288" y="1014"/>
              </a:cxn>
              <a:cxn ang="0">
                <a:pos x="303" y="1043"/>
              </a:cxn>
              <a:cxn ang="0">
                <a:pos x="353" y="1041"/>
              </a:cxn>
              <a:cxn ang="0">
                <a:pos x="359" y="1005"/>
              </a:cxn>
              <a:cxn ang="0">
                <a:pos x="358" y="971"/>
              </a:cxn>
              <a:cxn ang="0">
                <a:pos x="353" y="941"/>
              </a:cxn>
              <a:cxn ang="0">
                <a:pos x="341" y="906"/>
              </a:cxn>
              <a:cxn ang="0">
                <a:pos x="348" y="854"/>
              </a:cxn>
              <a:cxn ang="0">
                <a:pos x="399" y="861"/>
              </a:cxn>
              <a:cxn ang="0">
                <a:pos x="423" y="845"/>
              </a:cxn>
              <a:cxn ang="0">
                <a:pos x="428" y="818"/>
              </a:cxn>
              <a:cxn ang="0">
                <a:pos x="412" y="789"/>
              </a:cxn>
              <a:cxn ang="0">
                <a:pos x="434" y="774"/>
              </a:cxn>
              <a:cxn ang="0">
                <a:pos x="452" y="747"/>
              </a:cxn>
              <a:cxn ang="0">
                <a:pos x="454" y="714"/>
              </a:cxn>
              <a:cxn ang="0">
                <a:pos x="485" y="656"/>
              </a:cxn>
              <a:cxn ang="0">
                <a:pos x="468" y="626"/>
              </a:cxn>
              <a:cxn ang="0">
                <a:pos x="456" y="596"/>
              </a:cxn>
              <a:cxn ang="0">
                <a:pos x="446" y="554"/>
              </a:cxn>
              <a:cxn ang="0">
                <a:pos x="436" y="519"/>
              </a:cxn>
              <a:cxn ang="0">
                <a:pos x="428" y="491"/>
              </a:cxn>
              <a:cxn ang="0">
                <a:pos x="445" y="464"/>
              </a:cxn>
              <a:cxn ang="0">
                <a:pos x="458" y="427"/>
              </a:cxn>
              <a:cxn ang="0">
                <a:pos x="470" y="409"/>
              </a:cxn>
              <a:cxn ang="0">
                <a:pos x="476" y="375"/>
              </a:cxn>
              <a:cxn ang="0">
                <a:pos x="479" y="342"/>
              </a:cxn>
              <a:cxn ang="0">
                <a:pos x="493" y="319"/>
              </a:cxn>
            </a:cxnLst>
            <a:rect l="0" t="0" r="r" b="b"/>
            <a:pathLst>
              <a:path w="494" h="1054">
                <a:moveTo>
                  <a:pt x="493" y="319"/>
                </a:moveTo>
                <a:lnTo>
                  <a:pt x="493" y="310"/>
                </a:lnTo>
                <a:lnTo>
                  <a:pt x="490" y="299"/>
                </a:lnTo>
                <a:lnTo>
                  <a:pt x="488" y="290"/>
                </a:lnTo>
                <a:lnTo>
                  <a:pt x="486" y="280"/>
                </a:lnTo>
                <a:lnTo>
                  <a:pt x="481" y="267"/>
                </a:lnTo>
                <a:lnTo>
                  <a:pt x="481" y="262"/>
                </a:lnTo>
                <a:lnTo>
                  <a:pt x="481" y="250"/>
                </a:lnTo>
                <a:lnTo>
                  <a:pt x="474" y="240"/>
                </a:lnTo>
                <a:lnTo>
                  <a:pt x="481" y="232"/>
                </a:lnTo>
                <a:lnTo>
                  <a:pt x="474" y="230"/>
                </a:lnTo>
                <a:lnTo>
                  <a:pt x="476" y="220"/>
                </a:lnTo>
                <a:lnTo>
                  <a:pt x="470" y="215"/>
                </a:lnTo>
                <a:lnTo>
                  <a:pt x="470" y="205"/>
                </a:lnTo>
                <a:lnTo>
                  <a:pt x="474" y="197"/>
                </a:lnTo>
                <a:lnTo>
                  <a:pt x="470" y="188"/>
                </a:lnTo>
                <a:lnTo>
                  <a:pt x="461" y="195"/>
                </a:lnTo>
                <a:lnTo>
                  <a:pt x="458" y="186"/>
                </a:lnTo>
                <a:lnTo>
                  <a:pt x="452" y="179"/>
                </a:lnTo>
                <a:lnTo>
                  <a:pt x="452" y="168"/>
                </a:lnTo>
                <a:lnTo>
                  <a:pt x="446" y="159"/>
                </a:lnTo>
                <a:lnTo>
                  <a:pt x="445" y="152"/>
                </a:lnTo>
                <a:lnTo>
                  <a:pt x="428" y="139"/>
                </a:lnTo>
                <a:lnTo>
                  <a:pt x="423" y="126"/>
                </a:lnTo>
                <a:lnTo>
                  <a:pt x="423" y="113"/>
                </a:lnTo>
                <a:lnTo>
                  <a:pt x="413" y="108"/>
                </a:lnTo>
                <a:lnTo>
                  <a:pt x="413" y="97"/>
                </a:lnTo>
                <a:lnTo>
                  <a:pt x="418" y="88"/>
                </a:lnTo>
                <a:lnTo>
                  <a:pt x="423" y="79"/>
                </a:lnTo>
                <a:lnTo>
                  <a:pt x="419" y="70"/>
                </a:lnTo>
                <a:lnTo>
                  <a:pt x="412" y="59"/>
                </a:lnTo>
                <a:lnTo>
                  <a:pt x="408" y="50"/>
                </a:lnTo>
                <a:lnTo>
                  <a:pt x="413" y="26"/>
                </a:lnTo>
                <a:lnTo>
                  <a:pt x="405" y="25"/>
                </a:lnTo>
                <a:lnTo>
                  <a:pt x="408" y="15"/>
                </a:lnTo>
                <a:lnTo>
                  <a:pt x="413" y="6"/>
                </a:lnTo>
                <a:lnTo>
                  <a:pt x="408" y="0"/>
                </a:lnTo>
                <a:lnTo>
                  <a:pt x="421" y="0"/>
                </a:lnTo>
                <a:lnTo>
                  <a:pt x="325" y="1"/>
                </a:lnTo>
                <a:lnTo>
                  <a:pt x="13" y="6"/>
                </a:lnTo>
                <a:lnTo>
                  <a:pt x="15" y="162"/>
                </a:lnTo>
                <a:lnTo>
                  <a:pt x="21" y="319"/>
                </a:lnTo>
                <a:lnTo>
                  <a:pt x="0" y="319"/>
                </a:lnTo>
                <a:lnTo>
                  <a:pt x="3" y="477"/>
                </a:lnTo>
                <a:lnTo>
                  <a:pt x="21" y="477"/>
                </a:lnTo>
                <a:lnTo>
                  <a:pt x="26" y="943"/>
                </a:lnTo>
                <a:lnTo>
                  <a:pt x="32" y="946"/>
                </a:lnTo>
                <a:lnTo>
                  <a:pt x="41" y="954"/>
                </a:lnTo>
                <a:lnTo>
                  <a:pt x="41" y="965"/>
                </a:lnTo>
                <a:lnTo>
                  <a:pt x="46" y="972"/>
                </a:lnTo>
                <a:lnTo>
                  <a:pt x="53" y="979"/>
                </a:lnTo>
                <a:lnTo>
                  <a:pt x="63" y="983"/>
                </a:lnTo>
                <a:lnTo>
                  <a:pt x="73" y="983"/>
                </a:lnTo>
                <a:lnTo>
                  <a:pt x="83" y="985"/>
                </a:lnTo>
                <a:lnTo>
                  <a:pt x="93" y="990"/>
                </a:lnTo>
                <a:lnTo>
                  <a:pt x="103" y="994"/>
                </a:lnTo>
                <a:lnTo>
                  <a:pt x="112" y="994"/>
                </a:lnTo>
                <a:lnTo>
                  <a:pt x="121" y="990"/>
                </a:lnTo>
                <a:lnTo>
                  <a:pt x="121" y="979"/>
                </a:lnTo>
                <a:lnTo>
                  <a:pt x="125" y="963"/>
                </a:lnTo>
                <a:lnTo>
                  <a:pt x="132" y="956"/>
                </a:lnTo>
                <a:lnTo>
                  <a:pt x="139" y="956"/>
                </a:lnTo>
                <a:lnTo>
                  <a:pt x="155" y="966"/>
                </a:lnTo>
                <a:lnTo>
                  <a:pt x="165" y="971"/>
                </a:lnTo>
                <a:lnTo>
                  <a:pt x="172" y="966"/>
                </a:lnTo>
                <a:lnTo>
                  <a:pt x="185" y="966"/>
                </a:lnTo>
                <a:lnTo>
                  <a:pt x="195" y="966"/>
                </a:lnTo>
                <a:lnTo>
                  <a:pt x="203" y="965"/>
                </a:lnTo>
                <a:lnTo>
                  <a:pt x="210" y="965"/>
                </a:lnTo>
                <a:lnTo>
                  <a:pt x="235" y="972"/>
                </a:lnTo>
                <a:lnTo>
                  <a:pt x="238" y="983"/>
                </a:lnTo>
                <a:lnTo>
                  <a:pt x="235" y="994"/>
                </a:lnTo>
                <a:lnTo>
                  <a:pt x="232" y="1003"/>
                </a:lnTo>
                <a:lnTo>
                  <a:pt x="235" y="1012"/>
                </a:lnTo>
                <a:lnTo>
                  <a:pt x="243" y="1014"/>
                </a:lnTo>
                <a:lnTo>
                  <a:pt x="259" y="1014"/>
                </a:lnTo>
                <a:lnTo>
                  <a:pt x="283" y="1008"/>
                </a:lnTo>
                <a:lnTo>
                  <a:pt x="288" y="1014"/>
                </a:lnTo>
                <a:lnTo>
                  <a:pt x="288" y="1025"/>
                </a:lnTo>
                <a:lnTo>
                  <a:pt x="293" y="1038"/>
                </a:lnTo>
                <a:lnTo>
                  <a:pt x="303" y="1043"/>
                </a:lnTo>
                <a:lnTo>
                  <a:pt x="339" y="1053"/>
                </a:lnTo>
                <a:lnTo>
                  <a:pt x="348" y="1048"/>
                </a:lnTo>
                <a:lnTo>
                  <a:pt x="353" y="1041"/>
                </a:lnTo>
                <a:lnTo>
                  <a:pt x="358" y="1028"/>
                </a:lnTo>
                <a:lnTo>
                  <a:pt x="359" y="1018"/>
                </a:lnTo>
                <a:lnTo>
                  <a:pt x="359" y="1005"/>
                </a:lnTo>
                <a:lnTo>
                  <a:pt x="363" y="994"/>
                </a:lnTo>
                <a:lnTo>
                  <a:pt x="363" y="983"/>
                </a:lnTo>
                <a:lnTo>
                  <a:pt x="358" y="971"/>
                </a:lnTo>
                <a:lnTo>
                  <a:pt x="352" y="965"/>
                </a:lnTo>
                <a:lnTo>
                  <a:pt x="352" y="954"/>
                </a:lnTo>
                <a:lnTo>
                  <a:pt x="353" y="941"/>
                </a:lnTo>
                <a:lnTo>
                  <a:pt x="358" y="926"/>
                </a:lnTo>
                <a:lnTo>
                  <a:pt x="348" y="918"/>
                </a:lnTo>
                <a:lnTo>
                  <a:pt x="341" y="906"/>
                </a:lnTo>
                <a:lnTo>
                  <a:pt x="338" y="901"/>
                </a:lnTo>
                <a:lnTo>
                  <a:pt x="323" y="872"/>
                </a:lnTo>
                <a:lnTo>
                  <a:pt x="348" y="854"/>
                </a:lnTo>
                <a:lnTo>
                  <a:pt x="358" y="854"/>
                </a:lnTo>
                <a:lnTo>
                  <a:pt x="378" y="861"/>
                </a:lnTo>
                <a:lnTo>
                  <a:pt x="399" y="861"/>
                </a:lnTo>
                <a:lnTo>
                  <a:pt x="405" y="854"/>
                </a:lnTo>
                <a:lnTo>
                  <a:pt x="413" y="845"/>
                </a:lnTo>
                <a:lnTo>
                  <a:pt x="423" y="845"/>
                </a:lnTo>
                <a:lnTo>
                  <a:pt x="428" y="839"/>
                </a:lnTo>
                <a:lnTo>
                  <a:pt x="428" y="829"/>
                </a:lnTo>
                <a:lnTo>
                  <a:pt x="428" y="818"/>
                </a:lnTo>
                <a:lnTo>
                  <a:pt x="423" y="803"/>
                </a:lnTo>
                <a:lnTo>
                  <a:pt x="413" y="796"/>
                </a:lnTo>
                <a:lnTo>
                  <a:pt x="412" y="789"/>
                </a:lnTo>
                <a:lnTo>
                  <a:pt x="418" y="776"/>
                </a:lnTo>
                <a:lnTo>
                  <a:pt x="426" y="776"/>
                </a:lnTo>
                <a:lnTo>
                  <a:pt x="434" y="774"/>
                </a:lnTo>
                <a:lnTo>
                  <a:pt x="446" y="767"/>
                </a:lnTo>
                <a:lnTo>
                  <a:pt x="452" y="759"/>
                </a:lnTo>
                <a:lnTo>
                  <a:pt x="452" y="747"/>
                </a:lnTo>
                <a:lnTo>
                  <a:pt x="450" y="736"/>
                </a:lnTo>
                <a:lnTo>
                  <a:pt x="450" y="726"/>
                </a:lnTo>
                <a:lnTo>
                  <a:pt x="454" y="714"/>
                </a:lnTo>
                <a:lnTo>
                  <a:pt x="450" y="706"/>
                </a:lnTo>
                <a:lnTo>
                  <a:pt x="476" y="674"/>
                </a:lnTo>
                <a:lnTo>
                  <a:pt x="485" y="656"/>
                </a:lnTo>
                <a:lnTo>
                  <a:pt x="476" y="647"/>
                </a:lnTo>
                <a:lnTo>
                  <a:pt x="474" y="636"/>
                </a:lnTo>
                <a:lnTo>
                  <a:pt x="468" y="626"/>
                </a:lnTo>
                <a:lnTo>
                  <a:pt x="461" y="616"/>
                </a:lnTo>
                <a:lnTo>
                  <a:pt x="458" y="609"/>
                </a:lnTo>
                <a:lnTo>
                  <a:pt x="456" y="596"/>
                </a:lnTo>
                <a:lnTo>
                  <a:pt x="454" y="587"/>
                </a:lnTo>
                <a:lnTo>
                  <a:pt x="452" y="562"/>
                </a:lnTo>
                <a:lnTo>
                  <a:pt x="446" y="554"/>
                </a:lnTo>
                <a:lnTo>
                  <a:pt x="445" y="542"/>
                </a:lnTo>
                <a:lnTo>
                  <a:pt x="436" y="531"/>
                </a:lnTo>
                <a:lnTo>
                  <a:pt x="436" y="519"/>
                </a:lnTo>
                <a:lnTo>
                  <a:pt x="436" y="507"/>
                </a:lnTo>
                <a:lnTo>
                  <a:pt x="434" y="497"/>
                </a:lnTo>
                <a:lnTo>
                  <a:pt x="428" y="491"/>
                </a:lnTo>
                <a:lnTo>
                  <a:pt x="428" y="479"/>
                </a:lnTo>
                <a:lnTo>
                  <a:pt x="436" y="469"/>
                </a:lnTo>
                <a:lnTo>
                  <a:pt x="445" y="464"/>
                </a:lnTo>
                <a:lnTo>
                  <a:pt x="446" y="447"/>
                </a:lnTo>
                <a:lnTo>
                  <a:pt x="450" y="435"/>
                </a:lnTo>
                <a:lnTo>
                  <a:pt x="458" y="427"/>
                </a:lnTo>
                <a:lnTo>
                  <a:pt x="466" y="427"/>
                </a:lnTo>
                <a:lnTo>
                  <a:pt x="474" y="420"/>
                </a:lnTo>
                <a:lnTo>
                  <a:pt x="470" y="409"/>
                </a:lnTo>
                <a:lnTo>
                  <a:pt x="474" y="397"/>
                </a:lnTo>
                <a:lnTo>
                  <a:pt x="474" y="385"/>
                </a:lnTo>
                <a:lnTo>
                  <a:pt x="476" y="375"/>
                </a:lnTo>
                <a:lnTo>
                  <a:pt x="479" y="362"/>
                </a:lnTo>
                <a:lnTo>
                  <a:pt x="476" y="353"/>
                </a:lnTo>
                <a:lnTo>
                  <a:pt x="479" y="342"/>
                </a:lnTo>
                <a:lnTo>
                  <a:pt x="485" y="333"/>
                </a:lnTo>
                <a:lnTo>
                  <a:pt x="486" y="322"/>
                </a:lnTo>
                <a:lnTo>
                  <a:pt x="493" y="319"/>
                </a:lnTo>
              </a:path>
            </a:pathLst>
          </a:custGeom>
          <a:solidFill>
            <a:srgbClr val="2699BB"/>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196" name="Freeform 15"/>
          <p:cNvSpPr>
            <a:spLocks/>
          </p:cNvSpPr>
          <p:nvPr/>
        </p:nvSpPr>
        <p:spPr bwMode="auto">
          <a:xfrm>
            <a:off x="5897926" y="4710494"/>
            <a:ext cx="1243727" cy="772023"/>
          </a:xfrm>
          <a:custGeom>
            <a:avLst/>
            <a:gdLst/>
            <a:ahLst/>
            <a:cxnLst>
              <a:cxn ang="0">
                <a:pos x="555" y="266"/>
              </a:cxn>
              <a:cxn ang="0">
                <a:pos x="552" y="286"/>
              </a:cxn>
              <a:cxn ang="0">
                <a:pos x="543" y="306"/>
              </a:cxn>
              <a:cxn ang="0">
                <a:pos x="528" y="326"/>
              </a:cxn>
              <a:cxn ang="0">
                <a:pos x="513" y="346"/>
              </a:cxn>
              <a:cxn ang="0">
                <a:pos x="485" y="349"/>
              </a:cxn>
              <a:cxn ang="0">
                <a:pos x="472" y="378"/>
              </a:cxn>
              <a:cxn ang="0">
                <a:pos x="468" y="398"/>
              </a:cxn>
              <a:cxn ang="0">
                <a:pos x="460" y="413"/>
              </a:cxn>
              <a:cxn ang="0">
                <a:pos x="443" y="413"/>
              </a:cxn>
              <a:cxn ang="0">
                <a:pos x="427" y="427"/>
              </a:cxn>
              <a:cxn ang="0">
                <a:pos x="413" y="441"/>
              </a:cxn>
              <a:cxn ang="0">
                <a:pos x="352" y="459"/>
              </a:cxn>
              <a:cxn ang="0">
                <a:pos x="325" y="467"/>
              </a:cxn>
              <a:cxn ang="0">
                <a:pos x="303" y="479"/>
              </a:cxn>
              <a:cxn ang="0">
                <a:pos x="290" y="494"/>
              </a:cxn>
              <a:cxn ang="0">
                <a:pos x="228" y="476"/>
              </a:cxn>
              <a:cxn ang="0">
                <a:pos x="199" y="472"/>
              </a:cxn>
              <a:cxn ang="0">
                <a:pos x="172" y="463"/>
              </a:cxn>
              <a:cxn ang="0">
                <a:pos x="139" y="438"/>
              </a:cxn>
              <a:cxn ang="0">
                <a:pos x="133" y="418"/>
              </a:cxn>
              <a:cxn ang="0">
                <a:pos x="141" y="389"/>
              </a:cxn>
              <a:cxn ang="0">
                <a:pos x="133" y="363"/>
              </a:cxn>
              <a:cxn ang="0">
                <a:pos x="130" y="336"/>
              </a:cxn>
              <a:cxn ang="0">
                <a:pos x="130" y="313"/>
              </a:cxn>
              <a:cxn ang="0">
                <a:pos x="133" y="281"/>
              </a:cxn>
              <a:cxn ang="0">
                <a:pos x="130" y="256"/>
              </a:cxn>
              <a:cxn ang="0">
                <a:pos x="133" y="236"/>
              </a:cxn>
              <a:cxn ang="0">
                <a:pos x="125" y="211"/>
              </a:cxn>
              <a:cxn ang="0">
                <a:pos x="85" y="171"/>
              </a:cxn>
              <a:cxn ang="0">
                <a:pos x="63" y="160"/>
              </a:cxn>
              <a:cxn ang="0">
                <a:pos x="33" y="124"/>
              </a:cxn>
              <a:cxn ang="0">
                <a:pos x="28" y="97"/>
              </a:cxn>
              <a:cxn ang="0">
                <a:pos x="10" y="88"/>
              </a:cxn>
              <a:cxn ang="0">
                <a:pos x="0" y="71"/>
              </a:cxn>
              <a:cxn ang="0">
                <a:pos x="55" y="18"/>
              </a:cxn>
              <a:cxn ang="0">
                <a:pos x="533" y="6"/>
              </a:cxn>
              <a:cxn ang="0">
                <a:pos x="814" y="3"/>
              </a:cxn>
              <a:cxn ang="0">
                <a:pos x="827" y="50"/>
              </a:cxn>
              <a:cxn ang="0">
                <a:pos x="819" y="71"/>
              </a:cxn>
              <a:cxn ang="0">
                <a:pos x="830" y="88"/>
              </a:cxn>
              <a:cxn ang="0">
                <a:pos x="839" y="100"/>
              </a:cxn>
              <a:cxn ang="0">
                <a:pos x="835" y="117"/>
              </a:cxn>
              <a:cxn ang="0">
                <a:pos x="832" y="131"/>
              </a:cxn>
              <a:cxn ang="0">
                <a:pos x="820" y="130"/>
              </a:cxn>
              <a:cxn ang="0">
                <a:pos x="792" y="130"/>
              </a:cxn>
              <a:cxn ang="0">
                <a:pos x="777" y="124"/>
              </a:cxn>
              <a:cxn ang="0">
                <a:pos x="759" y="120"/>
              </a:cxn>
              <a:cxn ang="0">
                <a:pos x="720" y="138"/>
              </a:cxn>
              <a:cxn ang="0">
                <a:pos x="699" y="144"/>
              </a:cxn>
              <a:cxn ang="0">
                <a:pos x="677" y="135"/>
              </a:cxn>
              <a:cxn ang="0">
                <a:pos x="663" y="130"/>
              </a:cxn>
              <a:cxn ang="0">
                <a:pos x="648" y="144"/>
              </a:cxn>
              <a:cxn ang="0">
                <a:pos x="632" y="155"/>
              </a:cxn>
              <a:cxn ang="0">
                <a:pos x="608" y="170"/>
              </a:cxn>
              <a:cxn ang="0">
                <a:pos x="585" y="193"/>
              </a:cxn>
              <a:cxn ang="0">
                <a:pos x="560" y="228"/>
              </a:cxn>
            </a:cxnLst>
            <a:rect l="0" t="0" r="r" b="b"/>
            <a:pathLst>
              <a:path w="843" h="507">
                <a:moveTo>
                  <a:pt x="565" y="240"/>
                </a:moveTo>
                <a:lnTo>
                  <a:pt x="555" y="266"/>
                </a:lnTo>
                <a:lnTo>
                  <a:pt x="552" y="275"/>
                </a:lnTo>
                <a:lnTo>
                  <a:pt x="552" y="286"/>
                </a:lnTo>
                <a:lnTo>
                  <a:pt x="555" y="296"/>
                </a:lnTo>
                <a:lnTo>
                  <a:pt x="543" y="306"/>
                </a:lnTo>
                <a:lnTo>
                  <a:pt x="533" y="320"/>
                </a:lnTo>
                <a:lnTo>
                  <a:pt x="528" y="326"/>
                </a:lnTo>
                <a:lnTo>
                  <a:pt x="517" y="331"/>
                </a:lnTo>
                <a:lnTo>
                  <a:pt x="513" y="346"/>
                </a:lnTo>
                <a:lnTo>
                  <a:pt x="507" y="349"/>
                </a:lnTo>
                <a:lnTo>
                  <a:pt x="485" y="349"/>
                </a:lnTo>
                <a:lnTo>
                  <a:pt x="472" y="366"/>
                </a:lnTo>
                <a:lnTo>
                  <a:pt x="472" y="378"/>
                </a:lnTo>
                <a:lnTo>
                  <a:pt x="463" y="387"/>
                </a:lnTo>
                <a:lnTo>
                  <a:pt x="468" y="398"/>
                </a:lnTo>
                <a:lnTo>
                  <a:pt x="470" y="407"/>
                </a:lnTo>
                <a:lnTo>
                  <a:pt x="460" y="413"/>
                </a:lnTo>
                <a:lnTo>
                  <a:pt x="452" y="413"/>
                </a:lnTo>
                <a:lnTo>
                  <a:pt x="443" y="413"/>
                </a:lnTo>
                <a:lnTo>
                  <a:pt x="432" y="418"/>
                </a:lnTo>
                <a:lnTo>
                  <a:pt x="427" y="427"/>
                </a:lnTo>
                <a:lnTo>
                  <a:pt x="419" y="433"/>
                </a:lnTo>
                <a:lnTo>
                  <a:pt x="413" y="441"/>
                </a:lnTo>
                <a:lnTo>
                  <a:pt x="408" y="447"/>
                </a:lnTo>
                <a:lnTo>
                  <a:pt x="352" y="459"/>
                </a:lnTo>
                <a:lnTo>
                  <a:pt x="332" y="461"/>
                </a:lnTo>
                <a:lnTo>
                  <a:pt x="325" y="467"/>
                </a:lnTo>
                <a:lnTo>
                  <a:pt x="312" y="472"/>
                </a:lnTo>
                <a:lnTo>
                  <a:pt x="303" y="479"/>
                </a:lnTo>
                <a:lnTo>
                  <a:pt x="295" y="486"/>
                </a:lnTo>
                <a:lnTo>
                  <a:pt x="290" y="494"/>
                </a:lnTo>
                <a:lnTo>
                  <a:pt x="287" y="506"/>
                </a:lnTo>
                <a:lnTo>
                  <a:pt x="228" y="476"/>
                </a:lnTo>
                <a:lnTo>
                  <a:pt x="219" y="476"/>
                </a:lnTo>
                <a:lnTo>
                  <a:pt x="199" y="472"/>
                </a:lnTo>
                <a:lnTo>
                  <a:pt x="186" y="471"/>
                </a:lnTo>
                <a:lnTo>
                  <a:pt x="172" y="463"/>
                </a:lnTo>
                <a:lnTo>
                  <a:pt x="146" y="441"/>
                </a:lnTo>
                <a:lnTo>
                  <a:pt x="139" y="438"/>
                </a:lnTo>
                <a:lnTo>
                  <a:pt x="130" y="431"/>
                </a:lnTo>
                <a:lnTo>
                  <a:pt x="133" y="418"/>
                </a:lnTo>
                <a:lnTo>
                  <a:pt x="141" y="400"/>
                </a:lnTo>
                <a:lnTo>
                  <a:pt x="141" y="389"/>
                </a:lnTo>
                <a:lnTo>
                  <a:pt x="139" y="373"/>
                </a:lnTo>
                <a:lnTo>
                  <a:pt x="133" y="363"/>
                </a:lnTo>
                <a:lnTo>
                  <a:pt x="130" y="349"/>
                </a:lnTo>
                <a:lnTo>
                  <a:pt x="130" y="336"/>
                </a:lnTo>
                <a:lnTo>
                  <a:pt x="130" y="326"/>
                </a:lnTo>
                <a:lnTo>
                  <a:pt x="130" y="313"/>
                </a:lnTo>
                <a:lnTo>
                  <a:pt x="133" y="293"/>
                </a:lnTo>
                <a:lnTo>
                  <a:pt x="133" y="281"/>
                </a:lnTo>
                <a:lnTo>
                  <a:pt x="130" y="271"/>
                </a:lnTo>
                <a:lnTo>
                  <a:pt x="130" y="256"/>
                </a:lnTo>
                <a:lnTo>
                  <a:pt x="130" y="246"/>
                </a:lnTo>
                <a:lnTo>
                  <a:pt x="133" y="236"/>
                </a:lnTo>
                <a:lnTo>
                  <a:pt x="130" y="224"/>
                </a:lnTo>
                <a:lnTo>
                  <a:pt x="125" y="211"/>
                </a:lnTo>
                <a:lnTo>
                  <a:pt x="101" y="191"/>
                </a:lnTo>
                <a:lnTo>
                  <a:pt x="85" y="171"/>
                </a:lnTo>
                <a:lnTo>
                  <a:pt x="73" y="166"/>
                </a:lnTo>
                <a:lnTo>
                  <a:pt x="63" y="160"/>
                </a:lnTo>
                <a:lnTo>
                  <a:pt x="37" y="135"/>
                </a:lnTo>
                <a:lnTo>
                  <a:pt x="33" y="124"/>
                </a:lnTo>
                <a:lnTo>
                  <a:pt x="33" y="110"/>
                </a:lnTo>
                <a:lnTo>
                  <a:pt x="28" y="97"/>
                </a:lnTo>
                <a:lnTo>
                  <a:pt x="21" y="91"/>
                </a:lnTo>
                <a:lnTo>
                  <a:pt x="10" y="88"/>
                </a:lnTo>
                <a:lnTo>
                  <a:pt x="0" y="78"/>
                </a:lnTo>
                <a:lnTo>
                  <a:pt x="0" y="71"/>
                </a:lnTo>
                <a:lnTo>
                  <a:pt x="55" y="71"/>
                </a:lnTo>
                <a:lnTo>
                  <a:pt x="55" y="18"/>
                </a:lnTo>
                <a:lnTo>
                  <a:pt x="370" y="10"/>
                </a:lnTo>
                <a:lnTo>
                  <a:pt x="533" y="6"/>
                </a:lnTo>
                <a:lnTo>
                  <a:pt x="832" y="0"/>
                </a:lnTo>
                <a:lnTo>
                  <a:pt x="814" y="3"/>
                </a:lnTo>
                <a:lnTo>
                  <a:pt x="805" y="6"/>
                </a:lnTo>
                <a:lnTo>
                  <a:pt x="827" y="50"/>
                </a:lnTo>
                <a:lnTo>
                  <a:pt x="820" y="58"/>
                </a:lnTo>
                <a:lnTo>
                  <a:pt x="819" y="71"/>
                </a:lnTo>
                <a:lnTo>
                  <a:pt x="820" y="78"/>
                </a:lnTo>
                <a:lnTo>
                  <a:pt x="830" y="88"/>
                </a:lnTo>
                <a:lnTo>
                  <a:pt x="832" y="95"/>
                </a:lnTo>
                <a:lnTo>
                  <a:pt x="839" y="100"/>
                </a:lnTo>
                <a:lnTo>
                  <a:pt x="842" y="111"/>
                </a:lnTo>
                <a:lnTo>
                  <a:pt x="835" y="117"/>
                </a:lnTo>
                <a:lnTo>
                  <a:pt x="832" y="130"/>
                </a:lnTo>
                <a:lnTo>
                  <a:pt x="832" y="131"/>
                </a:lnTo>
                <a:lnTo>
                  <a:pt x="827" y="131"/>
                </a:lnTo>
                <a:lnTo>
                  <a:pt x="820" y="130"/>
                </a:lnTo>
                <a:lnTo>
                  <a:pt x="812" y="124"/>
                </a:lnTo>
                <a:lnTo>
                  <a:pt x="792" y="130"/>
                </a:lnTo>
                <a:lnTo>
                  <a:pt x="783" y="130"/>
                </a:lnTo>
                <a:lnTo>
                  <a:pt x="777" y="124"/>
                </a:lnTo>
                <a:lnTo>
                  <a:pt x="768" y="120"/>
                </a:lnTo>
                <a:lnTo>
                  <a:pt x="759" y="120"/>
                </a:lnTo>
                <a:lnTo>
                  <a:pt x="734" y="130"/>
                </a:lnTo>
                <a:lnTo>
                  <a:pt x="720" y="138"/>
                </a:lnTo>
                <a:lnTo>
                  <a:pt x="717" y="144"/>
                </a:lnTo>
                <a:lnTo>
                  <a:pt x="699" y="144"/>
                </a:lnTo>
                <a:lnTo>
                  <a:pt x="692" y="140"/>
                </a:lnTo>
                <a:lnTo>
                  <a:pt x="677" y="135"/>
                </a:lnTo>
                <a:lnTo>
                  <a:pt x="672" y="131"/>
                </a:lnTo>
                <a:lnTo>
                  <a:pt x="663" y="130"/>
                </a:lnTo>
                <a:lnTo>
                  <a:pt x="654" y="135"/>
                </a:lnTo>
                <a:lnTo>
                  <a:pt x="648" y="144"/>
                </a:lnTo>
                <a:lnTo>
                  <a:pt x="645" y="150"/>
                </a:lnTo>
                <a:lnTo>
                  <a:pt x="632" y="155"/>
                </a:lnTo>
                <a:lnTo>
                  <a:pt x="620" y="158"/>
                </a:lnTo>
                <a:lnTo>
                  <a:pt x="608" y="170"/>
                </a:lnTo>
                <a:lnTo>
                  <a:pt x="600" y="188"/>
                </a:lnTo>
                <a:lnTo>
                  <a:pt x="585" y="193"/>
                </a:lnTo>
                <a:lnTo>
                  <a:pt x="565" y="215"/>
                </a:lnTo>
                <a:lnTo>
                  <a:pt x="560" y="228"/>
                </a:lnTo>
                <a:lnTo>
                  <a:pt x="565" y="240"/>
                </a:lnTo>
              </a:path>
            </a:pathLst>
          </a:custGeom>
          <a:solidFill>
            <a:srgbClr val="2699BB"/>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197" name="Freeform 16"/>
          <p:cNvSpPr>
            <a:spLocks/>
          </p:cNvSpPr>
          <p:nvPr/>
        </p:nvSpPr>
        <p:spPr bwMode="auto">
          <a:xfrm>
            <a:off x="7470658" y="4733336"/>
            <a:ext cx="634404" cy="971501"/>
          </a:xfrm>
          <a:custGeom>
            <a:avLst/>
            <a:gdLst/>
            <a:ahLst/>
            <a:cxnLst>
              <a:cxn ang="0">
                <a:pos x="314" y="61"/>
              </a:cxn>
              <a:cxn ang="0">
                <a:pos x="308" y="41"/>
              </a:cxn>
              <a:cxn ang="0">
                <a:pos x="290" y="37"/>
              </a:cxn>
              <a:cxn ang="0">
                <a:pos x="274" y="26"/>
              </a:cxn>
              <a:cxn ang="0">
                <a:pos x="267" y="10"/>
              </a:cxn>
              <a:cxn ang="0">
                <a:pos x="250" y="0"/>
              </a:cxn>
              <a:cxn ang="0">
                <a:pos x="230" y="21"/>
              </a:cxn>
              <a:cxn ang="0">
                <a:pos x="207" y="21"/>
              </a:cxn>
              <a:cxn ang="0">
                <a:pos x="179" y="26"/>
              </a:cxn>
              <a:cxn ang="0">
                <a:pos x="159" y="26"/>
              </a:cxn>
              <a:cxn ang="0">
                <a:pos x="140" y="10"/>
              </a:cxn>
              <a:cxn ang="0">
                <a:pos x="110" y="3"/>
              </a:cxn>
              <a:cxn ang="0">
                <a:pos x="70" y="12"/>
              </a:cxn>
              <a:cxn ang="0">
                <a:pos x="63" y="32"/>
              </a:cxn>
              <a:cxn ang="0">
                <a:pos x="55" y="52"/>
              </a:cxn>
              <a:cxn ang="0">
                <a:pos x="39" y="72"/>
              </a:cxn>
              <a:cxn ang="0">
                <a:pos x="21" y="80"/>
              </a:cxn>
              <a:cxn ang="0">
                <a:pos x="5" y="137"/>
              </a:cxn>
              <a:cxn ang="0">
                <a:pos x="85" y="212"/>
              </a:cxn>
              <a:cxn ang="0">
                <a:pos x="99" y="237"/>
              </a:cxn>
              <a:cxn ang="0">
                <a:pos x="117" y="277"/>
              </a:cxn>
              <a:cxn ang="0">
                <a:pos x="132" y="290"/>
              </a:cxn>
              <a:cxn ang="0">
                <a:pos x="173" y="328"/>
              </a:cxn>
              <a:cxn ang="0">
                <a:pos x="193" y="637"/>
              </a:cxn>
              <a:cxn ang="0">
                <a:pos x="274" y="520"/>
              </a:cxn>
              <a:cxn ang="0">
                <a:pos x="307" y="360"/>
              </a:cxn>
              <a:cxn ang="0">
                <a:pos x="317" y="285"/>
              </a:cxn>
              <a:cxn ang="0">
                <a:pos x="342" y="270"/>
              </a:cxn>
              <a:cxn ang="0">
                <a:pos x="429" y="252"/>
              </a:cxn>
              <a:cxn ang="0">
                <a:pos x="419" y="201"/>
              </a:cxn>
              <a:cxn ang="0">
                <a:pos x="424" y="175"/>
              </a:cxn>
              <a:cxn ang="0">
                <a:pos x="415" y="153"/>
              </a:cxn>
              <a:cxn ang="0">
                <a:pos x="406" y="137"/>
              </a:cxn>
              <a:cxn ang="0">
                <a:pos x="384" y="120"/>
              </a:cxn>
              <a:cxn ang="0">
                <a:pos x="374" y="105"/>
              </a:cxn>
              <a:cxn ang="0">
                <a:pos x="348" y="101"/>
              </a:cxn>
              <a:cxn ang="0">
                <a:pos x="334" y="85"/>
              </a:cxn>
              <a:cxn ang="0">
                <a:pos x="317" y="75"/>
              </a:cxn>
            </a:cxnLst>
            <a:rect l="0" t="0" r="r" b="b"/>
            <a:pathLst>
              <a:path w="430" h="638">
                <a:moveTo>
                  <a:pt x="314" y="65"/>
                </a:moveTo>
                <a:lnTo>
                  <a:pt x="314" y="61"/>
                </a:lnTo>
                <a:lnTo>
                  <a:pt x="314" y="50"/>
                </a:lnTo>
                <a:lnTo>
                  <a:pt x="308" y="41"/>
                </a:lnTo>
                <a:lnTo>
                  <a:pt x="299" y="37"/>
                </a:lnTo>
                <a:lnTo>
                  <a:pt x="290" y="37"/>
                </a:lnTo>
                <a:lnTo>
                  <a:pt x="282" y="33"/>
                </a:lnTo>
                <a:lnTo>
                  <a:pt x="274" y="26"/>
                </a:lnTo>
                <a:lnTo>
                  <a:pt x="270" y="17"/>
                </a:lnTo>
                <a:lnTo>
                  <a:pt x="267" y="10"/>
                </a:lnTo>
                <a:lnTo>
                  <a:pt x="259" y="0"/>
                </a:lnTo>
                <a:lnTo>
                  <a:pt x="250" y="0"/>
                </a:lnTo>
                <a:lnTo>
                  <a:pt x="240" y="6"/>
                </a:lnTo>
                <a:lnTo>
                  <a:pt x="230" y="21"/>
                </a:lnTo>
                <a:lnTo>
                  <a:pt x="217" y="21"/>
                </a:lnTo>
                <a:lnTo>
                  <a:pt x="207" y="21"/>
                </a:lnTo>
                <a:lnTo>
                  <a:pt x="199" y="21"/>
                </a:lnTo>
                <a:lnTo>
                  <a:pt x="179" y="26"/>
                </a:lnTo>
                <a:lnTo>
                  <a:pt x="168" y="30"/>
                </a:lnTo>
                <a:lnTo>
                  <a:pt x="159" y="26"/>
                </a:lnTo>
                <a:lnTo>
                  <a:pt x="152" y="23"/>
                </a:lnTo>
                <a:lnTo>
                  <a:pt x="140" y="10"/>
                </a:lnTo>
                <a:lnTo>
                  <a:pt x="132" y="3"/>
                </a:lnTo>
                <a:lnTo>
                  <a:pt x="110" y="3"/>
                </a:lnTo>
                <a:lnTo>
                  <a:pt x="100" y="6"/>
                </a:lnTo>
                <a:lnTo>
                  <a:pt x="70" y="12"/>
                </a:lnTo>
                <a:lnTo>
                  <a:pt x="65" y="21"/>
                </a:lnTo>
                <a:lnTo>
                  <a:pt x="63" y="32"/>
                </a:lnTo>
                <a:lnTo>
                  <a:pt x="60" y="43"/>
                </a:lnTo>
                <a:lnTo>
                  <a:pt x="55" y="52"/>
                </a:lnTo>
                <a:lnTo>
                  <a:pt x="52" y="61"/>
                </a:lnTo>
                <a:lnTo>
                  <a:pt x="39" y="72"/>
                </a:lnTo>
                <a:lnTo>
                  <a:pt x="32" y="75"/>
                </a:lnTo>
                <a:lnTo>
                  <a:pt x="21" y="80"/>
                </a:lnTo>
                <a:lnTo>
                  <a:pt x="3" y="80"/>
                </a:lnTo>
                <a:lnTo>
                  <a:pt x="5" y="137"/>
                </a:lnTo>
                <a:lnTo>
                  <a:pt x="0" y="220"/>
                </a:lnTo>
                <a:lnTo>
                  <a:pt x="85" y="212"/>
                </a:lnTo>
                <a:lnTo>
                  <a:pt x="86" y="237"/>
                </a:lnTo>
                <a:lnTo>
                  <a:pt x="99" y="237"/>
                </a:lnTo>
                <a:lnTo>
                  <a:pt x="100" y="277"/>
                </a:lnTo>
                <a:lnTo>
                  <a:pt x="117" y="277"/>
                </a:lnTo>
                <a:lnTo>
                  <a:pt x="117" y="290"/>
                </a:lnTo>
                <a:lnTo>
                  <a:pt x="132" y="290"/>
                </a:lnTo>
                <a:lnTo>
                  <a:pt x="132" y="330"/>
                </a:lnTo>
                <a:lnTo>
                  <a:pt x="173" y="328"/>
                </a:lnTo>
                <a:lnTo>
                  <a:pt x="175" y="368"/>
                </a:lnTo>
                <a:lnTo>
                  <a:pt x="193" y="637"/>
                </a:lnTo>
                <a:lnTo>
                  <a:pt x="277" y="632"/>
                </a:lnTo>
                <a:lnTo>
                  <a:pt x="274" y="520"/>
                </a:lnTo>
                <a:lnTo>
                  <a:pt x="314" y="518"/>
                </a:lnTo>
                <a:lnTo>
                  <a:pt x="307" y="360"/>
                </a:lnTo>
                <a:lnTo>
                  <a:pt x="302" y="285"/>
                </a:lnTo>
                <a:lnTo>
                  <a:pt x="317" y="285"/>
                </a:lnTo>
                <a:lnTo>
                  <a:pt x="317" y="270"/>
                </a:lnTo>
                <a:lnTo>
                  <a:pt x="342" y="270"/>
                </a:lnTo>
                <a:lnTo>
                  <a:pt x="344" y="255"/>
                </a:lnTo>
                <a:lnTo>
                  <a:pt x="429" y="252"/>
                </a:lnTo>
                <a:lnTo>
                  <a:pt x="426" y="207"/>
                </a:lnTo>
                <a:lnTo>
                  <a:pt x="419" y="201"/>
                </a:lnTo>
                <a:lnTo>
                  <a:pt x="419" y="190"/>
                </a:lnTo>
                <a:lnTo>
                  <a:pt x="424" y="175"/>
                </a:lnTo>
                <a:lnTo>
                  <a:pt x="419" y="163"/>
                </a:lnTo>
                <a:lnTo>
                  <a:pt x="415" y="153"/>
                </a:lnTo>
                <a:lnTo>
                  <a:pt x="410" y="147"/>
                </a:lnTo>
                <a:lnTo>
                  <a:pt x="406" y="137"/>
                </a:lnTo>
                <a:lnTo>
                  <a:pt x="402" y="128"/>
                </a:lnTo>
                <a:lnTo>
                  <a:pt x="384" y="120"/>
                </a:lnTo>
                <a:lnTo>
                  <a:pt x="379" y="108"/>
                </a:lnTo>
                <a:lnTo>
                  <a:pt x="374" y="105"/>
                </a:lnTo>
                <a:lnTo>
                  <a:pt x="357" y="105"/>
                </a:lnTo>
                <a:lnTo>
                  <a:pt x="348" y="101"/>
                </a:lnTo>
                <a:lnTo>
                  <a:pt x="339" y="95"/>
                </a:lnTo>
                <a:lnTo>
                  <a:pt x="334" y="85"/>
                </a:lnTo>
                <a:lnTo>
                  <a:pt x="324" y="80"/>
                </a:lnTo>
                <a:lnTo>
                  <a:pt x="317" y="75"/>
                </a:lnTo>
                <a:lnTo>
                  <a:pt x="314" y="65"/>
                </a:lnTo>
              </a:path>
            </a:pathLst>
          </a:custGeom>
          <a:solidFill>
            <a:srgbClr val="E8E8E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198" name="Freeform 17"/>
          <p:cNvSpPr>
            <a:spLocks/>
          </p:cNvSpPr>
          <p:nvPr/>
        </p:nvSpPr>
        <p:spPr bwMode="auto">
          <a:xfrm>
            <a:off x="5312259" y="3050720"/>
            <a:ext cx="1041602" cy="1848591"/>
          </a:xfrm>
          <a:custGeom>
            <a:avLst/>
            <a:gdLst/>
            <a:ahLst/>
            <a:cxnLst>
              <a:cxn ang="0">
                <a:pos x="60" y="1086"/>
              </a:cxn>
              <a:cxn ang="0">
                <a:pos x="77" y="1046"/>
              </a:cxn>
              <a:cxn ang="0">
                <a:pos x="50" y="976"/>
              </a:cxn>
              <a:cxn ang="0">
                <a:pos x="33" y="896"/>
              </a:cxn>
              <a:cxn ang="0">
                <a:pos x="23" y="861"/>
              </a:cxn>
              <a:cxn ang="0">
                <a:pos x="0" y="817"/>
              </a:cxn>
              <a:cxn ang="0">
                <a:pos x="6" y="783"/>
              </a:cxn>
              <a:cxn ang="0">
                <a:pos x="23" y="766"/>
              </a:cxn>
              <a:cxn ang="0">
                <a:pos x="19" y="736"/>
              </a:cxn>
              <a:cxn ang="0">
                <a:pos x="19" y="697"/>
              </a:cxn>
              <a:cxn ang="0">
                <a:pos x="23" y="589"/>
              </a:cxn>
              <a:cxn ang="0">
                <a:pos x="46" y="574"/>
              </a:cxn>
              <a:cxn ang="0">
                <a:pos x="63" y="549"/>
              </a:cxn>
              <a:cxn ang="0">
                <a:pos x="90" y="521"/>
              </a:cxn>
              <a:cxn ang="0">
                <a:pos x="102" y="481"/>
              </a:cxn>
              <a:cxn ang="0">
                <a:pos x="329" y="475"/>
              </a:cxn>
              <a:cxn ang="0">
                <a:pos x="342" y="382"/>
              </a:cxn>
              <a:cxn ang="0">
                <a:pos x="369" y="370"/>
              </a:cxn>
              <a:cxn ang="0">
                <a:pos x="382" y="345"/>
              </a:cxn>
              <a:cxn ang="0">
                <a:pos x="411" y="330"/>
              </a:cxn>
              <a:cxn ang="0">
                <a:pos x="451" y="305"/>
              </a:cxn>
              <a:cxn ang="0">
                <a:pos x="479" y="268"/>
              </a:cxn>
              <a:cxn ang="0">
                <a:pos x="493" y="199"/>
              </a:cxn>
              <a:cxn ang="0">
                <a:pos x="521" y="173"/>
              </a:cxn>
              <a:cxn ang="0">
                <a:pos x="533" y="125"/>
              </a:cxn>
              <a:cxn ang="0">
                <a:pos x="546" y="68"/>
              </a:cxn>
              <a:cxn ang="0">
                <a:pos x="573" y="41"/>
              </a:cxn>
              <a:cxn ang="0">
                <a:pos x="603" y="13"/>
              </a:cxn>
              <a:cxn ang="0">
                <a:pos x="682" y="10"/>
              </a:cxn>
              <a:cxn ang="0">
                <a:pos x="695" y="407"/>
              </a:cxn>
              <a:cxn ang="0">
                <a:pos x="700" y="789"/>
              </a:cxn>
              <a:cxn ang="0">
                <a:pos x="448" y="948"/>
              </a:cxn>
              <a:cxn ang="0">
                <a:pos x="396" y="1159"/>
              </a:cxn>
              <a:cxn ang="0">
                <a:pos x="382" y="1139"/>
              </a:cxn>
              <a:cxn ang="0">
                <a:pos x="355" y="1116"/>
              </a:cxn>
              <a:cxn ang="0">
                <a:pos x="306" y="1174"/>
              </a:cxn>
              <a:cxn ang="0">
                <a:pos x="281" y="1194"/>
              </a:cxn>
              <a:cxn ang="0">
                <a:pos x="217" y="1190"/>
              </a:cxn>
              <a:cxn ang="0">
                <a:pos x="170" y="1206"/>
              </a:cxn>
              <a:cxn ang="0">
                <a:pos x="127" y="1213"/>
              </a:cxn>
              <a:cxn ang="0">
                <a:pos x="93" y="1205"/>
              </a:cxn>
              <a:cxn ang="0">
                <a:pos x="73" y="1178"/>
              </a:cxn>
              <a:cxn ang="0">
                <a:pos x="46" y="1123"/>
              </a:cxn>
              <a:cxn ang="0">
                <a:pos x="46" y="1098"/>
              </a:cxn>
            </a:cxnLst>
            <a:rect l="0" t="0" r="r" b="b"/>
            <a:pathLst>
              <a:path w="706" h="1214">
                <a:moveTo>
                  <a:pt x="46" y="1098"/>
                </a:moveTo>
                <a:lnTo>
                  <a:pt x="52" y="1094"/>
                </a:lnTo>
                <a:lnTo>
                  <a:pt x="60" y="1086"/>
                </a:lnTo>
                <a:lnTo>
                  <a:pt x="68" y="1078"/>
                </a:lnTo>
                <a:lnTo>
                  <a:pt x="75" y="1063"/>
                </a:lnTo>
                <a:lnTo>
                  <a:pt x="77" y="1046"/>
                </a:lnTo>
                <a:lnTo>
                  <a:pt x="73" y="1034"/>
                </a:lnTo>
                <a:lnTo>
                  <a:pt x="52" y="1004"/>
                </a:lnTo>
                <a:lnTo>
                  <a:pt x="50" y="976"/>
                </a:lnTo>
                <a:lnTo>
                  <a:pt x="52" y="948"/>
                </a:lnTo>
                <a:lnTo>
                  <a:pt x="50" y="931"/>
                </a:lnTo>
                <a:lnTo>
                  <a:pt x="33" y="896"/>
                </a:lnTo>
                <a:lnTo>
                  <a:pt x="25" y="883"/>
                </a:lnTo>
                <a:lnTo>
                  <a:pt x="25" y="874"/>
                </a:lnTo>
                <a:lnTo>
                  <a:pt x="23" y="861"/>
                </a:lnTo>
                <a:lnTo>
                  <a:pt x="19" y="843"/>
                </a:lnTo>
                <a:lnTo>
                  <a:pt x="3" y="826"/>
                </a:lnTo>
                <a:lnTo>
                  <a:pt x="0" y="817"/>
                </a:lnTo>
                <a:lnTo>
                  <a:pt x="0" y="804"/>
                </a:lnTo>
                <a:lnTo>
                  <a:pt x="1" y="794"/>
                </a:lnTo>
                <a:lnTo>
                  <a:pt x="6" y="783"/>
                </a:lnTo>
                <a:lnTo>
                  <a:pt x="12" y="777"/>
                </a:lnTo>
                <a:lnTo>
                  <a:pt x="19" y="772"/>
                </a:lnTo>
                <a:lnTo>
                  <a:pt x="23" y="766"/>
                </a:lnTo>
                <a:lnTo>
                  <a:pt x="23" y="754"/>
                </a:lnTo>
                <a:lnTo>
                  <a:pt x="23" y="744"/>
                </a:lnTo>
                <a:lnTo>
                  <a:pt x="19" y="736"/>
                </a:lnTo>
                <a:lnTo>
                  <a:pt x="17" y="724"/>
                </a:lnTo>
                <a:lnTo>
                  <a:pt x="23" y="710"/>
                </a:lnTo>
                <a:lnTo>
                  <a:pt x="19" y="697"/>
                </a:lnTo>
                <a:lnTo>
                  <a:pt x="23" y="689"/>
                </a:lnTo>
                <a:lnTo>
                  <a:pt x="19" y="677"/>
                </a:lnTo>
                <a:lnTo>
                  <a:pt x="23" y="589"/>
                </a:lnTo>
                <a:lnTo>
                  <a:pt x="33" y="589"/>
                </a:lnTo>
                <a:lnTo>
                  <a:pt x="33" y="574"/>
                </a:lnTo>
                <a:lnTo>
                  <a:pt x="46" y="574"/>
                </a:lnTo>
                <a:lnTo>
                  <a:pt x="46" y="562"/>
                </a:lnTo>
                <a:lnTo>
                  <a:pt x="63" y="562"/>
                </a:lnTo>
                <a:lnTo>
                  <a:pt x="63" y="549"/>
                </a:lnTo>
                <a:lnTo>
                  <a:pt x="75" y="549"/>
                </a:lnTo>
                <a:lnTo>
                  <a:pt x="75" y="521"/>
                </a:lnTo>
                <a:lnTo>
                  <a:pt x="90" y="521"/>
                </a:lnTo>
                <a:lnTo>
                  <a:pt x="90" y="507"/>
                </a:lnTo>
                <a:lnTo>
                  <a:pt x="102" y="507"/>
                </a:lnTo>
                <a:lnTo>
                  <a:pt x="102" y="481"/>
                </a:lnTo>
                <a:lnTo>
                  <a:pt x="287" y="475"/>
                </a:lnTo>
                <a:lnTo>
                  <a:pt x="307" y="475"/>
                </a:lnTo>
                <a:lnTo>
                  <a:pt x="329" y="475"/>
                </a:lnTo>
                <a:lnTo>
                  <a:pt x="329" y="397"/>
                </a:lnTo>
                <a:lnTo>
                  <a:pt x="342" y="397"/>
                </a:lnTo>
                <a:lnTo>
                  <a:pt x="342" y="382"/>
                </a:lnTo>
                <a:lnTo>
                  <a:pt x="355" y="382"/>
                </a:lnTo>
                <a:lnTo>
                  <a:pt x="355" y="370"/>
                </a:lnTo>
                <a:lnTo>
                  <a:pt x="369" y="370"/>
                </a:lnTo>
                <a:lnTo>
                  <a:pt x="369" y="357"/>
                </a:lnTo>
                <a:lnTo>
                  <a:pt x="382" y="357"/>
                </a:lnTo>
                <a:lnTo>
                  <a:pt x="382" y="345"/>
                </a:lnTo>
                <a:lnTo>
                  <a:pt x="397" y="345"/>
                </a:lnTo>
                <a:lnTo>
                  <a:pt x="397" y="330"/>
                </a:lnTo>
                <a:lnTo>
                  <a:pt x="411" y="330"/>
                </a:lnTo>
                <a:lnTo>
                  <a:pt x="411" y="317"/>
                </a:lnTo>
                <a:lnTo>
                  <a:pt x="451" y="317"/>
                </a:lnTo>
                <a:lnTo>
                  <a:pt x="451" y="305"/>
                </a:lnTo>
                <a:lnTo>
                  <a:pt x="466" y="305"/>
                </a:lnTo>
                <a:lnTo>
                  <a:pt x="466" y="268"/>
                </a:lnTo>
                <a:lnTo>
                  <a:pt x="479" y="268"/>
                </a:lnTo>
                <a:lnTo>
                  <a:pt x="479" y="213"/>
                </a:lnTo>
                <a:lnTo>
                  <a:pt x="493" y="213"/>
                </a:lnTo>
                <a:lnTo>
                  <a:pt x="493" y="199"/>
                </a:lnTo>
                <a:lnTo>
                  <a:pt x="508" y="193"/>
                </a:lnTo>
                <a:lnTo>
                  <a:pt x="509" y="173"/>
                </a:lnTo>
                <a:lnTo>
                  <a:pt x="521" y="173"/>
                </a:lnTo>
                <a:lnTo>
                  <a:pt x="519" y="148"/>
                </a:lnTo>
                <a:lnTo>
                  <a:pt x="533" y="148"/>
                </a:lnTo>
                <a:lnTo>
                  <a:pt x="533" y="125"/>
                </a:lnTo>
                <a:lnTo>
                  <a:pt x="531" y="90"/>
                </a:lnTo>
                <a:lnTo>
                  <a:pt x="531" y="68"/>
                </a:lnTo>
                <a:lnTo>
                  <a:pt x="546" y="68"/>
                </a:lnTo>
                <a:lnTo>
                  <a:pt x="546" y="53"/>
                </a:lnTo>
                <a:lnTo>
                  <a:pt x="573" y="53"/>
                </a:lnTo>
                <a:lnTo>
                  <a:pt x="573" y="41"/>
                </a:lnTo>
                <a:lnTo>
                  <a:pt x="588" y="41"/>
                </a:lnTo>
                <a:lnTo>
                  <a:pt x="588" y="13"/>
                </a:lnTo>
                <a:lnTo>
                  <a:pt x="603" y="13"/>
                </a:lnTo>
                <a:lnTo>
                  <a:pt x="600" y="0"/>
                </a:lnTo>
                <a:lnTo>
                  <a:pt x="682" y="0"/>
                </a:lnTo>
                <a:lnTo>
                  <a:pt x="682" y="10"/>
                </a:lnTo>
                <a:lnTo>
                  <a:pt x="686" y="13"/>
                </a:lnTo>
                <a:lnTo>
                  <a:pt x="688" y="92"/>
                </a:lnTo>
                <a:lnTo>
                  <a:pt x="695" y="407"/>
                </a:lnTo>
                <a:lnTo>
                  <a:pt x="698" y="630"/>
                </a:lnTo>
                <a:lnTo>
                  <a:pt x="698" y="704"/>
                </a:lnTo>
                <a:lnTo>
                  <a:pt x="700" y="789"/>
                </a:lnTo>
                <a:lnTo>
                  <a:pt x="705" y="944"/>
                </a:lnTo>
                <a:lnTo>
                  <a:pt x="529" y="948"/>
                </a:lnTo>
                <a:lnTo>
                  <a:pt x="448" y="948"/>
                </a:lnTo>
                <a:lnTo>
                  <a:pt x="451" y="1106"/>
                </a:lnTo>
                <a:lnTo>
                  <a:pt x="451" y="1159"/>
                </a:lnTo>
                <a:lnTo>
                  <a:pt x="396" y="1159"/>
                </a:lnTo>
                <a:lnTo>
                  <a:pt x="397" y="1154"/>
                </a:lnTo>
                <a:lnTo>
                  <a:pt x="389" y="1148"/>
                </a:lnTo>
                <a:lnTo>
                  <a:pt x="382" y="1139"/>
                </a:lnTo>
                <a:lnTo>
                  <a:pt x="374" y="1128"/>
                </a:lnTo>
                <a:lnTo>
                  <a:pt x="362" y="1123"/>
                </a:lnTo>
                <a:lnTo>
                  <a:pt x="355" y="1116"/>
                </a:lnTo>
                <a:lnTo>
                  <a:pt x="346" y="1123"/>
                </a:lnTo>
                <a:lnTo>
                  <a:pt x="341" y="1134"/>
                </a:lnTo>
                <a:lnTo>
                  <a:pt x="306" y="1174"/>
                </a:lnTo>
                <a:lnTo>
                  <a:pt x="295" y="1183"/>
                </a:lnTo>
                <a:lnTo>
                  <a:pt x="287" y="1188"/>
                </a:lnTo>
                <a:lnTo>
                  <a:pt x="281" y="1194"/>
                </a:lnTo>
                <a:lnTo>
                  <a:pt x="255" y="1198"/>
                </a:lnTo>
                <a:lnTo>
                  <a:pt x="241" y="1190"/>
                </a:lnTo>
                <a:lnTo>
                  <a:pt x="217" y="1190"/>
                </a:lnTo>
                <a:lnTo>
                  <a:pt x="195" y="1205"/>
                </a:lnTo>
                <a:lnTo>
                  <a:pt x="182" y="1205"/>
                </a:lnTo>
                <a:lnTo>
                  <a:pt x="170" y="1206"/>
                </a:lnTo>
                <a:lnTo>
                  <a:pt x="159" y="1210"/>
                </a:lnTo>
                <a:lnTo>
                  <a:pt x="148" y="1213"/>
                </a:lnTo>
                <a:lnTo>
                  <a:pt x="127" y="1213"/>
                </a:lnTo>
                <a:lnTo>
                  <a:pt x="113" y="1210"/>
                </a:lnTo>
                <a:lnTo>
                  <a:pt x="102" y="1206"/>
                </a:lnTo>
                <a:lnTo>
                  <a:pt x="93" y="1205"/>
                </a:lnTo>
                <a:lnTo>
                  <a:pt x="88" y="1190"/>
                </a:lnTo>
                <a:lnTo>
                  <a:pt x="83" y="1183"/>
                </a:lnTo>
                <a:lnTo>
                  <a:pt x="73" y="1178"/>
                </a:lnTo>
                <a:lnTo>
                  <a:pt x="68" y="1171"/>
                </a:lnTo>
                <a:lnTo>
                  <a:pt x="50" y="1130"/>
                </a:lnTo>
                <a:lnTo>
                  <a:pt x="46" y="1123"/>
                </a:lnTo>
                <a:lnTo>
                  <a:pt x="46" y="1114"/>
                </a:lnTo>
                <a:lnTo>
                  <a:pt x="46" y="1106"/>
                </a:lnTo>
                <a:lnTo>
                  <a:pt x="46" y="1098"/>
                </a:lnTo>
              </a:path>
            </a:pathLst>
          </a:custGeom>
          <a:solidFill>
            <a:srgbClr val="E8E8E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199" name="Freeform 18"/>
          <p:cNvSpPr>
            <a:spLocks/>
          </p:cNvSpPr>
          <p:nvPr/>
        </p:nvSpPr>
        <p:spPr bwMode="auto">
          <a:xfrm>
            <a:off x="1104491" y="3579107"/>
            <a:ext cx="1146352" cy="1059820"/>
          </a:xfrm>
          <a:custGeom>
            <a:avLst/>
            <a:gdLst/>
            <a:ahLst/>
            <a:cxnLst>
              <a:cxn ang="0">
                <a:pos x="564" y="267"/>
              </a:cxn>
              <a:cxn ang="0">
                <a:pos x="641" y="424"/>
              </a:cxn>
              <a:cxn ang="0">
                <a:pos x="753" y="428"/>
              </a:cxn>
              <a:cxn ang="0">
                <a:pos x="748" y="506"/>
              </a:cxn>
              <a:cxn ang="0">
                <a:pos x="776" y="510"/>
              </a:cxn>
              <a:cxn ang="0">
                <a:pos x="769" y="695"/>
              </a:cxn>
              <a:cxn ang="0">
                <a:pos x="526" y="685"/>
              </a:cxn>
              <a:cxn ang="0">
                <a:pos x="143" y="672"/>
              </a:cxn>
              <a:cxn ang="0">
                <a:pos x="132" y="603"/>
              </a:cxn>
              <a:cxn ang="0">
                <a:pos x="123" y="573"/>
              </a:cxn>
              <a:cxn ang="0">
                <a:pos x="128" y="573"/>
              </a:cxn>
              <a:cxn ang="0">
                <a:pos x="143" y="573"/>
              </a:cxn>
              <a:cxn ang="0">
                <a:pos x="152" y="585"/>
              </a:cxn>
              <a:cxn ang="0">
                <a:pos x="160" y="612"/>
              </a:cxn>
              <a:cxn ang="0">
                <a:pos x="175" y="600"/>
              </a:cxn>
              <a:cxn ang="0">
                <a:pos x="185" y="583"/>
              </a:cxn>
              <a:cxn ang="0">
                <a:pos x="208" y="568"/>
              </a:cxn>
              <a:cxn ang="0">
                <a:pos x="222" y="559"/>
              </a:cxn>
              <a:cxn ang="0">
                <a:pos x="297" y="545"/>
              </a:cxn>
              <a:cxn ang="0">
                <a:pos x="295" y="523"/>
              </a:cxn>
              <a:cxn ang="0">
                <a:pos x="262" y="516"/>
              </a:cxn>
              <a:cxn ang="0">
                <a:pos x="244" y="503"/>
              </a:cxn>
              <a:cxn ang="0">
                <a:pos x="222" y="506"/>
              </a:cxn>
              <a:cxn ang="0">
                <a:pos x="208" y="492"/>
              </a:cxn>
              <a:cxn ang="0">
                <a:pos x="207" y="474"/>
              </a:cxn>
              <a:cxn ang="0">
                <a:pos x="190" y="458"/>
              </a:cxn>
              <a:cxn ang="0">
                <a:pos x="175" y="448"/>
              </a:cxn>
              <a:cxn ang="0">
                <a:pos x="139" y="448"/>
              </a:cxn>
              <a:cxn ang="0">
                <a:pos x="120" y="458"/>
              </a:cxn>
              <a:cxn ang="0">
                <a:pos x="123" y="478"/>
              </a:cxn>
              <a:cxn ang="0">
                <a:pos x="123" y="503"/>
              </a:cxn>
              <a:cxn ang="0">
                <a:pos x="128" y="526"/>
              </a:cxn>
              <a:cxn ang="0">
                <a:pos x="120" y="539"/>
              </a:cxn>
              <a:cxn ang="0">
                <a:pos x="92" y="550"/>
              </a:cxn>
              <a:cxn ang="0">
                <a:pos x="106" y="466"/>
              </a:cxn>
              <a:cxn ang="0">
                <a:pos x="83" y="267"/>
              </a:cxn>
              <a:cxn ang="0">
                <a:pos x="70" y="217"/>
              </a:cxn>
              <a:cxn ang="0">
                <a:pos x="41" y="214"/>
              </a:cxn>
              <a:cxn ang="0">
                <a:pos x="37" y="179"/>
              </a:cxn>
              <a:cxn ang="0">
                <a:pos x="30" y="165"/>
              </a:cxn>
              <a:cxn ang="0">
                <a:pos x="17" y="145"/>
              </a:cxn>
              <a:cxn ang="0">
                <a:pos x="17" y="125"/>
              </a:cxn>
              <a:cxn ang="0">
                <a:pos x="0" y="110"/>
              </a:cxn>
              <a:cxn ang="0">
                <a:pos x="8" y="87"/>
              </a:cxn>
              <a:cxn ang="0">
                <a:pos x="8" y="65"/>
              </a:cxn>
              <a:cxn ang="0">
                <a:pos x="5" y="0"/>
              </a:cxn>
              <a:cxn ang="0">
                <a:pos x="541" y="32"/>
              </a:cxn>
              <a:cxn ang="0">
                <a:pos x="555" y="267"/>
              </a:cxn>
            </a:cxnLst>
            <a:rect l="0" t="0" r="r" b="b"/>
            <a:pathLst>
              <a:path w="777" h="696">
                <a:moveTo>
                  <a:pt x="555" y="267"/>
                </a:moveTo>
                <a:lnTo>
                  <a:pt x="564" y="267"/>
                </a:lnTo>
                <a:lnTo>
                  <a:pt x="561" y="424"/>
                </a:lnTo>
                <a:lnTo>
                  <a:pt x="641" y="424"/>
                </a:lnTo>
                <a:lnTo>
                  <a:pt x="671" y="428"/>
                </a:lnTo>
                <a:lnTo>
                  <a:pt x="753" y="428"/>
                </a:lnTo>
                <a:lnTo>
                  <a:pt x="748" y="492"/>
                </a:lnTo>
                <a:lnTo>
                  <a:pt x="748" y="506"/>
                </a:lnTo>
                <a:lnTo>
                  <a:pt x="757" y="510"/>
                </a:lnTo>
                <a:lnTo>
                  <a:pt x="776" y="510"/>
                </a:lnTo>
                <a:lnTo>
                  <a:pt x="773" y="600"/>
                </a:lnTo>
                <a:lnTo>
                  <a:pt x="769" y="695"/>
                </a:lnTo>
                <a:lnTo>
                  <a:pt x="629" y="690"/>
                </a:lnTo>
                <a:lnTo>
                  <a:pt x="526" y="685"/>
                </a:lnTo>
                <a:lnTo>
                  <a:pt x="315" y="678"/>
                </a:lnTo>
                <a:lnTo>
                  <a:pt x="143" y="672"/>
                </a:lnTo>
                <a:lnTo>
                  <a:pt x="139" y="628"/>
                </a:lnTo>
                <a:lnTo>
                  <a:pt x="132" y="603"/>
                </a:lnTo>
                <a:lnTo>
                  <a:pt x="128" y="588"/>
                </a:lnTo>
                <a:lnTo>
                  <a:pt x="123" y="573"/>
                </a:lnTo>
                <a:lnTo>
                  <a:pt x="112" y="568"/>
                </a:lnTo>
                <a:lnTo>
                  <a:pt x="128" y="573"/>
                </a:lnTo>
                <a:lnTo>
                  <a:pt x="135" y="563"/>
                </a:lnTo>
                <a:lnTo>
                  <a:pt x="143" y="573"/>
                </a:lnTo>
                <a:lnTo>
                  <a:pt x="152" y="574"/>
                </a:lnTo>
                <a:lnTo>
                  <a:pt x="152" y="585"/>
                </a:lnTo>
                <a:lnTo>
                  <a:pt x="153" y="600"/>
                </a:lnTo>
                <a:lnTo>
                  <a:pt x="160" y="612"/>
                </a:lnTo>
                <a:lnTo>
                  <a:pt x="172" y="608"/>
                </a:lnTo>
                <a:lnTo>
                  <a:pt x="175" y="600"/>
                </a:lnTo>
                <a:lnTo>
                  <a:pt x="179" y="588"/>
                </a:lnTo>
                <a:lnTo>
                  <a:pt x="185" y="583"/>
                </a:lnTo>
                <a:lnTo>
                  <a:pt x="197" y="576"/>
                </a:lnTo>
                <a:lnTo>
                  <a:pt x="208" y="568"/>
                </a:lnTo>
                <a:lnTo>
                  <a:pt x="217" y="565"/>
                </a:lnTo>
                <a:lnTo>
                  <a:pt x="222" y="559"/>
                </a:lnTo>
                <a:lnTo>
                  <a:pt x="240" y="559"/>
                </a:lnTo>
                <a:lnTo>
                  <a:pt x="297" y="545"/>
                </a:lnTo>
                <a:lnTo>
                  <a:pt x="302" y="526"/>
                </a:lnTo>
                <a:lnTo>
                  <a:pt x="295" y="523"/>
                </a:lnTo>
                <a:lnTo>
                  <a:pt x="280" y="518"/>
                </a:lnTo>
                <a:lnTo>
                  <a:pt x="262" y="516"/>
                </a:lnTo>
                <a:lnTo>
                  <a:pt x="253" y="518"/>
                </a:lnTo>
                <a:lnTo>
                  <a:pt x="244" y="503"/>
                </a:lnTo>
                <a:lnTo>
                  <a:pt x="232" y="503"/>
                </a:lnTo>
                <a:lnTo>
                  <a:pt x="222" y="506"/>
                </a:lnTo>
                <a:lnTo>
                  <a:pt x="208" y="501"/>
                </a:lnTo>
                <a:lnTo>
                  <a:pt x="208" y="492"/>
                </a:lnTo>
                <a:lnTo>
                  <a:pt x="212" y="485"/>
                </a:lnTo>
                <a:lnTo>
                  <a:pt x="207" y="474"/>
                </a:lnTo>
                <a:lnTo>
                  <a:pt x="202" y="466"/>
                </a:lnTo>
                <a:lnTo>
                  <a:pt x="190" y="458"/>
                </a:lnTo>
                <a:lnTo>
                  <a:pt x="182" y="452"/>
                </a:lnTo>
                <a:lnTo>
                  <a:pt x="175" y="448"/>
                </a:lnTo>
                <a:lnTo>
                  <a:pt x="152" y="444"/>
                </a:lnTo>
                <a:lnTo>
                  <a:pt x="139" y="448"/>
                </a:lnTo>
                <a:lnTo>
                  <a:pt x="126" y="452"/>
                </a:lnTo>
                <a:lnTo>
                  <a:pt x="120" y="458"/>
                </a:lnTo>
                <a:lnTo>
                  <a:pt x="120" y="468"/>
                </a:lnTo>
                <a:lnTo>
                  <a:pt x="123" y="478"/>
                </a:lnTo>
                <a:lnTo>
                  <a:pt x="123" y="491"/>
                </a:lnTo>
                <a:lnTo>
                  <a:pt x="123" y="503"/>
                </a:lnTo>
                <a:lnTo>
                  <a:pt x="128" y="516"/>
                </a:lnTo>
                <a:lnTo>
                  <a:pt x="128" y="526"/>
                </a:lnTo>
                <a:lnTo>
                  <a:pt x="130" y="536"/>
                </a:lnTo>
                <a:lnTo>
                  <a:pt x="120" y="539"/>
                </a:lnTo>
                <a:lnTo>
                  <a:pt x="113" y="545"/>
                </a:lnTo>
                <a:lnTo>
                  <a:pt x="92" y="550"/>
                </a:lnTo>
                <a:lnTo>
                  <a:pt x="103" y="518"/>
                </a:lnTo>
                <a:lnTo>
                  <a:pt x="106" y="466"/>
                </a:lnTo>
                <a:lnTo>
                  <a:pt x="99" y="363"/>
                </a:lnTo>
                <a:lnTo>
                  <a:pt x="83" y="267"/>
                </a:lnTo>
                <a:lnTo>
                  <a:pt x="75" y="225"/>
                </a:lnTo>
                <a:lnTo>
                  <a:pt x="70" y="217"/>
                </a:lnTo>
                <a:lnTo>
                  <a:pt x="65" y="210"/>
                </a:lnTo>
                <a:lnTo>
                  <a:pt x="41" y="214"/>
                </a:lnTo>
                <a:lnTo>
                  <a:pt x="45" y="205"/>
                </a:lnTo>
                <a:lnTo>
                  <a:pt x="37" y="179"/>
                </a:lnTo>
                <a:lnTo>
                  <a:pt x="35" y="170"/>
                </a:lnTo>
                <a:lnTo>
                  <a:pt x="30" y="165"/>
                </a:lnTo>
                <a:lnTo>
                  <a:pt x="19" y="162"/>
                </a:lnTo>
                <a:lnTo>
                  <a:pt x="17" y="145"/>
                </a:lnTo>
                <a:lnTo>
                  <a:pt x="17" y="135"/>
                </a:lnTo>
                <a:lnTo>
                  <a:pt x="17" y="125"/>
                </a:lnTo>
                <a:lnTo>
                  <a:pt x="12" y="115"/>
                </a:lnTo>
                <a:lnTo>
                  <a:pt x="0" y="110"/>
                </a:lnTo>
                <a:lnTo>
                  <a:pt x="10" y="97"/>
                </a:lnTo>
                <a:lnTo>
                  <a:pt x="8" y="87"/>
                </a:lnTo>
                <a:lnTo>
                  <a:pt x="10" y="75"/>
                </a:lnTo>
                <a:lnTo>
                  <a:pt x="8" y="65"/>
                </a:lnTo>
                <a:lnTo>
                  <a:pt x="10" y="52"/>
                </a:lnTo>
                <a:lnTo>
                  <a:pt x="5" y="0"/>
                </a:lnTo>
                <a:lnTo>
                  <a:pt x="148" y="8"/>
                </a:lnTo>
                <a:lnTo>
                  <a:pt x="541" y="32"/>
                </a:lnTo>
                <a:lnTo>
                  <a:pt x="564" y="33"/>
                </a:lnTo>
                <a:lnTo>
                  <a:pt x="555" y="267"/>
                </a:lnTo>
              </a:path>
            </a:pathLst>
          </a:custGeom>
          <a:solidFill>
            <a:schemeClr val="accent4"/>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200" name="Freeform 19"/>
          <p:cNvSpPr>
            <a:spLocks/>
          </p:cNvSpPr>
          <p:nvPr/>
        </p:nvSpPr>
        <p:spPr bwMode="auto">
          <a:xfrm>
            <a:off x="3928325" y="3569972"/>
            <a:ext cx="1507815" cy="1174022"/>
          </a:xfrm>
          <a:custGeom>
            <a:avLst/>
            <a:gdLst/>
            <a:ahLst/>
            <a:cxnLst>
              <a:cxn ang="0">
                <a:pos x="50" y="450"/>
              </a:cxn>
              <a:cxn ang="0">
                <a:pos x="37" y="425"/>
              </a:cxn>
              <a:cxn ang="0">
                <a:pos x="80" y="415"/>
              </a:cxn>
              <a:cxn ang="0">
                <a:pos x="100" y="392"/>
              </a:cxn>
              <a:cxn ang="0">
                <a:pos x="99" y="355"/>
              </a:cxn>
              <a:cxn ang="0">
                <a:pos x="65" y="327"/>
              </a:cxn>
              <a:cxn ang="0">
                <a:pos x="83" y="298"/>
              </a:cxn>
              <a:cxn ang="0">
                <a:pos x="57" y="278"/>
              </a:cxn>
              <a:cxn ang="0">
                <a:pos x="21" y="275"/>
              </a:cxn>
              <a:cxn ang="0">
                <a:pos x="19" y="233"/>
              </a:cxn>
              <a:cxn ang="0">
                <a:pos x="13" y="196"/>
              </a:cxn>
              <a:cxn ang="0">
                <a:pos x="26" y="162"/>
              </a:cxn>
              <a:cxn ang="0">
                <a:pos x="53" y="138"/>
              </a:cxn>
              <a:cxn ang="0">
                <a:pos x="73" y="115"/>
              </a:cxn>
              <a:cxn ang="0">
                <a:pos x="106" y="90"/>
              </a:cxn>
              <a:cxn ang="0">
                <a:pos x="130" y="65"/>
              </a:cxn>
              <a:cxn ang="0">
                <a:pos x="148" y="37"/>
              </a:cxn>
              <a:cxn ang="0">
                <a:pos x="192" y="18"/>
              </a:cxn>
              <a:cxn ang="0">
                <a:pos x="222" y="3"/>
              </a:cxn>
              <a:cxn ang="0">
                <a:pos x="246" y="17"/>
              </a:cxn>
              <a:cxn ang="0">
                <a:pos x="272" y="55"/>
              </a:cxn>
              <a:cxn ang="0">
                <a:pos x="310" y="85"/>
              </a:cxn>
              <a:cxn ang="0">
                <a:pos x="339" y="122"/>
              </a:cxn>
              <a:cxn ang="0">
                <a:pos x="364" y="153"/>
              </a:cxn>
              <a:cxn ang="0">
                <a:pos x="412" y="163"/>
              </a:cxn>
              <a:cxn ang="0">
                <a:pos x="442" y="168"/>
              </a:cxn>
              <a:cxn ang="0">
                <a:pos x="479" y="182"/>
              </a:cxn>
              <a:cxn ang="0">
                <a:pos x="500" y="207"/>
              </a:cxn>
              <a:cxn ang="0">
                <a:pos x="537" y="227"/>
              </a:cxn>
              <a:cxn ang="0">
                <a:pos x="584" y="233"/>
              </a:cxn>
              <a:cxn ang="0">
                <a:pos x="604" y="255"/>
              </a:cxn>
              <a:cxn ang="0">
                <a:pos x="637" y="251"/>
              </a:cxn>
              <a:cxn ang="0">
                <a:pos x="669" y="275"/>
              </a:cxn>
              <a:cxn ang="0">
                <a:pos x="707" y="300"/>
              </a:cxn>
              <a:cxn ang="0">
                <a:pos x="913" y="327"/>
              </a:cxn>
              <a:cxn ang="0">
                <a:pos x="966" y="345"/>
              </a:cxn>
              <a:cxn ang="0">
                <a:pos x="962" y="392"/>
              </a:cxn>
              <a:cxn ang="0">
                <a:pos x="962" y="427"/>
              </a:cxn>
              <a:cxn ang="0">
                <a:pos x="942" y="461"/>
              </a:cxn>
              <a:cxn ang="0">
                <a:pos x="966" y="517"/>
              </a:cxn>
              <a:cxn ang="0">
                <a:pos x="993" y="586"/>
              </a:cxn>
              <a:cxn ang="0">
                <a:pos x="1016" y="690"/>
              </a:cxn>
              <a:cxn ang="0">
                <a:pos x="1004" y="742"/>
              </a:cxn>
              <a:cxn ang="0">
                <a:pos x="989" y="770"/>
              </a:cxn>
              <a:cxn ang="0">
                <a:pos x="547" y="690"/>
              </a:cxn>
              <a:cxn ang="0">
                <a:pos x="273" y="595"/>
              </a:cxn>
              <a:cxn ang="0">
                <a:pos x="246" y="565"/>
              </a:cxn>
              <a:cxn ang="0">
                <a:pos x="217" y="525"/>
              </a:cxn>
              <a:cxn ang="0">
                <a:pos x="186" y="500"/>
              </a:cxn>
              <a:cxn ang="0">
                <a:pos x="157" y="473"/>
              </a:cxn>
              <a:cxn ang="0">
                <a:pos x="117" y="458"/>
              </a:cxn>
              <a:cxn ang="0">
                <a:pos x="85" y="468"/>
              </a:cxn>
            </a:cxnLst>
            <a:rect l="0" t="0" r="r" b="b"/>
            <a:pathLst>
              <a:path w="1022" h="771">
                <a:moveTo>
                  <a:pt x="59" y="465"/>
                </a:moveTo>
                <a:lnTo>
                  <a:pt x="53" y="460"/>
                </a:lnTo>
                <a:lnTo>
                  <a:pt x="53" y="458"/>
                </a:lnTo>
                <a:lnTo>
                  <a:pt x="50" y="450"/>
                </a:lnTo>
                <a:lnTo>
                  <a:pt x="41" y="450"/>
                </a:lnTo>
                <a:lnTo>
                  <a:pt x="37" y="441"/>
                </a:lnTo>
                <a:lnTo>
                  <a:pt x="32" y="430"/>
                </a:lnTo>
                <a:lnTo>
                  <a:pt x="37" y="425"/>
                </a:lnTo>
                <a:lnTo>
                  <a:pt x="46" y="412"/>
                </a:lnTo>
                <a:lnTo>
                  <a:pt x="55" y="410"/>
                </a:lnTo>
                <a:lnTo>
                  <a:pt x="68" y="407"/>
                </a:lnTo>
                <a:lnTo>
                  <a:pt x="80" y="415"/>
                </a:lnTo>
                <a:lnTo>
                  <a:pt x="88" y="412"/>
                </a:lnTo>
                <a:lnTo>
                  <a:pt x="99" y="410"/>
                </a:lnTo>
                <a:lnTo>
                  <a:pt x="105" y="403"/>
                </a:lnTo>
                <a:lnTo>
                  <a:pt x="100" y="392"/>
                </a:lnTo>
                <a:lnTo>
                  <a:pt x="97" y="383"/>
                </a:lnTo>
                <a:lnTo>
                  <a:pt x="97" y="376"/>
                </a:lnTo>
                <a:lnTo>
                  <a:pt x="100" y="367"/>
                </a:lnTo>
                <a:lnTo>
                  <a:pt x="99" y="355"/>
                </a:lnTo>
                <a:lnTo>
                  <a:pt x="93" y="343"/>
                </a:lnTo>
                <a:lnTo>
                  <a:pt x="85" y="338"/>
                </a:lnTo>
                <a:lnTo>
                  <a:pt x="75" y="338"/>
                </a:lnTo>
                <a:lnTo>
                  <a:pt x="65" y="327"/>
                </a:lnTo>
                <a:lnTo>
                  <a:pt x="68" y="318"/>
                </a:lnTo>
                <a:lnTo>
                  <a:pt x="73" y="313"/>
                </a:lnTo>
                <a:lnTo>
                  <a:pt x="80" y="305"/>
                </a:lnTo>
                <a:lnTo>
                  <a:pt x="83" y="298"/>
                </a:lnTo>
                <a:lnTo>
                  <a:pt x="80" y="288"/>
                </a:lnTo>
                <a:lnTo>
                  <a:pt x="73" y="280"/>
                </a:lnTo>
                <a:lnTo>
                  <a:pt x="66" y="273"/>
                </a:lnTo>
                <a:lnTo>
                  <a:pt x="57" y="278"/>
                </a:lnTo>
                <a:lnTo>
                  <a:pt x="48" y="278"/>
                </a:lnTo>
                <a:lnTo>
                  <a:pt x="41" y="275"/>
                </a:lnTo>
                <a:lnTo>
                  <a:pt x="32" y="275"/>
                </a:lnTo>
                <a:lnTo>
                  <a:pt x="21" y="275"/>
                </a:lnTo>
                <a:lnTo>
                  <a:pt x="19" y="263"/>
                </a:lnTo>
                <a:lnTo>
                  <a:pt x="12" y="255"/>
                </a:lnTo>
                <a:lnTo>
                  <a:pt x="15" y="245"/>
                </a:lnTo>
                <a:lnTo>
                  <a:pt x="19" y="233"/>
                </a:lnTo>
                <a:lnTo>
                  <a:pt x="12" y="225"/>
                </a:lnTo>
                <a:lnTo>
                  <a:pt x="0" y="213"/>
                </a:lnTo>
                <a:lnTo>
                  <a:pt x="5" y="198"/>
                </a:lnTo>
                <a:lnTo>
                  <a:pt x="13" y="196"/>
                </a:lnTo>
                <a:lnTo>
                  <a:pt x="13" y="188"/>
                </a:lnTo>
                <a:lnTo>
                  <a:pt x="23" y="182"/>
                </a:lnTo>
                <a:lnTo>
                  <a:pt x="23" y="173"/>
                </a:lnTo>
                <a:lnTo>
                  <a:pt x="26" y="162"/>
                </a:lnTo>
                <a:lnTo>
                  <a:pt x="26" y="155"/>
                </a:lnTo>
                <a:lnTo>
                  <a:pt x="35" y="150"/>
                </a:lnTo>
                <a:lnTo>
                  <a:pt x="46" y="143"/>
                </a:lnTo>
                <a:lnTo>
                  <a:pt x="53" y="138"/>
                </a:lnTo>
                <a:lnTo>
                  <a:pt x="55" y="130"/>
                </a:lnTo>
                <a:lnTo>
                  <a:pt x="59" y="125"/>
                </a:lnTo>
                <a:lnTo>
                  <a:pt x="66" y="115"/>
                </a:lnTo>
                <a:lnTo>
                  <a:pt x="73" y="115"/>
                </a:lnTo>
                <a:lnTo>
                  <a:pt x="80" y="110"/>
                </a:lnTo>
                <a:lnTo>
                  <a:pt x="88" y="106"/>
                </a:lnTo>
                <a:lnTo>
                  <a:pt x="100" y="105"/>
                </a:lnTo>
                <a:lnTo>
                  <a:pt x="106" y="90"/>
                </a:lnTo>
                <a:lnTo>
                  <a:pt x="112" y="85"/>
                </a:lnTo>
                <a:lnTo>
                  <a:pt x="117" y="71"/>
                </a:lnTo>
                <a:lnTo>
                  <a:pt x="120" y="66"/>
                </a:lnTo>
                <a:lnTo>
                  <a:pt x="130" y="65"/>
                </a:lnTo>
                <a:lnTo>
                  <a:pt x="135" y="57"/>
                </a:lnTo>
                <a:lnTo>
                  <a:pt x="143" y="55"/>
                </a:lnTo>
                <a:lnTo>
                  <a:pt x="146" y="46"/>
                </a:lnTo>
                <a:lnTo>
                  <a:pt x="148" y="37"/>
                </a:lnTo>
                <a:lnTo>
                  <a:pt x="153" y="25"/>
                </a:lnTo>
                <a:lnTo>
                  <a:pt x="170" y="25"/>
                </a:lnTo>
                <a:lnTo>
                  <a:pt x="185" y="25"/>
                </a:lnTo>
                <a:lnTo>
                  <a:pt x="192" y="18"/>
                </a:lnTo>
                <a:lnTo>
                  <a:pt x="192" y="12"/>
                </a:lnTo>
                <a:lnTo>
                  <a:pt x="199" y="3"/>
                </a:lnTo>
                <a:lnTo>
                  <a:pt x="210" y="3"/>
                </a:lnTo>
                <a:lnTo>
                  <a:pt x="222" y="3"/>
                </a:lnTo>
                <a:lnTo>
                  <a:pt x="230" y="0"/>
                </a:lnTo>
                <a:lnTo>
                  <a:pt x="232" y="3"/>
                </a:lnTo>
                <a:lnTo>
                  <a:pt x="242" y="8"/>
                </a:lnTo>
                <a:lnTo>
                  <a:pt x="246" y="17"/>
                </a:lnTo>
                <a:lnTo>
                  <a:pt x="250" y="25"/>
                </a:lnTo>
                <a:lnTo>
                  <a:pt x="252" y="35"/>
                </a:lnTo>
                <a:lnTo>
                  <a:pt x="259" y="40"/>
                </a:lnTo>
                <a:lnTo>
                  <a:pt x="272" y="55"/>
                </a:lnTo>
                <a:lnTo>
                  <a:pt x="282" y="57"/>
                </a:lnTo>
                <a:lnTo>
                  <a:pt x="290" y="65"/>
                </a:lnTo>
                <a:lnTo>
                  <a:pt x="305" y="71"/>
                </a:lnTo>
                <a:lnTo>
                  <a:pt x="310" y="85"/>
                </a:lnTo>
                <a:lnTo>
                  <a:pt x="324" y="93"/>
                </a:lnTo>
                <a:lnTo>
                  <a:pt x="332" y="105"/>
                </a:lnTo>
                <a:lnTo>
                  <a:pt x="339" y="110"/>
                </a:lnTo>
                <a:lnTo>
                  <a:pt x="339" y="122"/>
                </a:lnTo>
                <a:lnTo>
                  <a:pt x="346" y="122"/>
                </a:lnTo>
                <a:lnTo>
                  <a:pt x="353" y="133"/>
                </a:lnTo>
                <a:lnTo>
                  <a:pt x="355" y="146"/>
                </a:lnTo>
                <a:lnTo>
                  <a:pt x="364" y="153"/>
                </a:lnTo>
                <a:lnTo>
                  <a:pt x="375" y="150"/>
                </a:lnTo>
                <a:lnTo>
                  <a:pt x="395" y="158"/>
                </a:lnTo>
                <a:lnTo>
                  <a:pt x="402" y="162"/>
                </a:lnTo>
                <a:lnTo>
                  <a:pt x="412" y="163"/>
                </a:lnTo>
                <a:lnTo>
                  <a:pt x="419" y="155"/>
                </a:lnTo>
                <a:lnTo>
                  <a:pt x="426" y="158"/>
                </a:lnTo>
                <a:lnTo>
                  <a:pt x="437" y="158"/>
                </a:lnTo>
                <a:lnTo>
                  <a:pt x="442" y="168"/>
                </a:lnTo>
                <a:lnTo>
                  <a:pt x="450" y="175"/>
                </a:lnTo>
                <a:lnTo>
                  <a:pt x="457" y="175"/>
                </a:lnTo>
                <a:lnTo>
                  <a:pt x="467" y="182"/>
                </a:lnTo>
                <a:lnTo>
                  <a:pt x="479" y="182"/>
                </a:lnTo>
                <a:lnTo>
                  <a:pt x="486" y="188"/>
                </a:lnTo>
                <a:lnTo>
                  <a:pt x="487" y="198"/>
                </a:lnTo>
                <a:lnTo>
                  <a:pt x="493" y="205"/>
                </a:lnTo>
                <a:lnTo>
                  <a:pt x="500" y="207"/>
                </a:lnTo>
                <a:lnTo>
                  <a:pt x="507" y="213"/>
                </a:lnTo>
                <a:lnTo>
                  <a:pt x="519" y="222"/>
                </a:lnTo>
                <a:lnTo>
                  <a:pt x="529" y="227"/>
                </a:lnTo>
                <a:lnTo>
                  <a:pt x="537" y="227"/>
                </a:lnTo>
                <a:lnTo>
                  <a:pt x="544" y="227"/>
                </a:lnTo>
                <a:lnTo>
                  <a:pt x="559" y="225"/>
                </a:lnTo>
                <a:lnTo>
                  <a:pt x="572" y="227"/>
                </a:lnTo>
                <a:lnTo>
                  <a:pt x="584" y="233"/>
                </a:lnTo>
                <a:lnTo>
                  <a:pt x="586" y="243"/>
                </a:lnTo>
                <a:lnTo>
                  <a:pt x="587" y="255"/>
                </a:lnTo>
                <a:lnTo>
                  <a:pt x="595" y="260"/>
                </a:lnTo>
                <a:lnTo>
                  <a:pt x="604" y="255"/>
                </a:lnTo>
                <a:lnTo>
                  <a:pt x="613" y="245"/>
                </a:lnTo>
                <a:lnTo>
                  <a:pt x="619" y="240"/>
                </a:lnTo>
                <a:lnTo>
                  <a:pt x="629" y="250"/>
                </a:lnTo>
                <a:lnTo>
                  <a:pt x="637" y="251"/>
                </a:lnTo>
                <a:lnTo>
                  <a:pt x="644" y="260"/>
                </a:lnTo>
                <a:lnTo>
                  <a:pt x="659" y="263"/>
                </a:lnTo>
                <a:lnTo>
                  <a:pt x="664" y="265"/>
                </a:lnTo>
                <a:lnTo>
                  <a:pt x="669" y="275"/>
                </a:lnTo>
                <a:lnTo>
                  <a:pt x="677" y="285"/>
                </a:lnTo>
                <a:lnTo>
                  <a:pt x="687" y="285"/>
                </a:lnTo>
                <a:lnTo>
                  <a:pt x="702" y="293"/>
                </a:lnTo>
                <a:lnTo>
                  <a:pt x="707" y="300"/>
                </a:lnTo>
                <a:lnTo>
                  <a:pt x="902" y="298"/>
                </a:lnTo>
                <a:lnTo>
                  <a:pt x="902" y="308"/>
                </a:lnTo>
                <a:lnTo>
                  <a:pt x="906" y="318"/>
                </a:lnTo>
                <a:lnTo>
                  <a:pt x="913" y="327"/>
                </a:lnTo>
                <a:lnTo>
                  <a:pt x="924" y="330"/>
                </a:lnTo>
                <a:lnTo>
                  <a:pt x="951" y="328"/>
                </a:lnTo>
                <a:lnTo>
                  <a:pt x="962" y="335"/>
                </a:lnTo>
                <a:lnTo>
                  <a:pt x="966" y="345"/>
                </a:lnTo>
                <a:lnTo>
                  <a:pt x="962" y="355"/>
                </a:lnTo>
                <a:lnTo>
                  <a:pt x="966" y="367"/>
                </a:lnTo>
                <a:lnTo>
                  <a:pt x="960" y="381"/>
                </a:lnTo>
                <a:lnTo>
                  <a:pt x="962" y="392"/>
                </a:lnTo>
                <a:lnTo>
                  <a:pt x="966" y="403"/>
                </a:lnTo>
                <a:lnTo>
                  <a:pt x="966" y="410"/>
                </a:lnTo>
                <a:lnTo>
                  <a:pt x="966" y="421"/>
                </a:lnTo>
                <a:lnTo>
                  <a:pt x="962" y="427"/>
                </a:lnTo>
                <a:lnTo>
                  <a:pt x="954" y="432"/>
                </a:lnTo>
                <a:lnTo>
                  <a:pt x="949" y="440"/>
                </a:lnTo>
                <a:lnTo>
                  <a:pt x="944" y="450"/>
                </a:lnTo>
                <a:lnTo>
                  <a:pt x="942" y="461"/>
                </a:lnTo>
                <a:lnTo>
                  <a:pt x="942" y="473"/>
                </a:lnTo>
                <a:lnTo>
                  <a:pt x="944" y="483"/>
                </a:lnTo>
                <a:lnTo>
                  <a:pt x="962" y="500"/>
                </a:lnTo>
                <a:lnTo>
                  <a:pt x="966" y="517"/>
                </a:lnTo>
                <a:lnTo>
                  <a:pt x="967" y="528"/>
                </a:lnTo>
                <a:lnTo>
                  <a:pt x="967" y="538"/>
                </a:lnTo>
                <a:lnTo>
                  <a:pt x="976" y="552"/>
                </a:lnTo>
                <a:lnTo>
                  <a:pt x="993" y="586"/>
                </a:lnTo>
                <a:lnTo>
                  <a:pt x="994" y="605"/>
                </a:lnTo>
                <a:lnTo>
                  <a:pt x="993" y="630"/>
                </a:lnTo>
                <a:lnTo>
                  <a:pt x="994" y="660"/>
                </a:lnTo>
                <a:lnTo>
                  <a:pt x="1016" y="690"/>
                </a:lnTo>
                <a:lnTo>
                  <a:pt x="1021" y="702"/>
                </a:lnTo>
                <a:lnTo>
                  <a:pt x="1016" y="715"/>
                </a:lnTo>
                <a:lnTo>
                  <a:pt x="1011" y="733"/>
                </a:lnTo>
                <a:lnTo>
                  <a:pt x="1004" y="742"/>
                </a:lnTo>
                <a:lnTo>
                  <a:pt x="994" y="750"/>
                </a:lnTo>
                <a:lnTo>
                  <a:pt x="989" y="753"/>
                </a:lnTo>
                <a:lnTo>
                  <a:pt x="989" y="762"/>
                </a:lnTo>
                <a:lnTo>
                  <a:pt x="989" y="770"/>
                </a:lnTo>
                <a:lnTo>
                  <a:pt x="675" y="770"/>
                </a:lnTo>
                <a:lnTo>
                  <a:pt x="631" y="770"/>
                </a:lnTo>
                <a:lnTo>
                  <a:pt x="631" y="690"/>
                </a:lnTo>
                <a:lnTo>
                  <a:pt x="547" y="690"/>
                </a:lnTo>
                <a:lnTo>
                  <a:pt x="547" y="611"/>
                </a:lnTo>
                <a:lnTo>
                  <a:pt x="284" y="615"/>
                </a:lnTo>
                <a:lnTo>
                  <a:pt x="273" y="605"/>
                </a:lnTo>
                <a:lnTo>
                  <a:pt x="273" y="595"/>
                </a:lnTo>
                <a:lnTo>
                  <a:pt x="264" y="591"/>
                </a:lnTo>
                <a:lnTo>
                  <a:pt x="260" y="580"/>
                </a:lnTo>
                <a:lnTo>
                  <a:pt x="257" y="572"/>
                </a:lnTo>
                <a:lnTo>
                  <a:pt x="246" y="565"/>
                </a:lnTo>
                <a:lnTo>
                  <a:pt x="242" y="543"/>
                </a:lnTo>
                <a:lnTo>
                  <a:pt x="233" y="538"/>
                </a:lnTo>
                <a:lnTo>
                  <a:pt x="220" y="533"/>
                </a:lnTo>
                <a:lnTo>
                  <a:pt x="217" y="525"/>
                </a:lnTo>
                <a:lnTo>
                  <a:pt x="208" y="513"/>
                </a:lnTo>
                <a:lnTo>
                  <a:pt x="200" y="510"/>
                </a:lnTo>
                <a:lnTo>
                  <a:pt x="193" y="505"/>
                </a:lnTo>
                <a:lnTo>
                  <a:pt x="186" y="500"/>
                </a:lnTo>
                <a:lnTo>
                  <a:pt x="180" y="493"/>
                </a:lnTo>
                <a:lnTo>
                  <a:pt x="170" y="488"/>
                </a:lnTo>
                <a:lnTo>
                  <a:pt x="160" y="483"/>
                </a:lnTo>
                <a:lnTo>
                  <a:pt x="157" y="473"/>
                </a:lnTo>
                <a:lnTo>
                  <a:pt x="146" y="468"/>
                </a:lnTo>
                <a:lnTo>
                  <a:pt x="135" y="461"/>
                </a:lnTo>
                <a:lnTo>
                  <a:pt x="125" y="460"/>
                </a:lnTo>
                <a:lnTo>
                  <a:pt x="117" y="458"/>
                </a:lnTo>
                <a:lnTo>
                  <a:pt x="108" y="458"/>
                </a:lnTo>
                <a:lnTo>
                  <a:pt x="100" y="460"/>
                </a:lnTo>
                <a:lnTo>
                  <a:pt x="93" y="465"/>
                </a:lnTo>
                <a:lnTo>
                  <a:pt x="85" y="468"/>
                </a:lnTo>
                <a:lnTo>
                  <a:pt x="73" y="461"/>
                </a:lnTo>
                <a:lnTo>
                  <a:pt x="66" y="472"/>
                </a:lnTo>
                <a:lnTo>
                  <a:pt x="59" y="465"/>
                </a:lnTo>
              </a:path>
            </a:pathLst>
          </a:custGeom>
          <a:solidFill>
            <a:schemeClr val="accent2"/>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201" name="Freeform 20"/>
          <p:cNvSpPr>
            <a:spLocks/>
          </p:cNvSpPr>
          <p:nvPr/>
        </p:nvSpPr>
        <p:spPr bwMode="auto">
          <a:xfrm>
            <a:off x="3755708" y="5694174"/>
            <a:ext cx="1742397" cy="606045"/>
          </a:xfrm>
          <a:custGeom>
            <a:avLst/>
            <a:gdLst/>
            <a:ahLst/>
            <a:cxnLst>
              <a:cxn ang="0">
                <a:pos x="1180" y="3"/>
              </a:cxn>
              <a:cxn ang="0">
                <a:pos x="1180" y="184"/>
              </a:cxn>
              <a:cxn ang="0">
                <a:pos x="1155" y="193"/>
              </a:cxn>
              <a:cxn ang="0">
                <a:pos x="1118" y="195"/>
              </a:cxn>
              <a:cxn ang="0">
                <a:pos x="1093" y="207"/>
              </a:cxn>
              <a:cxn ang="0">
                <a:pos x="1046" y="233"/>
              </a:cxn>
              <a:cxn ang="0">
                <a:pos x="996" y="244"/>
              </a:cxn>
              <a:cxn ang="0">
                <a:pos x="978" y="255"/>
              </a:cxn>
              <a:cxn ang="0">
                <a:pos x="948" y="289"/>
              </a:cxn>
              <a:cxn ang="0">
                <a:pos x="901" y="293"/>
              </a:cxn>
              <a:cxn ang="0">
                <a:pos x="821" y="312"/>
              </a:cxn>
              <a:cxn ang="0">
                <a:pos x="779" y="315"/>
              </a:cxn>
              <a:cxn ang="0">
                <a:pos x="767" y="318"/>
              </a:cxn>
              <a:cxn ang="0">
                <a:pos x="749" y="312"/>
              </a:cxn>
              <a:cxn ang="0">
                <a:pos x="712" y="277"/>
              </a:cxn>
              <a:cxn ang="0">
                <a:pos x="691" y="269"/>
              </a:cxn>
              <a:cxn ang="0">
                <a:pos x="661" y="270"/>
              </a:cxn>
              <a:cxn ang="0">
                <a:pos x="649" y="280"/>
              </a:cxn>
              <a:cxn ang="0">
                <a:pos x="638" y="285"/>
              </a:cxn>
              <a:cxn ang="0">
                <a:pos x="626" y="297"/>
              </a:cxn>
              <a:cxn ang="0">
                <a:pos x="522" y="335"/>
              </a:cxn>
              <a:cxn ang="0">
                <a:pos x="511" y="338"/>
              </a:cxn>
              <a:cxn ang="0">
                <a:pos x="484" y="363"/>
              </a:cxn>
              <a:cxn ang="0">
                <a:pos x="471" y="363"/>
              </a:cxn>
              <a:cxn ang="0">
                <a:pos x="451" y="352"/>
              </a:cxn>
              <a:cxn ang="0">
                <a:pos x="427" y="358"/>
              </a:cxn>
              <a:cxn ang="0">
                <a:pos x="407" y="354"/>
              </a:cxn>
              <a:cxn ang="0">
                <a:pos x="391" y="354"/>
              </a:cxn>
              <a:cxn ang="0">
                <a:pos x="367" y="354"/>
              </a:cxn>
              <a:cxn ang="0">
                <a:pos x="355" y="358"/>
              </a:cxn>
              <a:cxn ang="0">
                <a:pos x="333" y="378"/>
              </a:cxn>
              <a:cxn ang="0">
                <a:pos x="322" y="392"/>
              </a:cxn>
              <a:cxn ang="0">
                <a:pos x="313" y="397"/>
              </a:cxn>
              <a:cxn ang="0">
                <a:pos x="287" y="397"/>
              </a:cxn>
              <a:cxn ang="0">
                <a:pos x="279" y="387"/>
              </a:cxn>
              <a:cxn ang="0">
                <a:pos x="279" y="377"/>
              </a:cxn>
              <a:cxn ang="0">
                <a:pos x="277" y="354"/>
              </a:cxn>
              <a:cxn ang="0">
                <a:pos x="265" y="338"/>
              </a:cxn>
              <a:cxn ang="0">
                <a:pos x="217" y="323"/>
              </a:cxn>
              <a:cxn ang="0">
                <a:pos x="200" y="312"/>
              </a:cxn>
              <a:cxn ang="0">
                <a:pos x="184" y="305"/>
              </a:cxn>
              <a:cxn ang="0">
                <a:pos x="159" y="309"/>
              </a:cxn>
              <a:cxn ang="0">
                <a:pos x="140" y="318"/>
              </a:cxn>
              <a:cxn ang="0">
                <a:pos x="125" y="318"/>
              </a:cxn>
              <a:cxn ang="0">
                <a:pos x="113" y="312"/>
              </a:cxn>
              <a:cxn ang="0">
                <a:pos x="99" y="309"/>
              </a:cxn>
              <a:cxn ang="0">
                <a:pos x="72" y="293"/>
              </a:cxn>
              <a:cxn ang="0">
                <a:pos x="55" y="289"/>
              </a:cxn>
              <a:cxn ang="0">
                <a:pos x="59" y="277"/>
              </a:cxn>
              <a:cxn ang="0">
                <a:pos x="55" y="265"/>
              </a:cxn>
              <a:cxn ang="0">
                <a:pos x="48" y="258"/>
              </a:cxn>
              <a:cxn ang="0">
                <a:pos x="48" y="244"/>
              </a:cxn>
              <a:cxn ang="0">
                <a:pos x="55" y="238"/>
              </a:cxn>
              <a:cxn ang="0">
                <a:pos x="65" y="237"/>
              </a:cxn>
              <a:cxn ang="0">
                <a:pos x="0" y="237"/>
              </a:cxn>
              <a:cxn ang="0">
                <a:pos x="0" y="165"/>
              </a:cxn>
              <a:cxn ang="0">
                <a:pos x="0" y="0"/>
              </a:cxn>
              <a:cxn ang="0">
                <a:pos x="60" y="3"/>
              </a:cxn>
              <a:cxn ang="0">
                <a:pos x="113" y="3"/>
              </a:cxn>
              <a:cxn ang="0">
                <a:pos x="299" y="3"/>
              </a:cxn>
              <a:cxn ang="0">
                <a:pos x="861" y="5"/>
              </a:cxn>
              <a:cxn ang="0">
                <a:pos x="879" y="5"/>
              </a:cxn>
              <a:cxn ang="0">
                <a:pos x="1180" y="3"/>
              </a:cxn>
            </a:cxnLst>
            <a:rect l="0" t="0" r="r" b="b"/>
            <a:pathLst>
              <a:path w="1181" h="398">
                <a:moveTo>
                  <a:pt x="1180" y="3"/>
                </a:moveTo>
                <a:lnTo>
                  <a:pt x="1180" y="184"/>
                </a:lnTo>
                <a:lnTo>
                  <a:pt x="1155" y="193"/>
                </a:lnTo>
                <a:lnTo>
                  <a:pt x="1118" y="195"/>
                </a:lnTo>
                <a:lnTo>
                  <a:pt x="1093" y="207"/>
                </a:lnTo>
                <a:lnTo>
                  <a:pt x="1046" y="233"/>
                </a:lnTo>
                <a:lnTo>
                  <a:pt x="996" y="244"/>
                </a:lnTo>
                <a:lnTo>
                  <a:pt x="978" y="255"/>
                </a:lnTo>
                <a:lnTo>
                  <a:pt x="948" y="289"/>
                </a:lnTo>
                <a:lnTo>
                  <a:pt x="901" y="293"/>
                </a:lnTo>
                <a:lnTo>
                  <a:pt x="821" y="312"/>
                </a:lnTo>
                <a:lnTo>
                  <a:pt x="779" y="315"/>
                </a:lnTo>
                <a:lnTo>
                  <a:pt x="767" y="318"/>
                </a:lnTo>
                <a:lnTo>
                  <a:pt x="749" y="312"/>
                </a:lnTo>
                <a:lnTo>
                  <a:pt x="712" y="277"/>
                </a:lnTo>
                <a:lnTo>
                  <a:pt x="691" y="269"/>
                </a:lnTo>
                <a:lnTo>
                  <a:pt x="661" y="270"/>
                </a:lnTo>
                <a:lnTo>
                  <a:pt x="649" y="280"/>
                </a:lnTo>
                <a:lnTo>
                  <a:pt x="638" y="285"/>
                </a:lnTo>
                <a:lnTo>
                  <a:pt x="626" y="297"/>
                </a:lnTo>
                <a:lnTo>
                  <a:pt x="522" y="335"/>
                </a:lnTo>
                <a:lnTo>
                  <a:pt x="511" y="338"/>
                </a:lnTo>
                <a:lnTo>
                  <a:pt x="484" y="363"/>
                </a:lnTo>
                <a:lnTo>
                  <a:pt x="471" y="363"/>
                </a:lnTo>
                <a:lnTo>
                  <a:pt x="451" y="352"/>
                </a:lnTo>
                <a:lnTo>
                  <a:pt x="427" y="358"/>
                </a:lnTo>
                <a:lnTo>
                  <a:pt x="407" y="354"/>
                </a:lnTo>
                <a:lnTo>
                  <a:pt x="391" y="354"/>
                </a:lnTo>
                <a:lnTo>
                  <a:pt x="367" y="354"/>
                </a:lnTo>
                <a:lnTo>
                  <a:pt x="355" y="358"/>
                </a:lnTo>
                <a:lnTo>
                  <a:pt x="333" y="378"/>
                </a:lnTo>
                <a:lnTo>
                  <a:pt x="322" y="392"/>
                </a:lnTo>
                <a:lnTo>
                  <a:pt x="313" y="397"/>
                </a:lnTo>
                <a:lnTo>
                  <a:pt x="287" y="397"/>
                </a:lnTo>
                <a:lnTo>
                  <a:pt x="279" y="387"/>
                </a:lnTo>
                <a:lnTo>
                  <a:pt x="279" y="377"/>
                </a:lnTo>
                <a:lnTo>
                  <a:pt x="277" y="354"/>
                </a:lnTo>
                <a:lnTo>
                  <a:pt x="265" y="338"/>
                </a:lnTo>
                <a:lnTo>
                  <a:pt x="217" y="323"/>
                </a:lnTo>
                <a:lnTo>
                  <a:pt x="200" y="312"/>
                </a:lnTo>
                <a:lnTo>
                  <a:pt x="184" y="305"/>
                </a:lnTo>
                <a:lnTo>
                  <a:pt x="159" y="309"/>
                </a:lnTo>
                <a:lnTo>
                  <a:pt x="140" y="318"/>
                </a:lnTo>
                <a:lnTo>
                  <a:pt x="125" y="318"/>
                </a:lnTo>
                <a:lnTo>
                  <a:pt x="113" y="312"/>
                </a:lnTo>
                <a:lnTo>
                  <a:pt x="99" y="309"/>
                </a:lnTo>
                <a:lnTo>
                  <a:pt x="72" y="293"/>
                </a:lnTo>
                <a:lnTo>
                  <a:pt x="55" y="289"/>
                </a:lnTo>
                <a:lnTo>
                  <a:pt x="59" y="277"/>
                </a:lnTo>
                <a:lnTo>
                  <a:pt x="55" y="265"/>
                </a:lnTo>
                <a:lnTo>
                  <a:pt x="48" y="258"/>
                </a:lnTo>
                <a:lnTo>
                  <a:pt x="48" y="244"/>
                </a:lnTo>
                <a:lnTo>
                  <a:pt x="55" y="238"/>
                </a:lnTo>
                <a:lnTo>
                  <a:pt x="65" y="237"/>
                </a:lnTo>
                <a:lnTo>
                  <a:pt x="0" y="237"/>
                </a:lnTo>
                <a:lnTo>
                  <a:pt x="0" y="165"/>
                </a:lnTo>
                <a:lnTo>
                  <a:pt x="0" y="0"/>
                </a:lnTo>
                <a:lnTo>
                  <a:pt x="60" y="3"/>
                </a:lnTo>
                <a:lnTo>
                  <a:pt x="113" y="3"/>
                </a:lnTo>
                <a:lnTo>
                  <a:pt x="299" y="3"/>
                </a:lnTo>
                <a:lnTo>
                  <a:pt x="861" y="5"/>
                </a:lnTo>
                <a:lnTo>
                  <a:pt x="879" y="5"/>
                </a:lnTo>
                <a:lnTo>
                  <a:pt x="1180" y="3"/>
                </a:lnTo>
              </a:path>
            </a:pathLst>
          </a:custGeom>
          <a:solidFill>
            <a:schemeClr val="accent4"/>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202" name="Freeform 21"/>
          <p:cNvSpPr>
            <a:spLocks/>
          </p:cNvSpPr>
          <p:nvPr/>
        </p:nvSpPr>
        <p:spPr bwMode="auto">
          <a:xfrm>
            <a:off x="2026589" y="4631311"/>
            <a:ext cx="1991733" cy="595388"/>
          </a:xfrm>
          <a:custGeom>
            <a:avLst/>
            <a:gdLst/>
            <a:ahLst/>
            <a:cxnLst>
              <a:cxn ang="0">
                <a:pos x="1324" y="365"/>
              </a:cxn>
              <a:cxn ang="0">
                <a:pos x="1315" y="390"/>
              </a:cxn>
              <a:cxn ang="0">
                <a:pos x="1290" y="385"/>
              </a:cxn>
              <a:cxn ang="0">
                <a:pos x="1274" y="382"/>
              </a:cxn>
              <a:cxn ang="0">
                <a:pos x="1249" y="390"/>
              </a:cxn>
              <a:cxn ang="0">
                <a:pos x="942" y="385"/>
              </a:cxn>
              <a:cxn ang="0">
                <a:pos x="750" y="382"/>
              </a:cxn>
              <a:cxn ang="0">
                <a:pos x="292" y="375"/>
              </a:cxn>
              <a:cxn ang="0">
                <a:pos x="93" y="367"/>
              </a:cxn>
              <a:cxn ang="0">
                <a:pos x="0" y="367"/>
              </a:cxn>
              <a:cxn ang="0">
                <a:pos x="1" y="140"/>
              </a:cxn>
              <a:cxn ang="0">
                <a:pos x="3" y="0"/>
              </a:cxn>
              <a:cxn ang="0">
                <a:pos x="142" y="28"/>
              </a:cxn>
              <a:cxn ang="0">
                <a:pos x="318" y="33"/>
              </a:cxn>
              <a:cxn ang="0">
                <a:pos x="780" y="41"/>
              </a:cxn>
              <a:cxn ang="0">
                <a:pos x="796" y="48"/>
              </a:cxn>
              <a:cxn ang="0">
                <a:pos x="812" y="52"/>
              </a:cxn>
              <a:cxn ang="0">
                <a:pos x="830" y="52"/>
              </a:cxn>
              <a:cxn ang="0">
                <a:pos x="852" y="53"/>
              </a:cxn>
              <a:cxn ang="0">
                <a:pos x="870" y="57"/>
              </a:cxn>
              <a:cxn ang="0">
                <a:pos x="892" y="63"/>
              </a:cxn>
              <a:cxn ang="0">
                <a:pos x="912" y="53"/>
              </a:cxn>
              <a:cxn ang="0">
                <a:pos x="927" y="63"/>
              </a:cxn>
              <a:cxn ang="0">
                <a:pos x="947" y="52"/>
              </a:cxn>
              <a:cxn ang="0">
                <a:pos x="962" y="66"/>
              </a:cxn>
              <a:cxn ang="0">
                <a:pos x="979" y="68"/>
              </a:cxn>
              <a:cxn ang="0">
                <a:pos x="1005" y="78"/>
              </a:cxn>
              <a:cxn ang="0">
                <a:pos x="1025" y="78"/>
              </a:cxn>
              <a:cxn ang="0">
                <a:pos x="1049" y="60"/>
              </a:cxn>
              <a:cxn ang="0">
                <a:pos x="1059" y="41"/>
              </a:cxn>
              <a:cxn ang="0">
                <a:pos x="1082" y="28"/>
              </a:cxn>
              <a:cxn ang="0">
                <a:pos x="1286" y="40"/>
              </a:cxn>
              <a:cxn ang="0">
                <a:pos x="1299" y="53"/>
              </a:cxn>
              <a:cxn ang="0">
                <a:pos x="1299" y="72"/>
              </a:cxn>
              <a:cxn ang="0">
                <a:pos x="1321" y="83"/>
              </a:cxn>
              <a:cxn ang="0">
                <a:pos x="1341" y="86"/>
              </a:cxn>
              <a:cxn ang="0">
                <a:pos x="1339" y="98"/>
              </a:cxn>
              <a:cxn ang="0">
                <a:pos x="1335" y="112"/>
              </a:cxn>
              <a:cxn ang="0">
                <a:pos x="1321" y="120"/>
              </a:cxn>
              <a:cxn ang="0">
                <a:pos x="1310" y="130"/>
              </a:cxn>
              <a:cxn ang="0">
                <a:pos x="1306" y="150"/>
              </a:cxn>
              <a:cxn ang="0">
                <a:pos x="1326" y="165"/>
              </a:cxn>
              <a:cxn ang="0">
                <a:pos x="1321" y="183"/>
              </a:cxn>
              <a:cxn ang="0">
                <a:pos x="1315" y="200"/>
              </a:cxn>
              <a:cxn ang="0">
                <a:pos x="1306" y="218"/>
              </a:cxn>
              <a:cxn ang="0">
                <a:pos x="1304" y="232"/>
              </a:cxn>
              <a:cxn ang="0">
                <a:pos x="1299" y="248"/>
              </a:cxn>
              <a:cxn ang="0">
                <a:pos x="1281" y="255"/>
              </a:cxn>
              <a:cxn ang="0">
                <a:pos x="1281" y="278"/>
              </a:cxn>
              <a:cxn ang="0">
                <a:pos x="1297" y="290"/>
              </a:cxn>
              <a:cxn ang="0">
                <a:pos x="1292" y="310"/>
              </a:cxn>
              <a:cxn ang="0">
                <a:pos x="1306" y="325"/>
              </a:cxn>
              <a:cxn ang="0">
                <a:pos x="1319" y="356"/>
              </a:cxn>
            </a:cxnLst>
            <a:rect l="0" t="0" r="r" b="b"/>
            <a:pathLst>
              <a:path w="1350" h="391">
                <a:moveTo>
                  <a:pt x="1319" y="356"/>
                </a:moveTo>
                <a:lnTo>
                  <a:pt x="1324" y="365"/>
                </a:lnTo>
                <a:lnTo>
                  <a:pt x="1321" y="380"/>
                </a:lnTo>
                <a:lnTo>
                  <a:pt x="1315" y="390"/>
                </a:lnTo>
                <a:lnTo>
                  <a:pt x="1304" y="385"/>
                </a:lnTo>
                <a:lnTo>
                  <a:pt x="1290" y="385"/>
                </a:lnTo>
                <a:lnTo>
                  <a:pt x="1281" y="390"/>
                </a:lnTo>
                <a:lnTo>
                  <a:pt x="1274" y="382"/>
                </a:lnTo>
                <a:lnTo>
                  <a:pt x="1264" y="382"/>
                </a:lnTo>
                <a:lnTo>
                  <a:pt x="1249" y="390"/>
                </a:lnTo>
                <a:lnTo>
                  <a:pt x="1234" y="390"/>
                </a:lnTo>
                <a:lnTo>
                  <a:pt x="942" y="385"/>
                </a:lnTo>
                <a:lnTo>
                  <a:pt x="757" y="382"/>
                </a:lnTo>
                <a:lnTo>
                  <a:pt x="750" y="382"/>
                </a:lnTo>
                <a:lnTo>
                  <a:pt x="447" y="376"/>
                </a:lnTo>
                <a:lnTo>
                  <a:pt x="292" y="375"/>
                </a:lnTo>
                <a:lnTo>
                  <a:pt x="155" y="371"/>
                </a:lnTo>
                <a:lnTo>
                  <a:pt x="93" y="367"/>
                </a:lnTo>
                <a:lnTo>
                  <a:pt x="28" y="367"/>
                </a:lnTo>
                <a:lnTo>
                  <a:pt x="0" y="367"/>
                </a:lnTo>
                <a:lnTo>
                  <a:pt x="1" y="247"/>
                </a:lnTo>
                <a:lnTo>
                  <a:pt x="1" y="140"/>
                </a:lnTo>
                <a:lnTo>
                  <a:pt x="3" y="72"/>
                </a:lnTo>
                <a:lnTo>
                  <a:pt x="3" y="0"/>
                </a:lnTo>
                <a:lnTo>
                  <a:pt x="142" y="3"/>
                </a:lnTo>
                <a:lnTo>
                  <a:pt x="142" y="28"/>
                </a:lnTo>
                <a:lnTo>
                  <a:pt x="232" y="32"/>
                </a:lnTo>
                <a:lnTo>
                  <a:pt x="318" y="33"/>
                </a:lnTo>
                <a:lnTo>
                  <a:pt x="480" y="37"/>
                </a:lnTo>
                <a:lnTo>
                  <a:pt x="780" y="41"/>
                </a:lnTo>
                <a:lnTo>
                  <a:pt x="789" y="45"/>
                </a:lnTo>
                <a:lnTo>
                  <a:pt x="796" y="48"/>
                </a:lnTo>
                <a:lnTo>
                  <a:pt x="807" y="48"/>
                </a:lnTo>
                <a:lnTo>
                  <a:pt x="812" y="52"/>
                </a:lnTo>
                <a:lnTo>
                  <a:pt x="822" y="52"/>
                </a:lnTo>
                <a:lnTo>
                  <a:pt x="830" y="52"/>
                </a:lnTo>
                <a:lnTo>
                  <a:pt x="842" y="60"/>
                </a:lnTo>
                <a:lnTo>
                  <a:pt x="852" y="53"/>
                </a:lnTo>
                <a:lnTo>
                  <a:pt x="862" y="53"/>
                </a:lnTo>
                <a:lnTo>
                  <a:pt x="870" y="57"/>
                </a:lnTo>
                <a:lnTo>
                  <a:pt x="885" y="60"/>
                </a:lnTo>
                <a:lnTo>
                  <a:pt x="892" y="63"/>
                </a:lnTo>
                <a:lnTo>
                  <a:pt x="902" y="63"/>
                </a:lnTo>
                <a:lnTo>
                  <a:pt x="912" y="53"/>
                </a:lnTo>
                <a:lnTo>
                  <a:pt x="922" y="57"/>
                </a:lnTo>
                <a:lnTo>
                  <a:pt x="927" y="63"/>
                </a:lnTo>
                <a:lnTo>
                  <a:pt x="936" y="60"/>
                </a:lnTo>
                <a:lnTo>
                  <a:pt x="947" y="52"/>
                </a:lnTo>
                <a:lnTo>
                  <a:pt x="956" y="57"/>
                </a:lnTo>
                <a:lnTo>
                  <a:pt x="962" y="66"/>
                </a:lnTo>
                <a:lnTo>
                  <a:pt x="970" y="68"/>
                </a:lnTo>
                <a:lnTo>
                  <a:pt x="979" y="68"/>
                </a:lnTo>
                <a:lnTo>
                  <a:pt x="992" y="73"/>
                </a:lnTo>
                <a:lnTo>
                  <a:pt x="1005" y="78"/>
                </a:lnTo>
                <a:lnTo>
                  <a:pt x="1017" y="78"/>
                </a:lnTo>
                <a:lnTo>
                  <a:pt x="1025" y="78"/>
                </a:lnTo>
                <a:lnTo>
                  <a:pt x="1034" y="68"/>
                </a:lnTo>
                <a:lnTo>
                  <a:pt x="1049" y="60"/>
                </a:lnTo>
                <a:lnTo>
                  <a:pt x="1050" y="48"/>
                </a:lnTo>
                <a:lnTo>
                  <a:pt x="1059" y="41"/>
                </a:lnTo>
                <a:lnTo>
                  <a:pt x="1074" y="32"/>
                </a:lnTo>
                <a:lnTo>
                  <a:pt x="1082" y="28"/>
                </a:lnTo>
                <a:lnTo>
                  <a:pt x="1281" y="32"/>
                </a:lnTo>
                <a:lnTo>
                  <a:pt x="1286" y="40"/>
                </a:lnTo>
                <a:lnTo>
                  <a:pt x="1290" y="48"/>
                </a:lnTo>
                <a:lnTo>
                  <a:pt x="1299" y="53"/>
                </a:lnTo>
                <a:lnTo>
                  <a:pt x="1301" y="60"/>
                </a:lnTo>
                <a:lnTo>
                  <a:pt x="1299" y="72"/>
                </a:lnTo>
                <a:lnTo>
                  <a:pt x="1312" y="78"/>
                </a:lnTo>
                <a:lnTo>
                  <a:pt x="1321" y="83"/>
                </a:lnTo>
                <a:lnTo>
                  <a:pt x="1330" y="81"/>
                </a:lnTo>
                <a:lnTo>
                  <a:pt x="1341" y="86"/>
                </a:lnTo>
                <a:lnTo>
                  <a:pt x="1349" y="92"/>
                </a:lnTo>
                <a:lnTo>
                  <a:pt x="1339" y="98"/>
                </a:lnTo>
                <a:lnTo>
                  <a:pt x="1332" y="103"/>
                </a:lnTo>
                <a:lnTo>
                  <a:pt x="1335" y="112"/>
                </a:lnTo>
                <a:lnTo>
                  <a:pt x="1330" y="120"/>
                </a:lnTo>
                <a:lnTo>
                  <a:pt x="1321" y="120"/>
                </a:lnTo>
                <a:lnTo>
                  <a:pt x="1312" y="121"/>
                </a:lnTo>
                <a:lnTo>
                  <a:pt x="1310" y="130"/>
                </a:lnTo>
                <a:lnTo>
                  <a:pt x="1306" y="141"/>
                </a:lnTo>
                <a:lnTo>
                  <a:pt x="1306" y="150"/>
                </a:lnTo>
                <a:lnTo>
                  <a:pt x="1321" y="156"/>
                </a:lnTo>
                <a:lnTo>
                  <a:pt x="1326" y="165"/>
                </a:lnTo>
                <a:lnTo>
                  <a:pt x="1324" y="176"/>
                </a:lnTo>
                <a:lnTo>
                  <a:pt x="1321" y="183"/>
                </a:lnTo>
                <a:lnTo>
                  <a:pt x="1315" y="192"/>
                </a:lnTo>
                <a:lnTo>
                  <a:pt x="1315" y="200"/>
                </a:lnTo>
                <a:lnTo>
                  <a:pt x="1315" y="212"/>
                </a:lnTo>
                <a:lnTo>
                  <a:pt x="1306" y="218"/>
                </a:lnTo>
                <a:lnTo>
                  <a:pt x="1301" y="223"/>
                </a:lnTo>
                <a:lnTo>
                  <a:pt x="1304" y="232"/>
                </a:lnTo>
                <a:lnTo>
                  <a:pt x="1304" y="243"/>
                </a:lnTo>
                <a:lnTo>
                  <a:pt x="1299" y="248"/>
                </a:lnTo>
                <a:lnTo>
                  <a:pt x="1290" y="252"/>
                </a:lnTo>
                <a:lnTo>
                  <a:pt x="1281" y="255"/>
                </a:lnTo>
                <a:lnTo>
                  <a:pt x="1281" y="267"/>
                </a:lnTo>
                <a:lnTo>
                  <a:pt x="1281" y="278"/>
                </a:lnTo>
                <a:lnTo>
                  <a:pt x="1286" y="287"/>
                </a:lnTo>
                <a:lnTo>
                  <a:pt x="1297" y="290"/>
                </a:lnTo>
                <a:lnTo>
                  <a:pt x="1297" y="298"/>
                </a:lnTo>
                <a:lnTo>
                  <a:pt x="1292" y="310"/>
                </a:lnTo>
                <a:lnTo>
                  <a:pt x="1299" y="320"/>
                </a:lnTo>
                <a:lnTo>
                  <a:pt x="1306" y="325"/>
                </a:lnTo>
                <a:lnTo>
                  <a:pt x="1312" y="351"/>
                </a:lnTo>
                <a:lnTo>
                  <a:pt x="1319" y="356"/>
                </a:lnTo>
              </a:path>
            </a:pathLst>
          </a:custGeom>
          <a:solidFill>
            <a:schemeClr val="accent4"/>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203" name="Freeform 22"/>
          <p:cNvSpPr>
            <a:spLocks/>
          </p:cNvSpPr>
          <p:nvPr/>
        </p:nvSpPr>
        <p:spPr bwMode="auto">
          <a:xfrm>
            <a:off x="6333156" y="3049198"/>
            <a:ext cx="1150779" cy="963885"/>
          </a:xfrm>
          <a:custGeom>
            <a:avLst/>
            <a:gdLst/>
            <a:ahLst/>
            <a:cxnLst>
              <a:cxn ang="0">
                <a:pos x="1" y="94"/>
              </a:cxn>
              <a:cxn ang="0">
                <a:pos x="8" y="19"/>
              </a:cxn>
              <a:cxn ang="0">
                <a:pos x="79" y="0"/>
              </a:cxn>
              <a:cxn ang="0">
                <a:pos x="92" y="10"/>
              </a:cxn>
              <a:cxn ang="0">
                <a:pos x="97" y="28"/>
              </a:cxn>
              <a:cxn ang="0">
                <a:pos x="115" y="39"/>
              </a:cxn>
              <a:cxn ang="0">
                <a:pos x="134" y="41"/>
              </a:cxn>
              <a:cxn ang="0">
                <a:pos x="154" y="48"/>
              </a:cxn>
              <a:cxn ang="0">
                <a:pos x="172" y="47"/>
              </a:cxn>
              <a:cxn ang="0">
                <a:pos x="175" y="19"/>
              </a:cxn>
              <a:cxn ang="0">
                <a:pos x="190" y="12"/>
              </a:cxn>
              <a:cxn ang="0">
                <a:pos x="216" y="26"/>
              </a:cxn>
              <a:cxn ang="0">
                <a:pos x="236" y="23"/>
              </a:cxn>
              <a:cxn ang="0">
                <a:pos x="256" y="21"/>
              </a:cxn>
              <a:cxn ang="0">
                <a:pos x="287" y="28"/>
              </a:cxn>
              <a:cxn ang="0">
                <a:pos x="289" y="48"/>
              </a:cxn>
              <a:cxn ang="0">
                <a:pos x="287" y="67"/>
              </a:cxn>
              <a:cxn ang="0">
                <a:pos x="311" y="70"/>
              </a:cxn>
              <a:cxn ang="0">
                <a:pos x="339" y="70"/>
              </a:cxn>
              <a:cxn ang="0">
                <a:pos x="346" y="94"/>
              </a:cxn>
              <a:cxn ang="0">
                <a:pos x="392" y="107"/>
              </a:cxn>
              <a:cxn ang="0">
                <a:pos x="406" y="97"/>
              </a:cxn>
              <a:cxn ang="0">
                <a:pos x="411" y="74"/>
              </a:cxn>
              <a:cxn ang="0">
                <a:pos x="414" y="48"/>
              </a:cxn>
              <a:cxn ang="0">
                <a:pos x="428" y="41"/>
              </a:cxn>
              <a:cxn ang="0">
                <a:pos x="456" y="21"/>
              </a:cxn>
              <a:cxn ang="0">
                <a:pos x="468" y="10"/>
              </a:cxn>
              <a:cxn ang="0">
                <a:pos x="485" y="6"/>
              </a:cxn>
              <a:cxn ang="0">
                <a:pos x="503" y="6"/>
              </a:cxn>
              <a:cxn ang="0">
                <a:pos x="516" y="26"/>
              </a:cxn>
              <a:cxn ang="0">
                <a:pos x="530" y="41"/>
              </a:cxn>
              <a:cxn ang="0">
                <a:pos x="545" y="55"/>
              </a:cxn>
              <a:cxn ang="0">
                <a:pos x="558" y="79"/>
              </a:cxn>
              <a:cxn ang="0">
                <a:pos x="561" y="99"/>
              </a:cxn>
              <a:cxn ang="0">
                <a:pos x="582" y="114"/>
              </a:cxn>
              <a:cxn ang="0">
                <a:pos x="592" y="128"/>
              </a:cxn>
              <a:cxn ang="0">
                <a:pos x="608" y="134"/>
              </a:cxn>
              <a:cxn ang="0">
                <a:pos x="634" y="123"/>
              </a:cxn>
              <a:cxn ang="0">
                <a:pos x="642" y="105"/>
              </a:cxn>
              <a:cxn ang="0">
                <a:pos x="652" y="97"/>
              </a:cxn>
              <a:cxn ang="0">
                <a:pos x="680" y="103"/>
              </a:cxn>
              <a:cxn ang="0">
                <a:pos x="705" y="94"/>
              </a:cxn>
              <a:cxn ang="0">
                <a:pos x="718" y="85"/>
              </a:cxn>
              <a:cxn ang="0">
                <a:pos x="738" y="90"/>
              </a:cxn>
              <a:cxn ang="0">
                <a:pos x="752" y="97"/>
              </a:cxn>
              <a:cxn ang="0">
                <a:pos x="765" y="294"/>
              </a:cxn>
              <a:cxn ang="0">
                <a:pos x="771" y="480"/>
              </a:cxn>
              <a:cxn ang="0">
                <a:pos x="687" y="613"/>
              </a:cxn>
              <a:cxn ang="0">
                <a:pos x="8" y="406"/>
              </a:cxn>
            </a:cxnLst>
            <a:rect l="0" t="0" r="r" b="b"/>
            <a:pathLst>
              <a:path w="780" h="633">
                <a:moveTo>
                  <a:pt x="8" y="406"/>
                </a:moveTo>
                <a:lnTo>
                  <a:pt x="1" y="94"/>
                </a:lnTo>
                <a:lnTo>
                  <a:pt x="0" y="15"/>
                </a:lnTo>
                <a:lnTo>
                  <a:pt x="8" y="19"/>
                </a:lnTo>
                <a:lnTo>
                  <a:pt x="15" y="19"/>
                </a:lnTo>
                <a:lnTo>
                  <a:pt x="79" y="0"/>
                </a:lnTo>
                <a:lnTo>
                  <a:pt x="83" y="3"/>
                </a:lnTo>
                <a:lnTo>
                  <a:pt x="92" y="10"/>
                </a:lnTo>
                <a:lnTo>
                  <a:pt x="92" y="21"/>
                </a:lnTo>
                <a:lnTo>
                  <a:pt x="97" y="28"/>
                </a:lnTo>
                <a:lnTo>
                  <a:pt x="107" y="35"/>
                </a:lnTo>
                <a:lnTo>
                  <a:pt x="115" y="39"/>
                </a:lnTo>
                <a:lnTo>
                  <a:pt x="125" y="39"/>
                </a:lnTo>
                <a:lnTo>
                  <a:pt x="134" y="41"/>
                </a:lnTo>
                <a:lnTo>
                  <a:pt x="145" y="47"/>
                </a:lnTo>
                <a:lnTo>
                  <a:pt x="154" y="48"/>
                </a:lnTo>
                <a:lnTo>
                  <a:pt x="162" y="48"/>
                </a:lnTo>
                <a:lnTo>
                  <a:pt x="172" y="47"/>
                </a:lnTo>
                <a:lnTo>
                  <a:pt x="172" y="35"/>
                </a:lnTo>
                <a:lnTo>
                  <a:pt x="175" y="19"/>
                </a:lnTo>
                <a:lnTo>
                  <a:pt x="182" y="12"/>
                </a:lnTo>
                <a:lnTo>
                  <a:pt x="190" y="12"/>
                </a:lnTo>
                <a:lnTo>
                  <a:pt x="207" y="23"/>
                </a:lnTo>
                <a:lnTo>
                  <a:pt x="216" y="26"/>
                </a:lnTo>
                <a:lnTo>
                  <a:pt x="222" y="23"/>
                </a:lnTo>
                <a:lnTo>
                  <a:pt x="236" y="23"/>
                </a:lnTo>
                <a:lnTo>
                  <a:pt x="247" y="23"/>
                </a:lnTo>
                <a:lnTo>
                  <a:pt x="256" y="21"/>
                </a:lnTo>
                <a:lnTo>
                  <a:pt x="263" y="21"/>
                </a:lnTo>
                <a:lnTo>
                  <a:pt x="287" y="28"/>
                </a:lnTo>
                <a:lnTo>
                  <a:pt x="291" y="39"/>
                </a:lnTo>
                <a:lnTo>
                  <a:pt x="289" y="48"/>
                </a:lnTo>
                <a:lnTo>
                  <a:pt x="284" y="59"/>
                </a:lnTo>
                <a:lnTo>
                  <a:pt x="287" y="67"/>
                </a:lnTo>
                <a:lnTo>
                  <a:pt x="294" y="70"/>
                </a:lnTo>
                <a:lnTo>
                  <a:pt x="311" y="70"/>
                </a:lnTo>
                <a:lnTo>
                  <a:pt x="334" y="65"/>
                </a:lnTo>
                <a:lnTo>
                  <a:pt x="339" y="70"/>
                </a:lnTo>
                <a:lnTo>
                  <a:pt x="339" y="80"/>
                </a:lnTo>
                <a:lnTo>
                  <a:pt x="346" y="94"/>
                </a:lnTo>
                <a:lnTo>
                  <a:pt x="354" y="99"/>
                </a:lnTo>
                <a:lnTo>
                  <a:pt x="392" y="107"/>
                </a:lnTo>
                <a:lnTo>
                  <a:pt x="399" y="105"/>
                </a:lnTo>
                <a:lnTo>
                  <a:pt x="406" y="97"/>
                </a:lnTo>
                <a:lnTo>
                  <a:pt x="408" y="85"/>
                </a:lnTo>
                <a:lnTo>
                  <a:pt x="411" y="74"/>
                </a:lnTo>
                <a:lnTo>
                  <a:pt x="411" y="60"/>
                </a:lnTo>
                <a:lnTo>
                  <a:pt x="414" y="48"/>
                </a:lnTo>
                <a:lnTo>
                  <a:pt x="423" y="48"/>
                </a:lnTo>
                <a:lnTo>
                  <a:pt x="428" y="41"/>
                </a:lnTo>
                <a:lnTo>
                  <a:pt x="443" y="26"/>
                </a:lnTo>
                <a:lnTo>
                  <a:pt x="456" y="21"/>
                </a:lnTo>
                <a:lnTo>
                  <a:pt x="463" y="12"/>
                </a:lnTo>
                <a:lnTo>
                  <a:pt x="468" y="10"/>
                </a:lnTo>
                <a:lnTo>
                  <a:pt x="478" y="3"/>
                </a:lnTo>
                <a:lnTo>
                  <a:pt x="485" y="6"/>
                </a:lnTo>
                <a:lnTo>
                  <a:pt x="493" y="3"/>
                </a:lnTo>
                <a:lnTo>
                  <a:pt x="503" y="6"/>
                </a:lnTo>
                <a:lnTo>
                  <a:pt x="507" y="19"/>
                </a:lnTo>
                <a:lnTo>
                  <a:pt x="516" y="26"/>
                </a:lnTo>
                <a:lnTo>
                  <a:pt x="523" y="35"/>
                </a:lnTo>
                <a:lnTo>
                  <a:pt x="530" y="41"/>
                </a:lnTo>
                <a:lnTo>
                  <a:pt x="533" y="52"/>
                </a:lnTo>
                <a:lnTo>
                  <a:pt x="545" y="55"/>
                </a:lnTo>
                <a:lnTo>
                  <a:pt x="550" y="65"/>
                </a:lnTo>
                <a:lnTo>
                  <a:pt x="558" y="79"/>
                </a:lnTo>
                <a:lnTo>
                  <a:pt x="561" y="88"/>
                </a:lnTo>
                <a:lnTo>
                  <a:pt x="561" y="99"/>
                </a:lnTo>
                <a:lnTo>
                  <a:pt x="576" y="105"/>
                </a:lnTo>
                <a:lnTo>
                  <a:pt x="582" y="114"/>
                </a:lnTo>
                <a:lnTo>
                  <a:pt x="587" y="119"/>
                </a:lnTo>
                <a:lnTo>
                  <a:pt x="592" y="128"/>
                </a:lnTo>
                <a:lnTo>
                  <a:pt x="598" y="134"/>
                </a:lnTo>
                <a:lnTo>
                  <a:pt x="608" y="134"/>
                </a:lnTo>
                <a:lnTo>
                  <a:pt x="616" y="128"/>
                </a:lnTo>
                <a:lnTo>
                  <a:pt x="634" y="123"/>
                </a:lnTo>
                <a:lnTo>
                  <a:pt x="634" y="114"/>
                </a:lnTo>
                <a:lnTo>
                  <a:pt x="642" y="105"/>
                </a:lnTo>
                <a:lnTo>
                  <a:pt x="647" y="97"/>
                </a:lnTo>
                <a:lnTo>
                  <a:pt x="652" y="97"/>
                </a:lnTo>
                <a:lnTo>
                  <a:pt x="663" y="99"/>
                </a:lnTo>
                <a:lnTo>
                  <a:pt x="680" y="103"/>
                </a:lnTo>
                <a:lnTo>
                  <a:pt x="694" y="99"/>
                </a:lnTo>
                <a:lnTo>
                  <a:pt x="705" y="94"/>
                </a:lnTo>
                <a:lnTo>
                  <a:pt x="712" y="94"/>
                </a:lnTo>
                <a:lnTo>
                  <a:pt x="718" y="85"/>
                </a:lnTo>
                <a:lnTo>
                  <a:pt x="729" y="85"/>
                </a:lnTo>
                <a:lnTo>
                  <a:pt x="738" y="90"/>
                </a:lnTo>
                <a:lnTo>
                  <a:pt x="747" y="90"/>
                </a:lnTo>
                <a:lnTo>
                  <a:pt x="752" y="97"/>
                </a:lnTo>
                <a:lnTo>
                  <a:pt x="760" y="103"/>
                </a:lnTo>
                <a:lnTo>
                  <a:pt x="765" y="294"/>
                </a:lnTo>
                <a:lnTo>
                  <a:pt x="769" y="323"/>
                </a:lnTo>
                <a:lnTo>
                  <a:pt x="771" y="480"/>
                </a:lnTo>
                <a:lnTo>
                  <a:pt x="779" y="609"/>
                </a:lnTo>
                <a:lnTo>
                  <a:pt x="687" y="613"/>
                </a:lnTo>
                <a:lnTo>
                  <a:pt x="12" y="632"/>
                </a:lnTo>
                <a:lnTo>
                  <a:pt x="8" y="406"/>
                </a:lnTo>
              </a:path>
            </a:pathLst>
          </a:custGeom>
          <a:solidFill>
            <a:schemeClr val="accent2"/>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204" name="Freeform 23"/>
          <p:cNvSpPr>
            <a:spLocks/>
          </p:cNvSpPr>
          <p:nvPr/>
        </p:nvSpPr>
        <p:spPr bwMode="auto">
          <a:xfrm>
            <a:off x="4488961" y="1620879"/>
            <a:ext cx="1959275" cy="1460295"/>
          </a:xfrm>
          <a:custGeom>
            <a:avLst/>
            <a:gdLst/>
            <a:ahLst/>
            <a:cxnLst>
              <a:cxn ang="0">
                <a:pos x="217" y="641"/>
              </a:cxn>
              <a:cxn ang="0">
                <a:pos x="257" y="657"/>
              </a:cxn>
              <a:cxn ang="0">
                <a:pos x="290" y="686"/>
              </a:cxn>
              <a:cxn ang="0">
                <a:pos x="323" y="701"/>
              </a:cxn>
              <a:cxn ang="0">
                <a:pos x="348" y="726"/>
              </a:cxn>
              <a:cxn ang="0">
                <a:pos x="339" y="764"/>
              </a:cxn>
              <a:cxn ang="0">
                <a:pos x="366" y="803"/>
              </a:cxn>
              <a:cxn ang="0">
                <a:pos x="408" y="821"/>
              </a:cxn>
              <a:cxn ang="0">
                <a:pos x="439" y="846"/>
              </a:cxn>
              <a:cxn ang="0">
                <a:pos x="475" y="853"/>
              </a:cxn>
              <a:cxn ang="0">
                <a:pos x="480" y="883"/>
              </a:cxn>
              <a:cxn ang="0">
                <a:pos x="520" y="903"/>
              </a:cxn>
              <a:cxn ang="0">
                <a:pos x="533" y="944"/>
              </a:cxn>
              <a:cxn ang="0">
                <a:pos x="653" y="933"/>
              </a:cxn>
              <a:cxn ang="0">
                <a:pos x="652" y="883"/>
              </a:cxn>
              <a:cxn ang="0">
                <a:pos x="670" y="848"/>
              </a:cxn>
              <a:cxn ang="0">
                <a:pos x="722" y="828"/>
              </a:cxn>
              <a:cxn ang="0">
                <a:pos x="753" y="833"/>
              </a:cxn>
              <a:cxn ang="0">
                <a:pos x="792" y="843"/>
              </a:cxn>
              <a:cxn ang="0">
                <a:pos x="793" y="903"/>
              </a:cxn>
              <a:cxn ang="0">
                <a:pos x="833" y="903"/>
              </a:cxn>
              <a:cxn ang="0">
                <a:pos x="862" y="877"/>
              </a:cxn>
              <a:cxn ang="0">
                <a:pos x="897" y="839"/>
              </a:cxn>
              <a:cxn ang="0">
                <a:pos x="935" y="839"/>
              </a:cxn>
              <a:cxn ang="0">
                <a:pos x="964" y="863"/>
              </a:cxn>
              <a:cxn ang="0">
                <a:pos x="1012" y="857"/>
              </a:cxn>
              <a:cxn ang="0">
                <a:pos x="1030" y="806"/>
              </a:cxn>
              <a:cxn ang="0">
                <a:pos x="1072" y="811"/>
              </a:cxn>
              <a:cxn ang="0">
                <a:pos x="1112" y="788"/>
              </a:cxn>
              <a:cxn ang="0">
                <a:pos x="1153" y="776"/>
              </a:cxn>
              <a:cxn ang="0">
                <a:pos x="1200" y="793"/>
              </a:cxn>
              <a:cxn ang="0">
                <a:pos x="1232" y="868"/>
              </a:cxn>
              <a:cxn ang="0">
                <a:pos x="1257" y="908"/>
              </a:cxn>
              <a:cxn ang="0">
                <a:pos x="1244" y="950"/>
              </a:cxn>
              <a:cxn ang="0">
                <a:pos x="1327" y="936"/>
              </a:cxn>
              <a:cxn ang="0">
                <a:pos x="1320" y="312"/>
              </a:cxn>
              <a:cxn ang="0">
                <a:pos x="21" y="17"/>
              </a:cxn>
              <a:cxn ang="0">
                <a:pos x="5" y="50"/>
              </a:cxn>
              <a:cxn ang="0">
                <a:pos x="37" y="72"/>
              </a:cxn>
              <a:cxn ang="0">
                <a:pos x="73" y="57"/>
              </a:cxn>
              <a:cxn ang="0">
                <a:pos x="73" y="95"/>
              </a:cxn>
              <a:cxn ang="0">
                <a:pos x="77" y="130"/>
              </a:cxn>
              <a:cxn ang="0">
                <a:pos x="93" y="155"/>
              </a:cxn>
              <a:cxn ang="0">
                <a:pos x="97" y="200"/>
              </a:cxn>
              <a:cxn ang="0">
                <a:pos x="123" y="240"/>
              </a:cxn>
              <a:cxn ang="0">
                <a:pos x="137" y="265"/>
              </a:cxn>
              <a:cxn ang="0">
                <a:pos x="115" y="292"/>
              </a:cxn>
              <a:cxn ang="0">
                <a:pos x="92" y="320"/>
              </a:cxn>
              <a:cxn ang="0">
                <a:pos x="66" y="347"/>
              </a:cxn>
              <a:cxn ang="0">
                <a:pos x="70" y="379"/>
              </a:cxn>
              <a:cxn ang="0">
                <a:pos x="97" y="394"/>
              </a:cxn>
              <a:cxn ang="0">
                <a:pos x="126" y="399"/>
              </a:cxn>
              <a:cxn ang="0">
                <a:pos x="117" y="437"/>
              </a:cxn>
              <a:cxn ang="0">
                <a:pos x="150" y="442"/>
              </a:cxn>
              <a:cxn ang="0">
                <a:pos x="152" y="475"/>
              </a:cxn>
              <a:cxn ang="0">
                <a:pos x="146" y="510"/>
              </a:cxn>
              <a:cxn ang="0">
                <a:pos x="152" y="544"/>
              </a:cxn>
              <a:cxn ang="0">
                <a:pos x="186" y="569"/>
              </a:cxn>
              <a:cxn ang="0">
                <a:pos x="205" y="602"/>
              </a:cxn>
            </a:cxnLst>
            <a:rect l="0" t="0" r="r" b="b"/>
            <a:pathLst>
              <a:path w="1328" h="959">
                <a:moveTo>
                  <a:pt x="193" y="609"/>
                </a:moveTo>
                <a:lnTo>
                  <a:pt x="193" y="621"/>
                </a:lnTo>
                <a:lnTo>
                  <a:pt x="203" y="632"/>
                </a:lnTo>
                <a:lnTo>
                  <a:pt x="217" y="641"/>
                </a:lnTo>
                <a:lnTo>
                  <a:pt x="232" y="641"/>
                </a:lnTo>
                <a:lnTo>
                  <a:pt x="237" y="634"/>
                </a:lnTo>
                <a:lnTo>
                  <a:pt x="248" y="646"/>
                </a:lnTo>
                <a:lnTo>
                  <a:pt x="257" y="657"/>
                </a:lnTo>
                <a:lnTo>
                  <a:pt x="266" y="666"/>
                </a:lnTo>
                <a:lnTo>
                  <a:pt x="270" y="674"/>
                </a:lnTo>
                <a:lnTo>
                  <a:pt x="277" y="681"/>
                </a:lnTo>
                <a:lnTo>
                  <a:pt x="290" y="686"/>
                </a:lnTo>
                <a:lnTo>
                  <a:pt x="295" y="688"/>
                </a:lnTo>
                <a:lnTo>
                  <a:pt x="308" y="691"/>
                </a:lnTo>
                <a:lnTo>
                  <a:pt x="317" y="696"/>
                </a:lnTo>
                <a:lnTo>
                  <a:pt x="323" y="701"/>
                </a:lnTo>
                <a:lnTo>
                  <a:pt x="323" y="711"/>
                </a:lnTo>
                <a:lnTo>
                  <a:pt x="328" y="719"/>
                </a:lnTo>
                <a:lnTo>
                  <a:pt x="340" y="719"/>
                </a:lnTo>
                <a:lnTo>
                  <a:pt x="348" y="726"/>
                </a:lnTo>
                <a:lnTo>
                  <a:pt x="348" y="739"/>
                </a:lnTo>
                <a:lnTo>
                  <a:pt x="348" y="748"/>
                </a:lnTo>
                <a:lnTo>
                  <a:pt x="340" y="757"/>
                </a:lnTo>
                <a:lnTo>
                  <a:pt x="339" y="764"/>
                </a:lnTo>
                <a:lnTo>
                  <a:pt x="343" y="776"/>
                </a:lnTo>
                <a:lnTo>
                  <a:pt x="348" y="786"/>
                </a:lnTo>
                <a:lnTo>
                  <a:pt x="357" y="788"/>
                </a:lnTo>
                <a:lnTo>
                  <a:pt x="366" y="803"/>
                </a:lnTo>
                <a:lnTo>
                  <a:pt x="377" y="803"/>
                </a:lnTo>
                <a:lnTo>
                  <a:pt x="386" y="803"/>
                </a:lnTo>
                <a:lnTo>
                  <a:pt x="399" y="811"/>
                </a:lnTo>
                <a:lnTo>
                  <a:pt x="408" y="821"/>
                </a:lnTo>
                <a:lnTo>
                  <a:pt x="415" y="828"/>
                </a:lnTo>
                <a:lnTo>
                  <a:pt x="420" y="833"/>
                </a:lnTo>
                <a:lnTo>
                  <a:pt x="430" y="839"/>
                </a:lnTo>
                <a:lnTo>
                  <a:pt x="439" y="846"/>
                </a:lnTo>
                <a:lnTo>
                  <a:pt x="448" y="846"/>
                </a:lnTo>
                <a:lnTo>
                  <a:pt x="455" y="846"/>
                </a:lnTo>
                <a:lnTo>
                  <a:pt x="460" y="851"/>
                </a:lnTo>
                <a:lnTo>
                  <a:pt x="475" y="853"/>
                </a:lnTo>
                <a:lnTo>
                  <a:pt x="485" y="857"/>
                </a:lnTo>
                <a:lnTo>
                  <a:pt x="486" y="866"/>
                </a:lnTo>
                <a:lnTo>
                  <a:pt x="480" y="871"/>
                </a:lnTo>
                <a:lnTo>
                  <a:pt x="480" y="883"/>
                </a:lnTo>
                <a:lnTo>
                  <a:pt x="493" y="886"/>
                </a:lnTo>
                <a:lnTo>
                  <a:pt x="500" y="893"/>
                </a:lnTo>
                <a:lnTo>
                  <a:pt x="517" y="897"/>
                </a:lnTo>
                <a:lnTo>
                  <a:pt x="520" y="903"/>
                </a:lnTo>
                <a:lnTo>
                  <a:pt x="525" y="915"/>
                </a:lnTo>
                <a:lnTo>
                  <a:pt x="532" y="928"/>
                </a:lnTo>
                <a:lnTo>
                  <a:pt x="533" y="935"/>
                </a:lnTo>
                <a:lnTo>
                  <a:pt x="533" y="944"/>
                </a:lnTo>
                <a:lnTo>
                  <a:pt x="545" y="950"/>
                </a:lnTo>
                <a:lnTo>
                  <a:pt x="660" y="950"/>
                </a:lnTo>
                <a:lnTo>
                  <a:pt x="653" y="941"/>
                </a:lnTo>
                <a:lnTo>
                  <a:pt x="653" y="933"/>
                </a:lnTo>
                <a:lnTo>
                  <a:pt x="657" y="921"/>
                </a:lnTo>
                <a:lnTo>
                  <a:pt x="662" y="911"/>
                </a:lnTo>
                <a:lnTo>
                  <a:pt x="662" y="903"/>
                </a:lnTo>
                <a:lnTo>
                  <a:pt x="652" y="883"/>
                </a:lnTo>
                <a:lnTo>
                  <a:pt x="646" y="871"/>
                </a:lnTo>
                <a:lnTo>
                  <a:pt x="650" y="863"/>
                </a:lnTo>
                <a:lnTo>
                  <a:pt x="660" y="857"/>
                </a:lnTo>
                <a:lnTo>
                  <a:pt x="670" y="848"/>
                </a:lnTo>
                <a:lnTo>
                  <a:pt x="680" y="843"/>
                </a:lnTo>
                <a:lnTo>
                  <a:pt x="693" y="839"/>
                </a:lnTo>
                <a:lnTo>
                  <a:pt x="715" y="833"/>
                </a:lnTo>
                <a:lnTo>
                  <a:pt x="722" y="828"/>
                </a:lnTo>
                <a:lnTo>
                  <a:pt x="725" y="821"/>
                </a:lnTo>
                <a:lnTo>
                  <a:pt x="737" y="821"/>
                </a:lnTo>
                <a:lnTo>
                  <a:pt x="746" y="823"/>
                </a:lnTo>
                <a:lnTo>
                  <a:pt x="753" y="833"/>
                </a:lnTo>
                <a:lnTo>
                  <a:pt x="760" y="839"/>
                </a:lnTo>
                <a:lnTo>
                  <a:pt x="772" y="833"/>
                </a:lnTo>
                <a:lnTo>
                  <a:pt x="780" y="828"/>
                </a:lnTo>
                <a:lnTo>
                  <a:pt x="792" y="843"/>
                </a:lnTo>
                <a:lnTo>
                  <a:pt x="788" y="859"/>
                </a:lnTo>
                <a:lnTo>
                  <a:pt x="777" y="877"/>
                </a:lnTo>
                <a:lnTo>
                  <a:pt x="777" y="888"/>
                </a:lnTo>
                <a:lnTo>
                  <a:pt x="793" y="903"/>
                </a:lnTo>
                <a:lnTo>
                  <a:pt x="799" y="908"/>
                </a:lnTo>
                <a:lnTo>
                  <a:pt x="817" y="915"/>
                </a:lnTo>
                <a:lnTo>
                  <a:pt x="825" y="915"/>
                </a:lnTo>
                <a:lnTo>
                  <a:pt x="833" y="903"/>
                </a:lnTo>
                <a:lnTo>
                  <a:pt x="839" y="895"/>
                </a:lnTo>
                <a:lnTo>
                  <a:pt x="845" y="888"/>
                </a:lnTo>
                <a:lnTo>
                  <a:pt x="855" y="883"/>
                </a:lnTo>
                <a:lnTo>
                  <a:pt x="862" y="877"/>
                </a:lnTo>
                <a:lnTo>
                  <a:pt x="875" y="863"/>
                </a:lnTo>
                <a:lnTo>
                  <a:pt x="885" y="859"/>
                </a:lnTo>
                <a:lnTo>
                  <a:pt x="892" y="848"/>
                </a:lnTo>
                <a:lnTo>
                  <a:pt x="897" y="839"/>
                </a:lnTo>
                <a:lnTo>
                  <a:pt x="908" y="839"/>
                </a:lnTo>
                <a:lnTo>
                  <a:pt x="917" y="839"/>
                </a:lnTo>
                <a:lnTo>
                  <a:pt x="925" y="839"/>
                </a:lnTo>
                <a:lnTo>
                  <a:pt x="935" y="839"/>
                </a:lnTo>
                <a:lnTo>
                  <a:pt x="945" y="843"/>
                </a:lnTo>
                <a:lnTo>
                  <a:pt x="952" y="851"/>
                </a:lnTo>
                <a:lnTo>
                  <a:pt x="957" y="857"/>
                </a:lnTo>
                <a:lnTo>
                  <a:pt x="964" y="863"/>
                </a:lnTo>
                <a:lnTo>
                  <a:pt x="982" y="859"/>
                </a:lnTo>
                <a:lnTo>
                  <a:pt x="993" y="859"/>
                </a:lnTo>
                <a:lnTo>
                  <a:pt x="1004" y="863"/>
                </a:lnTo>
                <a:lnTo>
                  <a:pt x="1012" y="857"/>
                </a:lnTo>
                <a:lnTo>
                  <a:pt x="1012" y="846"/>
                </a:lnTo>
                <a:lnTo>
                  <a:pt x="1012" y="833"/>
                </a:lnTo>
                <a:lnTo>
                  <a:pt x="1012" y="823"/>
                </a:lnTo>
                <a:lnTo>
                  <a:pt x="1030" y="806"/>
                </a:lnTo>
                <a:lnTo>
                  <a:pt x="1039" y="806"/>
                </a:lnTo>
                <a:lnTo>
                  <a:pt x="1050" y="811"/>
                </a:lnTo>
                <a:lnTo>
                  <a:pt x="1060" y="817"/>
                </a:lnTo>
                <a:lnTo>
                  <a:pt x="1072" y="811"/>
                </a:lnTo>
                <a:lnTo>
                  <a:pt x="1079" y="803"/>
                </a:lnTo>
                <a:lnTo>
                  <a:pt x="1088" y="803"/>
                </a:lnTo>
                <a:lnTo>
                  <a:pt x="1099" y="793"/>
                </a:lnTo>
                <a:lnTo>
                  <a:pt x="1112" y="788"/>
                </a:lnTo>
                <a:lnTo>
                  <a:pt x="1124" y="779"/>
                </a:lnTo>
                <a:lnTo>
                  <a:pt x="1130" y="773"/>
                </a:lnTo>
                <a:lnTo>
                  <a:pt x="1144" y="769"/>
                </a:lnTo>
                <a:lnTo>
                  <a:pt x="1153" y="776"/>
                </a:lnTo>
                <a:lnTo>
                  <a:pt x="1164" y="783"/>
                </a:lnTo>
                <a:lnTo>
                  <a:pt x="1173" y="779"/>
                </a:lnTo>
                <a:lnTo>
                  <a:pt x="1185" y="779"/>
                </a:lnTo>
                <a:lnTo>
                  <a:pt x="1200" y="793"/>
                </a:lnTo>
                <a:lnTo>
                  <a:pt x="1208" y="803"/>
                </a:lnTo>
                <a:lnTo>
                  <a:pt x="1219" y="853"/>
                </a:lnTo>
                <a:lnTo>
                  <a:pt x="1225" y="859"/>
                </a:lnTo>
                <a:lnTo>
                  <a:pt x="1232" y="868"/>
                </a:lnTo>
                <a:lnTo>
                  <a:pt x="1244" y="871"/>
                </a:lnTo>
                <a:lnTo>
                  <a:pt x="1257" y="886"/>
                </a:lnTo>
                <a:lnTo>
                  <a:pt x="1257" y="901"/>
                </a:lnTo>
                <a:lnTo>
                  <a:pt x="1257" y="908"/>
                </a:lnTo>
                <a:lnTo>
                  <a:pt x="1253" y="916"/>
                </a:lnTo>
                <a:lnTo>
                  <a:pt x="1244" y="926"/>
                </a:lnTo>
                <a:lnTo>
                  <a:pt x="1244" y="936"/>
                </a:lnTo>
                <a:lnTo>
                  <a:pt x="1244" y="950"/>
                </a:lnTo>
                <a:lnTo>
                  <a:pt x="1248" y="953"/>
                </a:lnTo>
                <a:lnTo>
                  <a:pt x="1257" y="958"/>
                </a:lnTo>
                <a:lnTo>
                  <a:pt x="1264" y="958"/>
                </a:lnTo>
                <a:lnTo>
                  <a:pt x="1327" y="936"/>
                </a:lnTo>
                <a:lnTo>
                  <a:pt x="1320" y="470"/>
                </a:lnTo>
                <a:lnTo>
                  <a:pt x="1302" y="470"/>
                </a:lnTo>
                <a:lnTo>
                  <a:pt x="1299" y="312"/>
                </a:lnTo>
                <a:lnTo>
                  <a:pt x="1320" y="312"/>
                </a:lnTo>
                <a:lnTo>
                  <a:pt x="1315" y="155"/>
                </a:lnTo>
                <a:lnTo>
                  <a:pt x="1312" y="0"/>
                </a:lnTo>
                <a:lnTo>
                  <a:pt x="617" y="12"/>
                </a:lnTo>
                <a:lnTo>
                  <a:pt x="21" y="17"/>
                </a:lnTo>
                <a:lnTo>
                  <a:pt x="17" y="26"/>
                </a:lnTo>
                <a:lnTo>
                  <a:pt x="13" y="33"/>
                </a:lnTo>
                <a:lnTo>
                  <a:pt x="0" y="37"/>
                </a:lnTo>
                <a:lnTo>
                  <a:pt x="5" y="50"/>
                </a:lnTo>
                <a:lnTo>
                  <a:pt x="15" y="53"/>
                </a:lnTo>
                <a:lnTo>
                  <a:pt x="21" y="57"/>
                </a:lnTo>
                <a:lnTo>
                  <a:pt x="28" y="63"/>
                </a:lnTo>
                <a:lnTo>
                  <a:pt x="37" y="72"/>
                </a:lnTo>
                <a:lnTo>
                  <a:pt x="43" y="66"/>
                </a:lnTo>
                <a:lnTo>
                  <a:pt x="53" y="57"/>
                </a:lnTo>
                <a:lnTo>
                  <a:pt x="65" y="53"/>
                </a:lnTo>
                <a:lnTo>
                  <a:pt x="73" y="57"/>
                </a:lnTo>
                <a:lnTo>
                  <a:pt x="83" y="72"/>
                </a:lnTo>
                <a:lnTo>
                  <a:pt x="79" y="80"/>
                </a:lnTo>
                <a:lnTo>
                  <a:pt x="72" y="83"/>
                </a:lnTo>
                <a:lnTo>
                  <a:pt x="73" y="95"/>
                </a:lnTo>
                <a:lnTo>
                  <a:pt x="73" y="103"/>
                </a:lnTo>
                <a:lnTo>
                  <a:pt x="75" y="112"/>
                </a:lnTo>
                <a:lnTo>
                  <a:pt x="73" y="123"/>
                </a:lnTo>
                <a:lnTo>
                  <a:pt x="77" y="130"/>
                </a:lnTo>
                <a:lnTo>
                  <a:pt x="85" y="135"/>
                </a:lnTo>
                <a:lnTo>
                  <a:pt x="93" y="139"/>
                </a:lnTo>
                <a:lnTo>
                  <a:pt x="99" y="147"/>
                </a:lnTo>
                <a:lnTo>
                  <a:pt x="93" y="155"/>
                </a:lnTo>
                <a:lnTo>
                  <a:pt x="93" y="167"/>
                </a:lnTo>
                <a:lnTo>
                  <a:pt x="90" y="185"/>
                </a:lnTo>
                <a:lnTo>
                  <a:pt x="93" y="193"/>
                </a:lnTo>
                <a:lnTo>
                  <a:pt x="97" y="200"/>
                </a:lnTo>
                <a:lnTo>
                  <a:pt x="97" y="213"/>
                </a:lnTo>
                <a:lnTo>
                  <a:pt x="103" y="219"/>
                </a:lnTo>
                <a:lnTo>
                  <a:pt x="112" y="222"/>
                </a:lnTo>
                <a:lnTo>
                  <a:pt x="123" y="240"/>
                </a:lnTo>
                <a:lnTo>
                  <a:pt x="128" y="248"/>
                </a:lnTo>
                <a:lnTo>
                  <a:pt x="135" y="255"/>
                </a:lnTo>
                <a:lnTo>
                  <a:pt x="146" y="262"/>
                </a:lnTo>
                <a:lnTo>
                  <a:pt x="137" y="265"/>
                </a:lnTo>
                <a:lnTo>
                  <a:pt x="130" y="272"/>
                </a:lnTo>
                <a:lnTo>
                  <a:pt x="133" y="282"/>
                </a:lnTo>
                <a:lnTo>
                  <a:pt x="128" y="292"/>
                </a:lnTo>
                <a:lnTo>
                  <a:pt x="115" y="292"/>
                </a:lnTo>
                <a:lnTo>
                  <a:pt x="110" y="300"/>
                </a:lnTo>
                <a:lnTo>
                  <a:pt x="108" y="310"/>
                </a:lnTo>
                <a:lnTo>
                  <a:pt x="103" y="319"/>
                </a:lnTo>
                <a:lnTo>
                  <a:pt x="92" y="320"/>
                </a:lnTo>
                <a:lnTo>
                  <a:pt x="85" y="322"/>
                </a:lnTo>
                <a:lnTo>
                  <a:pt x="86" y="327"/>
                </a:lnTo>
                <a:lnTo>
                  <a:pt x="72" y="339"/>
                </a:lnTo>
                <a:lnTo>
                  <a:pt x="66" y="347"/>
                </a:lnTo>
                <a:lnTo>
                  <a:pt x="61" y="352"/>
                </a:lnTo>
                <a:lnTo>
                  <a:pt x="65" y="361"/>
                </a:lnTo>
                <a:lnTo>
                  <a:pt x="61" y="374"/>
                </a:lnTo>
                <a:lnTo>
                  <a:pt x="70" y="379"/>
                </a:lnTo>
                <a:lnTo>
                  <a:pt x="75" y="384"/>
                </a:lnTo>
                <a:lnTo>
                  <a:pt x="83" y="394"/>
                </a:lnTo>
                <a:lnTo>
                  <a:pt x="90" y="397"/>
                </a:lnTo>
                <a:lnTo>
                  <a:pt x="97" y="394"/>
                </a:lnTo>
                <a:lnTo>
                  <a:pt x="103" y="381"/>
                </a:lnTo>
                <a:lnTo>
                  <a:pt x="115" y="384"/>
                </a:lnTo>
                <a:lnTo>
                  <a:pt x="119" y="394"/>
                </a:lnTo>
                <a:lnTo>
                  <a:pt x="126" y="399"/>
                </a:lnTo>
                <a:lnTo>
                  <a:pt x="125" y="408"/>
                </a:lnTo>
                <a:lnTo>
                  <a:pt x="117" y="417"/>
                </a:lnTo>
                <a:lnTo>
                  <a:pt x="115" y="427"/>
                </a:lnTo>
                <a:lnTo>
                  <a:pt x="117" y="437"/>
                </a:lnTo>
                <a:lnTo>
                  <a:pt x="128" y="441"/>
                </a:lnTo>
                <a:lnTo>
                  <a:pt x="141" y="437"/>
                </a:lnTo>
                <a:lnTo>
                  <a:pt x="148" y="434"/>
                </a:lnTo>
                <a:lnTo>
                  <a:pt x="150" y="442"/>
                </a:lnTo>
                <a:lnTo>
                  <a:pt x="146" y="452"/>
                </a:lnTo>
                <a:lnTo>
                  <a:pt x="148" y="461"/>
                </a:lnTo>
                <a:lnTo>
                  <a:pt x="163" y="466"/>
                </a:lnTo>
                <a:lnTo>
                  <a:pt x="152" y="475"/>
                </a:lnTo>
                <a:lnTo>
                  <a:pt x="148" y="482"/>
                </a:lnTo>
                <a:lnTo>
                  <a:pt x="155" y="490"/>
                </a:lnTo>
                <a:lnTo>
                  <a:pt x="163" y="494"/>
                </a:lnTo>
                <a:lnTo>
                  <a:pt x="146" y="510"/>
                </a:lnTo>
                <a:lnTo>
                  <a:pt x="141" y="519"/>
                </a:lnTo>
                <a:lnTo>
                  <a:pt x="150" y="526"/>
                </a:lnTo>
                <a:lnTo>
                  <a:pt x="150" y="535"/>
                </a:lnTo>
                <a:lnTo>
                  <a:pt x="152" y="544"/>
                </a:lnTo>
                <a:lnTo>
                  <a:pt x="155" y="554"/>
                </a:lnTo>
                <a:lnTo>
                  <a:pt x="163" y="559"/>
                </a:lnTo>
                <a:lnTo>
                  <a:pt x="179" y="564"/>
                </a:lnTo>
                <a:lnTo>
                  <a:pt x="186" y="569"/>
                </a:lnTo>
                <a:lnTo>
                  <a:pt x="197" y="577"/>
                </a:lnTo>
                <a:lnTo>
                  <a:pt x="205" y="579"/>
                </a:lnTo>
                <a:lnTo>
                  <a:pt x="208" y="594"/>
                </a:lnTo>
                <a:lnTo>
                  <a:pt x="205" y="602"/>
                </a:lnTo>
                <a:lnTo>
                  <a:pt x="193" y="609"/>
                </a:lnTo>
              </a:path>
            </a:pathLst>
          </a:custGeom>
          <a:solidFill>
            <a:srgbClr val="E8E8E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205" name="Freeform 24"/>
          <p:cNvSpPr>
            <a:spLocks/>
          </p:cNvSpPr>
          <p:nvPr/>
        </p:nvSpPr>
        <p:spPr bwMode="auto">
          <a:xfrm>
            <a:off x="7585735" y="1561493"/>
            <a:ext cx="604896" cy="1327819"/>
          </a:xfrm>
          <a:custGeom>
            <a:avLst/>
            <a:gdLst/>
            <a:ahLst/>
            <a:cxnLst>
              <a:cxn ang="0">
                <a:pos x="409" y="859"/>
              </a:cxn>
              <a:cxn ang="0">
                <a:pos x="307" y="866"/>
              </a:cxn>
              <a:cxn ang="0">
                <a:pos x="230" y="866"/>
              </a:cxn>
              <a:cxn ang="0">
                <a:pos x="150" y="871"/>
              </a:cxn>
              <a:cxn ang="0">
                <a:pos x="147" y="790"/>
              </a:cxn>
              <a:cxn ang="0">
                <a:pos x="103" y="794"/>
              </a:cxn>
              <a:cxn ang="0">
                <a:pos x="93" y="578"/>
              </a:cxn>
              <a:cxn ang="0">
                <a:pos x="90" y="518"/>
              </a:cxn>
              <a:cxn ang="0">
                <a:pos x="85" y="383"/>
              </a:cxn>
              <a:cxn ang="0">
                <a:pos x="83" y="321"/>
              </a:cxn>
              <a:cxn ang="0">
                <a:pos x="0" y="326"/>
              </a:cxn>
              <a:cxn ang="0">
                <a:pos x="0" y="247"/>
              </a:cxn>
              <a:cxn ang="0">
                <a:pos x="37" y="247"/>
              </a:cxn>
              <a:cxn ang="0">
                <a:pos x="37" y="234"/>
              </a:cxn>
              <a:cxn ang="0">
                <a:pos x="35" y="163"/>
              </a:cxn>
              <a:cxn ang="0">
                <a:pos x="77" y="161"/>
              </a:cxn>
              <a:cxn ang="0">
                <a:pos x="73" y="80"/>
              </a:cxn>
              <a:cxn ang="0">
                <a:pos x="119" y="80"/>
              </a:cxn>
              <a:cxn ang="0">
                <a:pos x="113" y="8"/>
              </a:cxn>
              <a:cxn ang="0">
                <a:pos x="370" y="0"/>
              </a:cxn>
              <a:cxn ang="0">
                <a:pos x="375" y="139"/>
              </a:cxn>
              <a:cxn ang="0">
                <a:pos x="387" y="443"/>
              </a:cxn>
              <a:cxn ang="0">
                <a:pos x="401" y="727"/>
              </a:cxn>
              <a:cxn ang="0">
                <a:pos x="409" y="859"/>
              </a:cxn>
            </a:cxnLst>
            <a:rect l="0" t="0" r="r" b="b"/>
            <a:pathLst>
              <a:path w="410" h="872">
                <a:moveTo>
                  <a:pt x="409" y="859"/>
                </a:moveTo>
                <a:lnTo>
                  <a:pt x="307" y="866"/>
                </a:lnTo>
                <a:lnTo>
                  <a:pt x="230" y="866"/>
                </a:lnTo>
                <a:lnTo>
                  <a:pt x="150" y="871"/>
                </a:lnTo>
                <a:lnTo>
                  <a:pt x="147" y="790"/>
                </a:lnTo>
                <a:lnTo>
                  <a:pt x="103" y="794"/>
                </a:lnTo>
                <a:lnTo>
                  <a:pt x="93" y="578"/>
                </a:lnTo>
                <a:lnTo>
                  <a:pt x="90" y="518"/>
                </a:lnTo>
                <a:lnTo>
                  <a:pt x="85" y="383"/>
                </a:lnTo>
                <a:lnTo>
                  <a:pt x="83" y="321"/>
                </a:lnTo>
                <a:lnTo>
                  <a:pt x="0" y="326"/>
                </a:lnTo>
                <a:lnTo>
                  <a:pt x="0" y="247"/>
                </a:lnTo>
                <a:lnTo>
                  <a:pt x="37" y="247"/>
                </a:lnTo>
                <a:lnTo>
                  <a:pt x="37" y="234"/>
                </a:lnTo>
                <a:lnTo>
                  <a:pt x="35" y="163"/>
                </a:lnTo>
                <a:lnTo>
                  <a:pt x="77" y="161"/>
                </a:lnTo>
                <a:lnTo>
                  <a:pt x="73" y="80"/>
                </a:lnTo>
                <a:lnTo>
                  <a:pt x="119" y="80"/>
                </a:lnTo>
                <a:lnTo>
                  <a:pt x="113" y="8"/>
                </a:lnTo>
                <a:lnTo>
                  <a:pt x="370" y="0"/>
                </a:lnTo>
                <a:lnTo>
                  <a:pt x="375" y="139"/>
                </a:lnTo>
                <a:lnTo>
                  <a:pt x="387" y="443"/>
                </a:lnTo>
                <a:lnTo>
                  <a:pt x="401" y="727"/>
                </a:lnTo>
                <a:lnTo>
                  <a:pt x="409" y="859"/>
                </a:lnTo>
              </a:path>
            </a:pathLst>
          </a:custGeom>
          <a:solidFill>
            <a:srgbClr val="2699BB"/>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206" name="Freeform 25"/>
          <p:cNvSpPr>
            <a:spLocks/>
          </p:cNvSpPr>
          <p:nvPr/>
        </p:nvSpPr>
        <p:spPr bwMode="auto">
          <a:xfrm>
            <a:off x="3105076" y="5212994"/>
            <a:ext cx="745054" cy="1154227"/>
          </a:xfrm>
          <a:custGeom>
            <a:avLst/>
            <a:gdLst/>
            <a:ahLst/>
            <a:cxnLst>
              <a:cxn ang="0">
                <a:pos x="504" y="6"/>
              </a:cxn>
              <a:cxn ang="0">
                <a:pos x="499" y="315"/>
              </a:cxn>
              <a:cxn ang="0">
                <a:pos x="437" y="314"/>
              </a:cxn>
              <a:cxn ang="0">
                <a:pos x="437" y="482"/>
              </a:cxn>
              <a:cxn ang="0">
                <a:pos x="437" y="552"/>
              </a:cxn>
              <a:cxn ang="0">
                <a:pos x="504" y="552"/>
              </a:cxn>
              <a:cxn ang="0">
                <a:pos x="494" y="554"/>
              </a:cxn>
              <a:cxn ang="0">
                <a:pos x="487" y="560"/>
              </a:cxn>
              <a:cxn ang="0">
                <a:pos x="487" y="572"/>
              </a:cxn>
              <a:cxn ang="0">
                <a:pos x="494" y="582"/>
              </a:cxn>
              <a:cxn ang="0">
                <a:pos x="496" y="592"/>
              </a:cxn>
              <a:cxn ang="0">
                <a:pos x="494" y="605"/>
              </a:cxn>
              <a:cxn ang="0">
                <a:pos x="422" y="622"/>
              </a:cxn>
              <a:cxn ang="0">
                <a:pos x="396" y="620"/>
              </a:cxn>
              <a:cxn ang="0">
                <a:pos x="369" y="630"/>
              </a:cxn>
              <a:cxn ang="0">
                <a:pos x="349" y="630"/>
              </a:cxn>
              <a:cxn ang="0">
                <a:pos x="300" y="620"/>
              </a:cxn>
              <a:cxn ang="0">
                <a:pos x="289" y="622"/>
              </a:cxn>
              <a:cxn ang="0">
                <a:pos x="262" y="630"/>
              </a:cxn>
              <a:cxn ang="0">
                <a:pos x="237" y="650"/>
              </a:cxn>
              <a:cxn ang="0">
                <a:pos x="238" y="658"/>
              </a:cxn>
              <a:cxn ang="0">
                <a:pos x="232" y="667"/>
              </a:cxn>
              <a:cxn ang="0">
                <a:pos x="224" y="669"/>
              </a:cxn>
              <a:cxn ang="0">
                <a:pos x="215" y="674"/>
              </a:cxn>
              <a:cxn ang="0">
                <a:pos x="204" y="670"/>
              </a:cxn>
              <a:cxn ang="0">
                <a:pos x="197" y="683"/>
              </a:cxn>
              <a:cxn ang="0">
                <a:pos x="182" y="692"/>
              </a:cxn>
              <a:cxn ang="0">
                <a:pos x="168" y="698"/>
              </a:cxn>
              <a:cxn ang="0">
                <a:pos x="137" y="702"/>
              </a:cxn>
              <a:cxn ang="0">
                <a:pos x="98" y="727"/>
              </a:cxn>
              <a:cxn ang="0">
                <a:pos x="73" y="727"/>
              </a:cxn>
              <a:cxn ang="0">
                <a:pos x="45" y="732"/>
              </a:cxn>
              <a:cxn ang="0">
                <a:pos x="33" y="740"/>
              </a:cxn>
              <a:cxn ang="0">
                <a:pos x="0" y="757"/>
              </a:cxn>
              <a:cxn ang="0">
                <a:pos x="0" y="654"/>
              </a:cxn>
              <a:cxn ang="0">
                <a:pos x="5" y="514"/>
              </a:cxn>
              <a:cxn ang="0">
                <a:pos x="10" y="300"/>
              </a:cxn>
              <a:cxn ang="0">
                <a:pos x="12" y="220"/>
              </a:cxn>
              <a:cxn ang="0">
                <a:pos x="18" y="0"/>
              </a:cxn>
              <a:cxn ang="0">
                <a:pos x="25" y="0"/>
              </a:cxn>
              <a:cxn ang="0">
                <a:pos x="210" y="3"/>
              </a:cxn>
              <a:cxn ang="0">
                <a:pos x="504" y="6"/>
              </a:cxn>
            </a:cxnLst>
            <a:rect l="0" t="0" r="r" b="b"/>
            <a:pathLst>
              <a:path w="505" h="758">
                <a:moveTo>
                  <a:pt x="504" y="6"/>
                </a:moveTo>
                <a:lnTo>
                  <a:pt x="499" y="315"/>
                </a:lnTo>
                <a:lnTo>
                  <a:pt x="437" y="314"/>
                </a:lnTo>
                <a:lnTo>
                  <a:pt x="437" y="482"/>
                </a:lnTo>
                <a:lnTo>
                  <a:pt x="437" y="552"/>
                </a:lnTo>
                <a:lnTo>
                  <a:pt x="504" y="552"/>
                </a:lnTo>
                <a:lnTo>
                  <a:pt x="494" y="554"/>
                </a:lnTo>
                <a:lnTo>
                  <a:pt x="487" y="560"/>
                </a:lnTo>
                <a:lnTo>
                  <a:pt x="487" y="572"/>
                </a:lnTo>
                <a:lnTo>
                  <a:pt x="494" y="582"/>
                </a:lnTo>
                <a:lnTo>
                  <a:pt x="496" y="592"/>
                </a:lnTo>
                <a:lnTo>
                  <a:pt x="494" y="605"/>
                </a:lnTo>
                <a:lnTo>
                  <a:pt x="422" y="622"/>
                </a:lnTo>
                <a:lnTo>
                  <a:pt x="396" y="620"/>
                </a:lnTo>
                <a:lnTo>
                  <a:pt x="369" y="630"/>
                </a:lnTo>
                <a:lnTo>
                  <a:pt x="349" y="630"/>
                </a:lnTo>
                <a:lnTo>
                  <a:pt x="300" y="620"/>
                </a:lnTo>
                <a:lnTo>
                  <a:pt x="289" y="622"/>
                </a:lnTo>
                <a:lnTo>
                  <a:pt x="262" y="630"/>
                </a:lnTo>
                <a:lnTo>
                  <a:pt x="237" y="650"/>
                </a:lnTo>
                <a:lnTo>
                  <a:pt x="238" y="658"/>
                </a:lnTo>
                <a:lnTo>
                  <a:pt x="232" y="667"/>
                </a:lnTo>
                <a:lnTo>
                  <a:pt x="224" y="669"/>
                </a:lnTo>
                <a:lnTo>
                  <a:pt x="215" y="674"/>
                </a:lnTo>
                <a:lnTo>
                  <a:pt x="204" y="670"/>
                </a:lnTo>
                <a:lnTo>
                  <a:pt x="197" y="683"/>
                </a:lnTo>
                <a:lnTo>
                  <a:pt x="182" y="692"/>
                </a:lnTo>
                <a:lnTo>
                  <a:pt x="168" y="698"/>
                </a:lnTo>
                <a:lnTo>
                  <a:pt x="137" y="702"/>
                </a:lnTo>
                <a:lnTo>
                  <a:pt x="98" y="727"/>
                </a:lnTo>
                <a:lnTo>
                  <a:pt x="73" y="727"/>
                </a:lnTo>
                <a:lnTo>
                  <a:pt x="45" y="732"/>
                </a:lnTo>
                <a:lnTo>
                  <a:pt x="33" y="740"/>
                </a:lnTo>
                <a:lnTo>
                  <a:pt x="0" y="757"/>
                </a:lnTo>
                <a:lnTo>
                  <a:pt x="0" y="654"/>
                </a:lnTo>
                <a:lnTo>
                  <a:pt x="5" y="514"/>
                </a:lnTo>
                <a:lnTo>
                  <a:pt x="10" y="300"/>
                </a:lnTo>
                <a:lnTo>
                  <a:pt x="12" y="220"/>
                </a:lnTo>
                <a:lnTo>
                  <a:pt x="18" y="0"/>
                </a:lnTo>
                <a:lnTo>
                  <a:pt x="25" y="0"/>
                </a:lnTo>
                <a:lnTo>
                  <a:pt x="210" y="3"/>
                </a:lnTo>
                <a:lnTo>
                  <a:pt x="504" y="6"/>
                </a:lnTo>
              </a:path>
            </a:pathLst>
          </a:custGeom>
          <a:solidFill>
            <a:schemeClr val="accent4"/>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207" name="Freeform 206"/>
          <p:cNvSpPr>
            <a:spLocks/>
          </p:cNvSpPr>
          <p:nvPr/>
        </p:nvSpPr>
        <p:spPr bwMode="auto">
          <a:xfrm>
            <a:off x="7454429" y="2867992"/>
            <a:ext cx="796693" cy="1110069"/>
          </a:xfrm>
          <a:custGeom>
            <a:avLst/>
            <a:gdLst/>
            <a:ahLst/>
            <a:cxnLst>
              <a:cxn ang="0">
                <a:pos x="396" y="5"/>
              </a:cxn>
              <a:cxn ang="0">
                <a:pos x="500" y="0"/>
              </a:cxn>
              <a:cxn ang="0">
                <a:pos x="500" y="59"/>
              </a:cxn>
              <a:cxn ang="0">
                <a:pos x="505" y="147"/>
              </a:cxn>
              <a:cxn ang="0">
                <a:pos x="512" y="277"/>
              </a:cxn>
              <a:cxn ang="0">
                <a:pos x="517" y="377"/>
              </a:cxn>
              <a:cxn ang="0">
                <a:pos x="520" y="417"/>
              </a:cxn>
              <a:cxn ang="0">
                <a:pos x="525" y="472"/>
              </a:cxn>
              <a:cxn ang="0">
                <a:pos x="531" y="611"/>
              </a:cxn>
              <a:cxn ang="0">
                <a:pos x="539" y="706"/>
              </a:cxn>
              <a:cxn ang="0">
                <a:pos x="445" y="711"/>
              </a:cxn>
              <a:cxn ang="0">
                <a:pos x="236" y="720"/>
              </a:cxn>
              <a:cxn ang="0">
                <a:pos x="181" y="721"/>
              </a:cxn>
              <a:cxn ang="0">
                <a:pos x="17" y="728"/>
              </a:cxn>
              <a:cxn ang="0">
                <a:pos x="10" y="596"/>
              </a:cxn>
              <a:cxn ang="0">
                <a:pos x="8" y="441"/>
              </a:cxn>
              <a:cxn ang="0">
                <a:pos x="5" y="412"/>
              </a:cxn>
              <a:cxn ang="0">
                <a:pos x="0" y="219"/>
              </a:cxn>
              <a:cxn ang="0">
                <a:pos x="5" y="225"/>
              </a:cxn>
              <a:cxn ang="0">
                <a:pos x="13" y="232"/>
              </a:cxn>
              <a:cxn ang="0">
                <a:pos x="21" y="225"/>
              </a:cxn>
              <a:cxn ang="0">
                <a:pos x="23" y="217"/>
              </a:cxn>
              <a:cxn ang="0">
                <a:pos x="37" y="215"/>
              </a:cxn>
              <a:cxn ang="0">
                <a:pos x="47" y="215"/>
              </a:cxn>
              <a:cxn ang="0">
                <a:pos x="53" y="207"/>
              </a:cxn>
              <a:cxn ang="0">
                <a:pos x="67" y="199"/>
              </a:cxn>
              <a:cxn ang="0">
                <a:pos x="72" y="190"/>
              </a:cxn>
              <a:cxn ang="0">
                <a:pos x="74" y="183"/>
              </a:cxn>
              <a:cxn ang="0">
                <a:pos x="77" y="170"/>
              </a:cxn>
              <a:cxn ang="0">
                <a:pos x="83" y="163"/>
              </a:cxn>
              <a:cxn ang="0">
                <a:pos x="90" y="159"/>
              </a:cxn>
              <a:cxn ang="0">
                <a:pos x="97" y="165"/>
              </a:cxn>
              <a:cxn ang="0">
                <a:pos x="97" y="175"/>
              </a:cxn>
              <a:cxn ang="0">
                <a:pos x="99" y="187"/>
              </a:cxn>
              <a:cxn ang="0">
                <a:pos x="101" y="199"/>
              </a:cxn>
              <a:cxn ang="0">
                <a:pos x="112" y="207"/>
              </a:cxn>
              <a:cxn ang="0">
                <a:pos x="122" y="207"/>
              </a:cxn>
              <a:cxn ang="0">
                <a:pos x="130" y="215"/>
              </a:cxn>
              <a:cxn ang="0">
                <a:pos x="135" y="223"/>
              </a:cxn>
              <a:cxn ang="0">
                <a:pos x="144" y="235"/>
              </a:cxn>
              <a:cxn ang="0">
                <a:pos x="154" y="241"/>
              </a:cxn>
              <a:cxn ang="0">
                <a:pos x="162" y="237"/>
              </a:cxn>
              <a:cxn ang="0">
                <a:pos x="170" y="235"/>
              </a:cxn>
              <a:cxn ang="0">
                <a:pos x="183" y="237"/>
              </a:cxn>
              <a:cxn ang="0">
                <a:pos x="176" y="10"/>
              </a:cxn>
              <a:cxn ang="0">
                <a:pos x="241" y="10"/>
              </a:cxn>
              <a:cxn ang="0">
                <a:pos x="321" y="5"/>
              </a:cxn>
              <a:cxn ang="0">
                <a:pos x="396" y="5"/>
              </a:cxn>
            </a:cxnLst>
            <a:rect l="0" t="0" r="r" b="b"/>
            <a:pathLst>
              <a:path w="540" h="729">
                <a:moveTo>
                  <a:pt x="396" y="5"/>
                </a:moveTo>
                <a:lnTo>
                  <a:pt x="500" y="0"/>
                </a:lnTo>
                <a:lnTo>
                  <a:pt x="500" y="59"/>
                </a:lnTo>
                <a:lnTo>
                  <a:pt x="505" y="147"/>
                </a:lnTo>
                <a:lnTo>
                  <a:pt x="512" y="277"/>
                </a:lnTo>
                <a:lnTo>
                  <a:pt x="517" y="377"/>
                </a:lnTo>
                <a:lnTo>
                  <a:pt x="520" y="417"/>
                </a:lnTo>
                <a:lnTo>
                  <a:pt x="525" y="472"/>
                </a:lnTo>
                <a:lnTo>
                  <a:pt x="531" y="611"/>
                </a:lnTo>
                <a:lnTo>
                  <a:pt x="539" y="706"/>
                </a:lnTo>
                <a:lnTo>
                  <a:pt x="445" y="711"/>
                </a:lnTo>
                <a:lnTo>
                  <a:pt x="236" y="720"/>
                </a:lnTo>
                <a:lnTo>
                  <a:pt x="181" y="721"/>
                </a:lnTo>
                <a:lnTo>
                  <a:pt x="17" y="728"/>
                </a:lnTo>
                <a:lnTo>
                  <a:pt x="10" y="596"/>
                </a:lnTo>
                <a:lnTo>
                  <a:pt x="8" y="441"/>
                </a:lnTo>
                <a:lnTo>
                  <a:pt x="5" y="412"/>
                </a:lnTo>
                <a:lnTo>
                  <a:pt x="0" y="219"/>
                </a:lnTo>
                <a:lnTo>
                  <a:pt x="5" y="225"/>
                </a:lnTo>
                <a:lnTo>
                  <a:pt x="13" y="232"/>
                </a:lnTo>
                <a:lnTo>
                  <a:pt x="21" y="225"/>
                </a:lnTo>
                <a:lnTo>
                  <a:pt x="23" y="217"/>
                </a:lnTo>
                <a:lnTo>
                  <a:pt x="37" y="215"/>
                </a:lnTo>
                <a:lnTo>
                  <a:pt x="47" y="215"/>
                </a:lnTo>
                <a:lnTo>
                  <a:pt x="53" y="207"/>
                </a:lnTo>
                <a:lnTo>
                  <a:pt x="67" y="199"/>
                </a:lnTo>
                <a:lnTo>
                  <a:pt x="72" y="190"/>
                </a:lnTo>
                <a:lnTo>
                  <a:pt x="74" y="183"/>
                </a:lnTo>
                <a:lnTo>
                  <a:pt x="77" y="170"/>
                </a:lnTo>
                <a:lnTo>
                  <a:pt x="83" y="163"/>
                </a:lnTo>
                <a:lnTo>
                  <a:pt x="90" y="159"/>
                </a:lnTo>
                <a:lnTo>
                  <a:pt x="97" y="165"/>
                </a:lnTo>
                <a:lnTo>
                  <a:pt x="97" y="175"/>
                </a:lnTo>
                <a:lnTo>
                  <a:pt x="99" y="187"/>
                </a:lnTo>
                <a:lnTo>
                  <a:pt x="101" y="199"/>
                </a:lnTo>
                <a:lnTo>
                  <a:pt x="112" y="207"/>
                </a:lnTo>
                <a:lnTo>
                  <a:pt x="122" y="207"/>
                </a:lnTo>
                <a:lnTo>
                  <a:pt x="130" y="215"/>
                </a:lnTo>
                <a:lnTo>
                  <a:pt x="135" y="223"/>
                </a:lnTo>
                <a:lnTo>
                  <a:pt x="144" y="235"/>
                </a:lnTo>
                <a:lnTo>
                  <a:pt x="154" y="241"/>
                </a:lnTo>
                <a:lnTo>
                  <a:pt x="162" y="237"/>
                </a:lnTo>
                <a:lnTo>
                  <a:pt x="170" y="235"/>
                </a:lnTo>
                <a:lnTo>
                  <a:pt x="183" y="237"/>
                </a:lnTo>
                <a:lnTo>
                  <a:pt x="176" y="10"/>
                </a:lnTo>
                <a:lnTo>
                  <a:pt x="241" y="10"/>
                </a:lnTo>
                <a:lnTo>
                  <a:pt x="321" y="5"/>
                </a:lnTo>
                <a:lnTo>
                  <a:pt x="396" y="5"/>
                </a:lnTo>
              </a:path>
            </a:pathLst>
          </a:custGeom>
          <a:solidFill>
            <a:srgbClr val="E8E8E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208" name="Freeform 207"/>
          <p:cNvSpPr>
            <a:spLocks/>
          </p:cNvSpPr>
          <p:nvPr/>
        </p:nvSpPr>
        <p:spPr bwMode="auto">
          <a:xfrm>
            <a:off x="6886416" y="1576721"/>
            <a:ext cx="923574" cy="1679569"/>
          </a:xfrm>
          <a:custGeom>
            <a:avLst/>
            <a:gdLst/>
            <a:ahLst/>
            <a:cxnLst>
              <a:cxn ang="0">
                <a:pos x="548" y="72"/>
              </a:cxn>
              <a:cxn ang="0">
                <a:pos x="511" y="237"/>
              </a:cxn>
              <a:cxn ang="0">
                <a:pos x="558" y="373"/>
              </a:cxn>
              <a:cxn ang="0">
                <a:pos x="620" y="779"/>
              </a:cxn>
              <a:cxn ang="0">
                <a:pos x="555" y="1085"/>
              </a:cxn>
              <a:cxn ang="0">
                <a:pos x="518" y="1072"/>
              </a:cxn>
              <a:cxn ang="0">
                <a:pos x="486" y="1048"/>
              </a:cxn>
              <a:cxn ang="0">
                <a:pos x="473" y="1008"/>
              </a:cxn>
              <a:cxn ang="0">
                <a:pos x="456" y="1039"/>
              </a:cxn>
              <a:cxn ang="0">
                <a:pos x="423" y="1065"/>
              </a:cxn>
              <a:cxn ang="0">
                <a:pos x="388" y="1074"/>
              </a:cxn>
              <a:cxn ang="0">
                <a:pos x="361" y="1057"/>
              </a:cxn>
              <a:cxn ang="0">
                <a:pos x="329" y="1060"/>
              </a:cxn>
              <a:cxn ang="0">
                <a:pos x="277" y="1065"/>
              </a:cxn>
              <a:cxn ang="0">
                <a:pos x="259" y="1090"/>
              </a:cxn>
              <a:cxn ang="0">
                <a:pos x="215" y="1095"/>
              </a:cxn>
              <a:cxn ang="0">
                <a:pos x="186" y="1067"/>
              </a:cxn>
              <a:cxn ang="0">
                <a:pos x="168" y="1023"/>
              </a:cxn>
              <a:cxn ang="0">
                <a:pos x="140" y="994"/>
              </a:cxn>
              <a:cxn ang="0">
                <a:pos x="110" y="974"/>
              </a:cxn>
              <a:cxn ang="0">
                <a:pos x="80" y="988"/>
              </a:cxn>
              <a:cxn ang="0">
                <a:pos x="39" y="1015"/>
              </a:cxn>
              <a:cxn ang="0">
                <a:pos x="28" y="977"/>
              </a:cxn>
              <a:cxn ang="0">
                <a:pos x="17" y="930"/>
              </a:cxn>
              <a:cxn ang="0">
                <a:pos x="32" y="877"/>
              </a:cxn>
              <a:cxn ang="0">
                <a:pos x="90" y="867"/>
              </a:cxn>
              <a:cxn ang="0">
                <a:pos x="105" y="840"/>
              </a:cxn>
              <a:cxn ang="0">
                <a:pos x="93" y="799"/>
              </a:cxn>
              <a:cxn ang="0">
                <a:pos x="128" y="783"/>
              </a:cxn>
              <a:cxn ang="0">
                <a:pos x="128" y="737"/>
              </a:cxn>
              <a:cxn ang="0">
                <a:pos x="152" y="670"/>
              </a:cxn>
              <a:cxn ang="0">
                <a:pos x="133" y="632"/>
              </a:cxn>
              <a:cxn ang="0">
                <a:pos x="122" y="575"/>
              </a:cxn>
              <a:cxn ang="0">
                <a:pos x="112" y="530"/>
              </a:cxn>
              <a:cxn ang="0">
                <a:pos x="112" y="492"/>
              </a:cxn>
              <a:cxn ang="0">
                <a:pos x="133" y="450"/>
              </a:cxn>
              <a:cxn ang="0">
                <a:pos x="150" y="419"/>
              </a:cxn>
              <a:cxn ang="0">
                <a:pos x="152" y="375"/>
              </a:cxn>
              <a:cxn ang="0">
                <a:pos x="168" y="339"/>
              </a:cxn>
              <a:cxn ang="0">
                <a:pos x="160" y="303"/>
              </a:cxn>
              <a:cxn ang="0">
                <a:pos x="150" y="263"/>
              </a:cxn>
              <a:cxn ang="0">
                <a:pos x="147" y="237"/>
              </a:cxn>
              <a:cxn ang="0">
                <a:pos x="137" y="217"/>
              </a:cxn>
              <a:cxn ang="0">
                <a:pos x="122" y="181"/>
              </a:cxn>
              <a:cxn ang="0">
                <a:pos x="97" y="135"/>
              </a:cxn>
              <a:cxn ang="0">
                <a:pos x="97" y="101"/>
              </a:cxn>
              <a:cxn ang="0">
                <a:pos x="90" y="48"/>
              </a:cxn>
              <a:cxn ang="0">
                <a:pos x="85" y="21"/>
              </a:cxn>
            </a:cxnLst>
            <a:rect l="0" t="0" r="r" b="b"/>
            <a:pathLst>
              <a:path w="626" h="1103">
                <a:moveTo>
                  <a:pt x="97" y="21"/>
                </a:moveTo>
                <a:lnTo>
                  <a:pt x="588" y="0"/>
                </a:lnTo>
                <a:lnTo>
                  <a:pt x="593" y="72"/>
                </a:lnTo>
                <a:lnTo>
                  <a:pt x="548" y="72"/>
                </a:lnTo>
                <a:lnTo>
                  <a:pt x="551" y="152"/>
                </a:lnTo>
                <a:lnTo>
                  <a:pt x="510" y="153"/>
                </a:lnTo>
                <a:lnTo>
                  <a:pt x="511" y="225"/>
                </a:lnTo>
                <a:lnTo>
                  <a:pt x="511" y="237"/>
                </a:lnTo>
                <a:lnTo>
                  <a:pt x="473" y="237"/>
                </a:lnTo>
                <a:lnTo>
                  <a:pt x="473" y="315"/>
                </a:lnTo>
                <a:lnTo>
                  <a:pt x="557" y="312"/>
                </a:lnTo>
                <a:lnTo>
                  <a:pt x="558" y="373"/>
                </a:lnTo>
                <a:lnTo>
                  <a:pt x="564" y="510"/>
                </a:lnTo>
                <a:lnTo>
                  <a:pt x="568" y="568"/>
                </a:lnTo>
                <a:lnTo>
                  <a:pt x="577" y="783"/>
                </a:lnTo>
                <a:lnTo>
                  <a:pt x="620" y="779"/>
                </a:lnTo>
                <a:lnTo>
                  <a:pt x="625" y="859"/>
                </a:lnTo>
                <a:lnTo>
                  <a:pt x="558" y="859"/>
                </a:lnTo>
                <a:lnTo>
                  <a:pt x="568" y="1087"/>
                </a:lnTo>
                <a:lnTo>
                  <a:pt x="555" y="1085"/>
                </a:lnTo>
                <a:lnTo>
                  <a:pt x="548" y="1087"/>
                </a:lnTo>
                <a:lnTo>
                  <a:pt x="536" y="1090"/>
                </a:lnTo>
                <a:lnTo>
                  <a:pt x="528" y="1085"/>
                </a:lnTo>
                <a:lnTo>
                  <a:pt x="518" y="1072"/>
                </a:lnTo>
                <a:lnTo>
                  <a:pt x="513" y="1065"/>
                </a:lnTo>
                <a:lnTo>
                  <a:pt x="506" y="1055"/>
                </a:lnTo>
                <a:lnTo>
                  <a:pt x="495" y="1055"/>
                </a:lnTo>
                <a:lnTo>
                  <a:pt x="486" y="1048"/>
                </a:lnTo>
                <a:lnTo>
                  <a:pt x="484" y="1037"/>
                </a:lnTo>
                <a:lnTo>
                  <a:pt x="483" y="1025"/>
                </a:lnTo>
                <a:lnTo>
                  <a:pt x="483" y="1014"/>
                </a:lnTo>
                <a:lnTo>
                  <a:pt x="473" y="1008"/>
                </a:lnTo>
                <a:lnTo>
                  <a:pt x="468" y="1012"/>
                </a:lnTo>
                <a:lnTo>
                  <a:pt x="461" y="1019"/>
                </a:lnTo>
                <a:lnTo>
                  <a:pt x="459" y="1032"/>
                </a:lnTo>
                <a:lnTo>
                  <a:pt x="456" y="1039"/>
                </a:lnTo>
                <a:lnTo>
                  <a:pt x="449" y="1048"/>
                </a:lnTo>
                <a:lnTo>
                  <a:pt x="439" y="1055"/>
                </a:lnTo>
                <a:lnTo>
                  <a:pt x="429" y="1065"/>
                </a:lnTo>
                <a:lnTo>
                  <a:pt x="423" y="1065"/>
                </a:lnTo>
                <a:lnTo>
                  <a:pt x="408" y="1067"/>
                </a:lnTo>
                <a:lnTo>
                  <a:pt x="406" y="1074"/>
                </a:lnTo>
                <a:lnTo>
                  <a:pt x="399" y="1080"/>
                </a:lnTo>
                <a:lnTo>
                  <a:pt x="388" y="1074"/>
                </a:lnTo>
                <a:lnTo>
                  <a:pt x="384" y="1070"/>
                </a:lnTo>
                <a:lnTo>
                  <a:pt x="377" y="1065"/>
                </a:lnTo>
                <a:lnTo>
                  <a:pt x="371" y="1057"/>
                </a:lnTo>
                <a:lnTo>
                  <a:pt x="361" y="1057"/>
                </a:lnTo>
                <a:lnTo>
                  <a:pt x="353" y="1052"/>
                </a:lnTo>
                <a:lnTo>
                  <a:pt x="342" y="1052"/>
                </a:lnTo>
                <a:lnTo>
                  <a:pt x="335" y="1060"/>
                </a:lnTo>
                <a:lnTo>
                  <a:pt x="329" y="1060"/>
                </a:lnTo>
                <a:lnTo>
                  <a:pt x="319" y="1067"/>
                </a:lnTo>
                <a:lnTo>
                  <a:pt x="304" y="1070"/>
                </a:lnTo>
                <a:lnTo>
                  <a:pt x="286" y="1067"/>
                </a:lnTo>
                <a:lnTo>
                  <a:pt x="277" y="1065"/>
                </a:lnTo>
                <a:lnTo>
                  <a:pt x="272" y="1065"/>
                </a:lnTo>
                <a:lnTo>
                  <a:pt x="264" y="1072"/>
                </a:lnTo>
                <a:lnTo>
                  <a:pt x="259" y="1080"/>
                </a:lnTo>
                <a:lnTo>
                  <a:pt x="259" y="1090"/>
                </a:lnTo>
                <a:lnTo>
                  <a:pt x="241" y="1095"/>
                </a:lnTo>
                <a:lnTo>
                  <a:pt x="232" y="1102"/>
                </a:lnTo>
                <a:lnTo>
                  <a:pt x="222" y="1102"/>
                </a:lnTo>
                <a:lnTo>
                  <a:pt x="215" y="1095"/>
                </a:lnTo>
                <a:lnTo>
                  <a:pt x="210" y="1087"/>
                </a:lnTo>
                <a:lnTo>
                  <a:pt x="206" y="1080"/>
                </a:lnTo>
                <a:lnTo>
                  <a:pt x="200" y="1072"/>
                </a:lnTo>
                <a:lnTo>
                  <a:pt x="186" y="1067"/>
                </a:lnTo>
                <a:lnTo>
                  <a:pt x="186" y="1055"/>
                </a:lnTo>
                <a:lnTo>
                  <a:pt x="182" y="1047"/>
                </a:lnTo>
                <a:lnTo>
                  <a:pt x="175" y="1032"/>
                </a:lnTo>
                <a:lnTo>
                  <a:pt x="168" y="1023"/>
                </a:lnTo>
                <a:lnTo>
                  <a:pt x="157" y="1019"/>
                </a:lnTo>
                <a:lnTo>
                  <a:pt x="154" y="1008"/>
                </a:lnTo>
                <a:lnTo>
                  <a:pt x="147" y="1003"/>
                </a:lnTo>
                <a:lnTo>
                  <a:pt x="140" y="994"/>
                </a:lnTo>
                <a:lnTo>
                  <a:pt x="130" y="985"/>
                </a:lnTo>
                <a:lnTo>
                  <a:pt x="128" y="974"/>
                </a:lnTo>
                <a:lnTo>
                  <a:pt x="117" y="970"/>
                </a:lnTo>
                <a:lnTo>
                  <a:pt x="110" y="974"/>
                </a:lnTo>
                <a:lnTo>
                  <a:pt x="99" y="970"/>
                </a:lnTo>
                <a:lnTo>
                  <a:pt x="93" y="977"/>
                </a:lnTo>
                <a:lnTo>
                  <a:pt x="88" y="979"/>
                </a:lnTo>
                <a:lnTo>
                  <a:pt x="80" y="988"/>
                </a:lnTo>
                <a:lnTo>
                  <a:pt x="66" y="994"/>
                </a:lnTo>
                <a:lnTo>
                  <a:pt x="53" y="1008"/>
                </a:lnTo>
                <a:lnTo>
                  <a:pt x="48" y="1015"/>
                </a:lnTo>
                <a:lnTo>
                  <a:pt x="39" y="1015"/>
                </a:lnTo>
                <a:lnTo>
                  <a:pt x="39" y="1007"/>
                </a:lnTo>
                <a:lnTo>
                  <a:pt x="32" y="994"/>
                </a:lnTo>
                <a:lnTo>
                  <a:pt x="28" y="988"/>
                </a:lnTo>
                <a:lnTo>
                  <a:pt x="28" y="977"/>
                </a:lnTo>
                <a:lnTo>
                  <a:pt x="30" y="965"/>
                </a:lnTo>
                <a:lnTo>
                  <a:pt x="32" y="950"/>
                </a:lnTo>
                <a:lnTo>
                  <a:pt x="25" y="940"/>
                </a:lnTo>
                <a:lnTo>
                  <a:pt x="17" y="930"/>
                </a:lnTo>
                <a:lnTo>
                  <a:pt x="13" y="925"/>
                </a:lnTo>
                <a:lnTo>
                  <a:pt x="0" y="895"/>
                </a:lnTo>
                <a:lnTo>
                  <a:pt x="25" y="877"/>
                </a:lnTo>
                <a:lnTo>
                  <a:pt x="32" y="877"/>
                </a:lnTo>
                <a:lnTo>
                  <a:pt x="53" y="883"/>
                </a:lnTo>
                <a:lnTo>
                  <a:pt x="75" y="883"/>
                </a:lnTo>
                <a:lnTo>
                  <a:pt x="80" y="877"/>
                </a:lnTo>
                <a:lnTo>
                  <a:pt x="90" y="867"/>
                </a:lnTo>
                <a:lnTo>
                  <a:pt x="97" y="868"/>
                </a:lnTo>
                <a:lnTo>
                  <a:pt x="105" y="863"/>
                </a:lnTo>
                <a:lnTo>
                  <a:pt x="105" y="852"/>
                </a:lnTo>
                <a:lnTo>
                  <a:pt x="105" y="840"/>
                </a:lnTo>
                <a:lnTo>
                  <a:pt x="97" y="827"/>
                </a:lnTo>
                <a:lnTo>
                  <a:pt x="90" y="819"/>
                </a:lnTo>
                <a:lnTo>
                  <a:pt x="88" y="812"/>
                </a:lnTo>
                <a:lnTo>
                  <a:pt x="93" y="799"/>
                </a:lnTo>
                <a:lnTo>
                  <a:pt x="99" y="799"/>
                </a:lnTo>
                <a:lnTo>
                  <a:pt x="110" y="797"/>
                </a:lnTo>
                <a:lnTo>
                  <a:pt x="122" y="790"/>
                </a:lnTo>
                <a:lnTo>
                  <a:pt x="128" y="783"/>
                </a:lnTo>
                <a:lnTo>
                  <a:pt x="128" y="770"/>
                </a:lnTo>
                <a:lnTo>
                  <a:pt x="127" y="757"/>
                </a:lnTo>
                <a:lnTo>
                  <a:pt x="127" y="748"/>
                </a:lnTo>
                <a:lnTo>
                  <a:pt x="128" y="737"/>
                </a:lnTo>
                <a:lnTo>
                  <a:pt x="127" y="728"/>
                </a:lnTo>
                <a:lnTo>
                  <a:pt x="152" y="697"/>
                </a:lnTo>
                <a:lnTo>
                  <a:pt x="159" y="679"/>
                </a:lnTo>
                <a:lnTo>
                  <a:pt x="152" y="670"/>
                </a:lnTo>
                <a:lnTo>
                  <a:pt x="150" y="657"/>
                </a:lnTo>
                <a:lnTo>
                  <a:pt x="144" y="648"/>
                </a:lnTo>
                <a:lnTo>
                  <a:pt x="137" y="639"/>
                </a:lnTo>
                <a:lnTo>
                  <a:pt x="133" y="632"/>
                </a:lnTo>
                <a:lnTo>
                  <a:pt x="130" y="619"/>
                </a:lnTo>
                <a:lnTo>
                  <a:pt x="128" y="610"/>
                </a:lnTo>
                <a:lnTo>
                  <a:pt x="128" y="585"/>
                </a:lnTo>
                <a:lnTo>
                  <a:pt x="122" y="575"/>
                </a:lnTo>
                <a:lnTo>
                  <a:pt x="120" y="565"/>
                </a:lnTo>
                <a:lnTo>
                  <a:pt x="112" y="553"/>
                </a:lnTo>
                <a:lnTo>
                  <a:pt x="112" y="541"/>
                </a:lnTo>
                <a:lnTo>
                  <a:pt x="112" y="530"/>
                </a:lnTo>
                <a:lnTo>
                  <a:pt x="110" y="519"/>
                </a:lnTo>
                <a:lnTo>
                  <a:pt x="105" y="512"/>
                </a:lnTo>
                <a:lnTo>
                  <a:pt x="105" y="501"/>
                </a:lnTo>
                <a:lnTo>
                  <a:pt x="112" y="492"/>
                </a:lnTo>
                <a:lnTo>
                  <a:pt x="119" y="487"/>
                </a:lnTo>
                <a:lnTo>
                  <a:pt x="122" y="470"/>
                </a:lnTo>
                <a:lnTo>
                  <a:pt x="127" y="457"/>
                </a:lnTo>
                <a:lnTo>
                  <a:pt x="133" y="450"/>
                </a:lnTo>
                <a:lnTo>
                  <a:pt x="142" y="450"/>
                </a:lnTo>
                <a:lnTo>
                  <a:pt x="150" y="443"/>
                </a:lnTo>
                <a:lnTo>
                  <a:pt x="147" y="430"/>
                </a:lnTo>
                <a:lnTo>
                  <a:pt x="150" y="419"/>
                </a:lnTo>
                <a:lnTo>
                  <a:pt x="150" y="408"/>
                </a:lnTo>
                <a:lnTo>
                  <a:pt x="152" y="397"/>
                </a:lnTo>
                <a:lnTo>
                  <a:pt x="154" y="385"/>
                </a:lnTo>
                <a:lnTo>
                  <a:pt x="152" y="375"/>
                </a:lnTo>
                <a:lnTo>
                  <a:pt x="154" y="365"/>
                </a:lnTo>
                <a:lnTo>
                  <a:pt x="159" y="355"/>
                </a:lnTo>
                <a:lnTo>
                  <a:pt x="160" y="345"/>
                </a:lnTo>
                <a:lnTo>
                  <a:pt x="168" y="339"/>
                </a:lnTo>
                <a:lnTo>
                  <a:pt x="168" y="332"/>
                </a:lnTo>
                <a:lnTo>
                  <a:pt x="167" y="321"/>
                </a:lnTo>
                <a:lnTo>
                  <a:pt x="164" y="312"/>
                </a:lnTo>
                <a:lnTo>
                  <a:pt x="160" y="303"/>
                </a:lnTo>
                <a:lnTo>
                  <a:pt x="157" y="290"/>
                </a:lnTo>
                <a:lnTo>
                  <a:pt x="157" y="285"/>
                </a:lnTo>
                <a:lnTo>
                  <a:pt x="157" y="270"/>
                </a:lnTo>
                <a:lnTo>
                  <a:pt x="150" y="263"/>
                </a:lnTo>
                <a:lnTo>
                  <a:pt x="157" y="253"/>
                </a:lnTo>
                <a:lnTo>
                  <a:pt x="150" y="252"/>
                </a:lnTo>
                <a:lnTo>
                  <a:pt x="152" y="243"/>
                </a:lnTo>
                <a:lnTo>
                  <a:pt x="147" y="237"/>
                </a:lnTo>
                <a:lnTo>
                  <a:pt x="147" y="228"/>
                </a:lnTo>
                <a:lnTo>
                  <a:pt x="150" y="219"/>
                </a:lnTo>
                <a:lnTo>
                  <a:pt x="147" y="210"/>
                </a:lnTo>
                <a:lnTo>
                  <a:pt x="137" y="217"/>
                </a:lnTo>
                <a:lnTo>
                  <a:pt x="133" y="208"/>
                </a:lnTo>
                <a:lnTo>
                  <a:pt x="128" y="201"/>
                </a:lnTo>
                <a:lnTo>
                  <a:pt x="128" y="190"/>
                </a:lnTo>
                <a:lnTo>
                  <a:pt x="122" y="181"/>
                </a:lnTo>
                <a:lnTo>
                  <a:pt x="119" y="172"/>
                </a:lnTo>
                <a:lnTo>
                  <a:pt x="105" y="161"/>
                </a:lnTo>
                <a:lnTo>
                  <a:pt x="97" y="148"/>
                </a:lnTo>
                <a:lnTo>
                  <a:pt x="97" y="135"/>
                </a:lnTo>
                <a:lnTo>
                  <a:pt x="90" y="130"/>
                </a:lnTo>
                <a:lnTo>
                  <a:pt x="90" y="117"/>
                </a:lnTo>
                <a:lnTo>
                  <a:pt x="93" y="110"/>
                </a:lnTo>
                <a:lnTo>
                  <a:pt x="97" y="101"/>
                </a:lnTo>
                <a:lnTo>
                  <a:pt x="95" y="92"/>
                </a:lnTo>
                <a:lnTo>
                  <a:pt x="88" y="81"/>
                </a:lnTo>
                <a:lnTo>
                  <a:pt x="85" y="72"/>
                </a:lnTo>
                <a:lnTo>
                  <a:pt x="90" y="48"/>
                </a:lnTo>
                <a:lnTo>
                  <a:pt x="80" y="46"/>
                </a:lnTo>
                <a:lnTo>
                  <a:pt x="85" y="37"/>
                </a:lnTo>
                <a:lnTo>
                  <a:pt x="90" y="28"/>
                </a:lnTo>
                <a:lnTo>
                  <a:pt x="85" y="21"/>
                </a:lnTo>
                <a:lnTo>
                  <a:pt x="97" y="21"/>
                </a:lnTo>
              </a:path>
            </a:pathLst>
          </a:custGeom>
          <a:solidFill>
            <a:srgbClr val="2699BB"/>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209" name="Freeform 208"/>
          <p:cNvSpPr>
            <a:spLocks/>
          </p:cNvSpPr>
          <p:nvPr/>
        </p:nvSpPr>
        <p:spPr bwMode="auto">
          <a:xfrm>
            <a:off x="2206582" y="4099881"/>
            <a:ext cx="973736" cy="596909"/>
          </a:xfrm>
          <a:custGeom>
            <a:avLst/>
            <a:gdLst/>
            <a:ahLst/>
            <a:cxnLst>
              <a:cxn ang="0">
                <a:pos x="388" y="201"/>
              </a:cxn>
              <a:cxn ang="0">
                <a:pos x="406" y="197"/>
              </a:cxn>
              <a:cxn ang="0">
                <a:pos x="411" y="202"/>
              </a:cxn>
              <a:cxn ang="0">
                <a:pos x="418" y="215"/>
              </a:cxn>
              <a:cxn ang="0">
                <a:pos x="426" y="234"/>
              </a:cxn>
              <a:cxn ang="0">
                <a:pos x="442" y="241"/>
              </a:cxn>
              <a:cxn ang="0">
                <a:pos x="458" y="252"/>
              </a:cxn>
              <a:cxn ang="0">
                <a:pos x="466" y="270"/>
              </a:cxn>
              <a:cxn ang="0">
                <a:pos x="471" y="289"/>
              </a:cxn>
              <a:cxn ang="0">
                <a:pos x="489" y="296"/>
              </a:cxn>
              <a:cxn ang="0">
                <a:pos x="504" y="312"/>
              </a:cxn>
              <a:cxn ang="0">
                <a:pos x="526" y="319"/>
              </a:cxn>
              <a:cxn ang="0">
                <a:pos x="546" y="316"/>
              </a:cxn>
              <a:cxn ang="0">
                <a:pos x="571" y="321"/>
              </a:cxn>
              <a:cxn ang="0">
                <a:pos x="582" y="332"/>
              </a:cxn>
              <a:cxn ang="0">
                <a:pos x="591" y="354"/>
              </a:cxn>
              <a:cxn ang="0">
                <a:pos x="600" y="372"/>
              </a:cxn>
              <a:cxn ang="0">
                <a:pos x="616" y="388"/>
              </a:cxn>
              <a:cxn ang="0">
                <a:pos x="636" y="383"/>
              </a:cxn>
              <a:cxn ang="0">
                <a:pos x="654" y="386"/>
              </a:cxn>
              <a:cxn ang="0">
                <a:pos x="356" y="386"/>
              </a:cxn>
              <a:cxn ang="0">
                <a:pos x="110" y="381"/>
              </a:cxn>
              <a:cxn ang="0">
                <a:pos x="21" y="352"/>
              </a:cxn>
              <a:cxn ang="0">
                <a:pos x="28" y="170"/>
              </a:cxn>
              <a:cxn ang="0">
                <a:pos x="0" y="167"/>
              </a:cxn>
              <a:cxn ang="0">
                <a:pos x="5" y="88"/>
              </a:cxn>
              <a:cxn ang="0">
                <a:pos x="88" y="75"/>
              </a:cxn>
              <a:cxn ang="0">
                <a:pos x="106" y="70"/>
              </a:cxn>
              <a:cxn ang="0">
                <a:pos x="133" y="60"/>
              </a:cxn>
              <a:cxn ang="0">
                <a:pos x="138" y="39"/>
              </a:cxn>
              <a:cxn ang="0">
                <a:pos x="161" y="33"/>
              </a:cxn>
              <a:cxn ang="0">
                <a:pos x="181" y="8"/>
              </a:cxn>
              <a:cxn ang="0">
                <a:pos x="188" y="12"/>
              </a:cxn>
              <a:cxn ang="0">
                <a:pos x="175" y="39"/>
              </a:cxn>
              <a:cxn ang="0">
                <a:pos x="164" y="73"/>
              </a:cxn>
              <a:cxn ang="0">
                <a:pos x="144" y="88"/>
              </a:cxn>
              <a:cxn ang="0">
                <a:pos x="151" y="92"/>
              </a:cxn>
              <a:cxn ang="0">
                <a:pos x="177" y="73"/>
              </a:cxn>
              <a:cxn ang="0">
                <a:pos x="184" y="40"/>
              </a:cxn>
              <a:cxn ang="0">
                <a:pos x="188" y="65"/>
              </a:cxn>
              <a:cxn ang="0">
                <a:pos x="181" y="90"/>
              </a:cxn>
              <a:cxn ang="0">
                <a:pos x="191" y="112"/>
              </a:cxn>
              <a:cxn ang="0">
                <a:pos x="201" y="115"/>
              </a:cxn>
              <a:cxn ang="0">
                <a:pos x="210" y="75"/>
              </a:cxn>
              <a:cxn ang="0">
                <a:pos x="208" y="35"/>
              </a:cxn>
              <a:cxn ang="0">
                <a:pos x="246" y="33"/>
              </a:cxn>
              <a:cxn ang="0">
                <a:pos x="248" y="70"/>
              </a:cxn>
              <a:cxn ang="0">
                <a:pos x="251" y="52"/>
              </a:cxn>
              <a:cxn ang="0">
                <a:pos x="251" y="13"/>
              </a:cxn>
              <a:cxn ang="0">
                <a:pos x="273" y="33"/>
              </a:cxn>
              <a:cxn ang="0">
                <a:pos x="284" y="59"/>
              </a:cxn>
              <a:cxn ang="0">
                <a:pos x="302" y="73"/>
              </a:cxn>
              <a:cxn ang="0">
                <a:pos x="338" y="88"/>
              </a:cxn>
              <a:cxn ang="0">
                <a:pos x="333" y="108"/>
              </a:cxn>
              <a:cxn ang="0">
                <a:pos x="342" y="125"/>
              </a:cxn>
              <a:cxn ang="0">
                <a:pos x="348" y="148"/>
              </a:cxn>
              <a:cxn ang="0">
                <a:pos x="356" y="167"/>
              </a:cxn>
              <a:cxn ang="0">
                <a:pos x="374" y="174"/>
              </a:cxn>
              <a:cxn ang="0">
                <a:pos x="374" y="188"/>
              </a:cxn>
            </a:cxnLst>
            <a:rect l="0" t="0" r="r" b="b"/>
            <a:pathLst>
              <a:path w="660" h="392">
                <a:moveTo>
                  <a:pt x="381" y="197"/>
                </a:moveTo>
                <a:lnTo>
                  <a:pt x="388" y="201"/>
                </a:lnTo>
                <a:lnTo>
                  <a:pt x="391" y="194"/>
                </a:lnTo>
                <a:lnTo>
                  <a:pt x="406" y="197"/>
                </a:lnTo>
                <a:lnTo>
                  <a:pt x="413" y="194"/>
                </a:lnTo>
                <a:lnTo>
                  <a:pt x="411" y="202"/>
                </a:lnTo>
                <a:lnTo>
                  <a:pt x="422" y="207"/>
                </a:lnTo>
                <a:lnTo>
                  <a:pt x="418" y="215"/>
                </a:lnTo>
                <a:lnTo>
                  <a:pt x="422" y="222"/>
                </a:lnTo>
                <a:lnTo>
                  <a:pt x="426" y="234"/>
                </a:lnTo>
                <a:lnTo>
                  <a:pt x="436" y="237"/>
                </a:lnTo>
                <a:lnTo>
                  <a:pt x="442" y="241"/>
                </a:lnTo>
                <a:lnTo>
                  <a:pt x="449" y="250"/>
                </a:lnTo>
                <a:lnTo>
                  <a:pt x="458" y="252"/>
                </a:lnTo>
                <a:lnTo>
                  <a:pt x="469" y="257"/>
                </a:lnTo>
                <a:lnTo>
                  <a:pt x="466" y="270"/>
                </a:lnTo>
                <a:lnTo>
                  <a:pt x="471" y="279"/>
                </a:lnTo>
                <a:lnTo>
                  <a:pt x="471" y="289"/>
                </a:lnTo>
                <a:lnTo>
                  <a:pt x="476" y="296"/>
                </a:lnTo>
                <a:lnTo>
                  <a:pt x="489" y="296"/>
                </a:lnTo>
                <a:lnTo>
                  <a:pt x="494" y="304"/>
                </a:lnTo>
                <a:lnTo>
                  <a:pt x="504" y="312"/>
                </a:lnTo>
                <a:lnTo>
                  <a:pt x="514" y="314"/>
                </a:lnTo>
                <a:lnTo>
                  <a:pt x="526" y="319"/>
                </a:lnTo>
                <a:lnTo>
                  <a:pt x="540" y="319"/>
                </a:lnTo>
                <a:lnTo>
                  <a:pt x="546" y="316"/>
                </a:lnTo>
                <a:lnTo>
                  <a:pt x="562" y="321"/>
                </a:lnTo>
                <a:lnTo>
                  <a:pt x="571" y="321"/>
                </a:lnTo>
                <a:lnTo>
                  <a:pt x="578" y="324"/>
                </a:lnTo>
                <a:lnTo>
                  <a:pt x="582" y="332"/>
                </a:lnTo>
                <a:lnTo>
                  <a:pt x="591" y="336"/>
                </a:lnTo>
                <a:lnTo>
                  <a:pt x="591" y="354"/>
                </a:lnTo>
                <a:lnTo>
                  <a:pt x="589" y="366"/>
                </a:lnTo>
                <a:lnTo>
                  <a:pt x="600" y="372"/>
                </a:lnTo>
                <a:lnTo>
                  <a:pt x="609" y="381"/>
                </a:lnTo>
                <a:lnTo>
                  <a:pt x="616" y="388"/>
                </a:lnTo>
                <a:lnTo>
                  <a:pt x="629" y="383"/>
                </a:lnTo>
                <a:lnTo>
                  <a:pt x="636" y="383"/>
                </a:lnTo>
                <a:lnTo>
                  <a:pt x="645" y="386"/>
                </a:lnTo>
                <a:lnTo>
                  <a:pt x="654" y="386"/>
                </a:lnTo>
                <a:lnTo>
                  <a:pt x="659" y="391"/>
                </a:lnTo>
                <a:lnTo>
                  <a:pt x="356" y="386"/>
                </a:lnTo>
                <a:lnTo>
                  <a:pt x="196" y="383"/>
                </a:lnTo>
                <a:lnTo>
                  <a:pt x="110" y="381"/>
                </a:lnTo>
                <a:lnTo>
                  <a:pt x="21" y="377"/>
                </a:lnTo>
                <a:lnTo>
                  <a:pt x="21" y="352"/>
                </a:lnTo>
                <a:lnTo>
                  <a:pt x="25" y="257"/>
                </a:lnTo>
                <a:lnTo>
                  <a:pt x="28" y="170"/>
                </a:lnTo>
                <a:lnTo>
                  <a:pt x="8" y="170"/>
                </a:lnTo>
                <a:lnTo>
                  <a:pt x="0" y="167"/>
                </a:lnTo>
                <a:lnTo>
                  <a:pt x="0" y="152"/>
                </a:lnTo>
                <a:lnTo>
                  <a:pt x="5" y="88"/>
                </a:lnTo>
                <a:lnTo>
                  <a:pt x="88" y="90"/>
                </a:lnTo>
                <a:lnTo>
                  <a:pt x="88" y="75"/>
                </a:lnTo>
                <a:lnTo>
                  <a:pt x="91" y="70"/>
                </a:lnTo>
                <a:lnTo>
                  <a:pt x="106" y="70"/>
                </a:lnTo>
                <a:lnTo>
                  <a:pt x="121" y="67"/>
                </a:lnTo>
                <a:lnTo>
                  <a:pt x="133" y="60"/>
                </a:lnTo>
                <a:lnTo>
                  <a:pt x="138" y="52"/>
                </a:lnTo>
                <a:lnTo>
                  <a:pt x="138" y="39"/>
                </a:lnTo>
                <a:lnTo>
                  <a:pt x="148" y="35"/>
                </a:lnTo>
                <a:lnTo>
                  <a:pt x="161" y="33"/>
                </a:lnTo>
                <a:lnTo>
                  <a:pt x="173" y="21"/>
                </a:lnTo>
                <a:lnTo>
                  <a:pt x="181" y="8"/>
                </a:lnTo>
                <a:lnTo>
                  <a:pt x="183" y="0"/>
                </a:lnTo>
                <a:lnTo>
                  <a:pt x="188" y="12"/>
                </a:lnTo>
                <a:lnTo>
                  <a:pt x="191" y="23"/>
                </a:lnTo>
                <a:lnTo>
                  <a:pt x="175" y="39"/>
                </a:lnTo>
                <a:lnTo>
                  <a:pt x="163" y="60"/>
                </a:lnTo>
                <a:lnTo>
                  <a:pt x="164" y="73"/>
                </a:lnTo>
                <a:lnTo>
                  <a:pt x="155" y="75"/>
                </a:lnTo>
                <a:lnTo>
                  <a:pt x="144" y="88"/>
                </a:lnTo>
                <a:lnTo>
                  <a:pt x="133" y="100"/>
                </a:lnTo>
                <a:lnTo>
                  <a:pt x="151" y="92"/>
                </a:lnTo>
                <a:lnTo>
                  <a:pt x="170" y="83"/>
                </a:lnTo>
                <a:lnTo>
                  <a:pt x="177" y="73"/>
                </a:lnTo>
                <a:lnTo>
                  <a:pt x="175" y="59"/>
                </a:lnTo>
                <a:lnTo>
                  <a:pt x="184" y="40"/>
                </a:lnTo>
                <a:lnTo>
                  <a:pt x="188" y="55"/>
                </a:lnTo>
                <a:lnTo>
                  <a:pt x="188" y="65"/>
                </a:lnTo>
                <a:lnTo>
                  <a:pt x="184" y="75"/>
                </a:lnTo>
                <a:lnTo>
                  <a:pt x="181" y="90"/>
                </a:lnTo>
                <a:lnTo>
                  <a:pt x="186" y="100"/>
                </a:lnTo>
                <a:lnTo>
                  <a:pt x="191" y="112"/>
                </a:lnTo>
                <a:lnTo>
                  <a:pt x="193" y="125"/>
                </a:lnTo>
                <a:lnTo>
                  <a:pt x="201" y="115"/>
                </a:lnTo>
                <a:lnTo>
                  <a:pt x="206" y="108"/>
                </a:lnTo>
                <a:lnTo>
                  <a:pt x="210" y="75"/>
                </a:lnTo>
                <a:lnTo>
                  <a:pt x="201" y="46"/>
                </a:lnTo>
                <a:lnTo>
                  <a:pt x="208" y="35"/>
                </a:lnTo>
                <a:lnTo>
                  <a:pt x="236" y="17"/>
                </a:lnTo>
                <a:lnTo>
                  <a:pt x="246" y="33"/>
                </a:lnTo>
                <a:lnTo>
                  <a:pt x="243" y="50"/>
                </a:lnTo>
                <a:lnTo>
                  <a:pt x="248" y="70"/>
                </a:lnTo>
                <a:lnTo>
                  <a:pt x="255" y="60"/>
                </a:lnTo>
                <a:lnTo>
                  <a:pt x="251" y="52"/>
                </a:lnTo>
                <a:lnTo>
                  <a:pt x="255" y="23"/>
                </a:lnTo>
                <a:lnTo>
                  <a:pt x="251" y="13"/>
                </a:lnTo>
                <a:lnTo>
                  <a:pt x="266" y="21"/>
                </a:lnTo>
                <a:lnTo>
                  <a:pt x="273" y="33"/>
                </a:lnTo>
                <a:lnTo>
                  <a:pt x="276" y="52"/>
                </a:lnTo>
                <a:lnTo>
                  <a:pt x="284" y="59"/>
                </a:lnTo>
                <a:lnTo>
                  <a:pt x="293" y="60"/>
                </a:lnTo>
                <a:lnTo>
                  <a:pt x="302" y="73"/>
                </a:lnTo>
                <a:lnTo>
                  <a:pt x="318" y="83"/>
                </a:lnTo>
                <a:lnTo>
                  <a:pt x="338" y="88"/>
                </a:lnTo>
                <a:lnTo>
                  <a:pt x="333" y="95"/>
                </a:lnTo>
                <a:lnTo>
                  <a:pt x="333" y="108"/>
                </a:lnTo>
                <a:lnTo>
                  <a:pt x="336" y="115"/>
                </a:lnTo>
                <a:lnTo>
                  <a:pt x="342" y="125"/>
                </a:lnTo>
                <a:lnTo>
                  <a:pt x="348" y="137"/>
                </a:lnTo>
                <a:lnTo>
                  <a:pt x="348" y="148"/>
                </a:lnTo>
                <a:lnTo>
                  <a:pt x="351" y="155"/>
                </a:lnTo>
                <a:lnTo>
                  <a:pt x="356" y="167"/>
                </a:lnTo>
                <a:lnTo>
                  <a:pt x="368" y="170"/>
                </a:lnTo>
                <a:lnTo>
                  <a:pt x="374" y="174"/>
                </a:lnTo>
                <a:lnTo>
                  <a:pt x="381" y="182"/>
                </a:lnTo>
                <a:lnTo>
                  <a:pt x="374" y="188"/>
                </a:lnTo>
                <a:lnTo>
                  <a:pt x="381" y="197"/>
                </a:lnTo>
              </a:path>
            </a:pathLst>
          </a:custGeom>
          <a:solidFill>
            <a:schemeClr val="accent4"/>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210" name="Freeform 209"/>
          <p:cNvSpPr>
            <a:spLocks/>
          </p:cNvSpPr>
          <p:nvPr/>
        </p:nvSpPr>
        <p:spPr bwMode="auto">
          <a:xfrm>
            <a:off x="6319878" y="4897789"/>
            <a:ext cx="1048979" cy="843591"/>
          </a:xfrm>
          <a:custGeom>
            <a:avLst/>
            <a:gdLst/>
            <a:ahLst/>
            <a:cxnLst>
              <a:cxn ang="0">
                <a:pos x="25" y="349"/>
              </a:cxn>
              <a:cxn ang="0">
                <a:pos x="45" y="339"/>
              </a:cxn>
              <a:cxn ang="0">
                <a:pos x="119" y="326"/>
              </a:cxn>
              <a:cxn ang="0">
                <a:pos x="130" y="311"/>
              </a:cxn>
              <a:cxn ang="0">
                <a:pos x="142" y="294"/>
              </a:cxn>
              <a:cxn ang="0">
                <a:pos x="164" y="289"/>
              </a:cxn>
              <a:cxn ang="0">
                <a:pos x="182" y="284"/>
              </a:cxn>
              <a:cxn ang="0">
                <a:pos x="175" y="264"/>
              </a:cxn>
              <a:cxn ang="0">
                <a:pos x="184" y="244"/>
              </a:cxn>
              <a:cxn ang="0">
                <a:pos x="217" y="227"/>
              </a:cxn>
              <a:cxn ang="0">
                <a:pos x="227" y="209"/>
              </a:cxn>
              <a:cxn ang="0">
                <a:pos x="246" y="197"/>
              </a:cxn>
              <a:cxn ang="0">
                <a:pos x="266" y="173"/>
              </a:cxn>
              <a:cxn ang="0">
                <a:pos x="266" y="152"/>
              </a:cxn>
              <a:cxn ang="0">
                <a:pos x="275" y="117"/>
              </a:cxn>
              <a:cxn ang="0">
                <a:pos x="277" y="93"/>
              </a:cxn>
              <a:cxn ang="0">
                <a:pos x="311" y="65"/>
              </a:cxn>
              <a:cxn ang="0">
                <a:pos x="333" y="35"/>
              </a:cxn>
              <a:cxn ang="0">
                <a:pos x="355" y="26"/>
              </a:cxn>
              <a:cxn ang="0">
                <a:pos x="366" y="12"/>
              </a:cxn>
              <a:cxn ang="0">
                <a:pos x="384" y="10"/>
              </a:cxn>
              <a:cxn ang="0">
                <a:pos x="402" y="17"/>
              </a:cxn>
              <a:cxn ang="0">
                <a:pos x="428" y="20"/>
              </a:cxn>
              <a:cxn ang="0">
                <a:pos x="446" y="6"/>
              </a:cxn>
              <a:cxn ang="0">
                <a:pos x="481" y="0"/>
              </a:cxn>
              <a:cxn ang="0">
                <a:pos x="494" y="6"/>
              </a:cxn>
              <a:cxn ang="0">
                <a:pos x="521" y="1"/>
              </a:cxn>
              <a:cxn ang="0">
                <a:pos x="535" y="35"/>
              </a:cxn>
              <a:cxn ang="0">
                <a:pos x="533" y="274"/>
              </a:cxn>
              <a:cxn ang="0">
                <a:pos x="618" y="272"/>
              </a:cxn>
              <a:cxn ang="0">
                <a:pos x="622" y="349"/>
              </a:cxn>
              <a:cxn ang="0">
                <a:pos x="710" y="532"/>
              </a:cxn>
              <a:cxn ang="0">
                <a:pos x="431" y="543"/>
              </a:cxn>
              <a:cxn ang="0">
                <a:pos x="306" y="546"/>
              </a:cxn>
              <a:cxn ang="0">
                <a:pos x="39" y="553"/>
              </a:cxn>
              <a:cxn ang="0">
                <a:pos x="66" y="528"/>
              </a:cxn>
              <a:cxn ang="0">
                <a:pos x="65" y="506"/>
              </a:cxn>
              <a:cxn ang="0">
                <a:pos x="66" y="483"/>
              </a:cxn>
              <a:cxn ang="0">
                <a:pos x="50" y="439"/>
              </a:cxn>
              <a:cxn ang="0">
                <a:pos x="39" y="421"/>
              </a:cxn>
              <a:cxn ang="0">
                <a:pos x="0" y="381"/>
              </a:cxn>
              <a:cxn ang="0">
                <a:pos x="6" y="362"/>
              </a:cxn>
            </a:cxnLst>
            <a:rect l="0" t="0" r="r" b="b"/>
            <a:pathLst>
              <a:path w="711" h="554">
                <a:moveTo>
                  <a:pt x="15" y="356"/>
                </a:moveTo>
                <a:lnTo>
                  <a:pt x="25" y="349"/>
                </a:lnTo>
                <a:lnTo>
                  <a:pt x="37" y="346"/>
                </a:lnTo>
                <a:lnTo>
                  <a:pt x="45" y="339"/>
                </a:lnTo>
                <a:lnTo>
                  <a:pt x="63" y="336"/>
                </a:lnTo>
                <a:lnTo>
                  <a:pt x="119" y="326"/>
                </a:lnTo>
                <a:lnTo>
                  <a:pt x="124" y="320"/>
                </a:lnTo>
                <a:lnTo>
                  <a:pt x="130" y="311"/>
                </a:lnTo>
                <a:lnTo>
                  <a:pt x="137" y="304"/>
                </a:lnTo>
                <a:lnTo>
                  <a:pt x="142" y="294"/>
                </a:lnTo>
                <a:lnTo>
                  <a:pt x="153" y="289"/>
                </a:lnTo>
                <a:lnTo>
                  <a:pt x="164" y="289"/>
                </a:lnTo>
                <a:lnTo>
                  <a:pt x="173" y="289"/>
                </a:lnTo>
                <a:lnTo>
                  <a:pt x="182" y="284"/>
                </a:lnTo>
                <a:lnTo>
                  <a:pt x="179" y="274"/>
                </a:lnTo>
                <a:lnTo>
                  <a:pt x="175" y="264"/>
                </a:lnTo>
                <a:lnTo>
                  <a:pt x="182" y="254"/>
                </a:lnTo>
                <a:lnTo>
                  <a:pt x="184" y="244"/>
                </a:lnTo>
                <a:lnTo>
                  <a:pt x="195" y="227"/>
                </a:lnTo>
                <a:lnTo>
                  <a:pt x="217" y="227"/>
                </a:lnTo>
                <a:lnTo>
                  <a:pt x="224" y="222"/>
                </a:lnTo>
                <a:lnTo>
                  <a:pt x="227" y="209"/>
                </a:lnTo>
                <a:lnTo>
                  <a:pt x="239" y="202"/>
                </a:lnTo>
                <a:lnTo>
                  <a:pt x="246" y="197"/>
                </a:lnTo>
                <a:lnTo>
                  <a:pt x="255" y="182"/>
                </a:lnTo>
                <a:lnTo>
                  <a:pt x="266" y="173"/>
                </a:lnTo>
                <a:lnTo>
                  <a:pt x="266" y="162"/>
                </a:lnTo>
                <a:lnTo>
                  <a:pt x="266" y="152"/>
                </a:lnTo>
                <a:lnTo>
                  <a:pt x="266" y="142"/>
                </a:lnTo>
                <a:lnTo>
                  <a:pt x="275" y="117"/>
                </a:lnTo>
                <a:lnTo>
                  <a:pt x="274" y="104"/>
                </a:lnTo>
                <a:lnTo>
                  <a:pt x="277" y="93"/>
                </a:lnTo>
                <a:lnTo>
                  <a:pt x="297" y="72"/>
                </a:lnTo>
                <a:lnTo>
                  <a:pt x="311" y="65"/>
                </a:lnTo>
                <a:lnTo>
                  <a:pt x="321" y="48"/>
                </a:lnTo>
                <a:lnTo>
                  <a:pt x="333" y="35"/>
                </a:lnTo>
                <a:lnTo>
                  <a:pt x="344" y="32"/>
                </a:lnTo>
                <a:lnTo>
                  <a:pt x="355" y="26"/>
                </a:lnTo>
                <a:lnTo>
                  <a:pt x="361" y="20"/>
                </a:lnTo>
                <a:lnTo>
                  <a:pt x="366" y="12"/>
                </a:lnTo>
                <a:lnTo>
                  <a:pt x="374" y="6"/>
                </a:lnTo>
                <a:lnTo>
                  <a:pt x="384" y="10"/>
                </a:lnTo>
                <a:lnTo>
                  <a:pt x="389" y="12"/>
                </a:lnTo>
                <a:lnTo>
                  <a:pt x="402" y="17"/>
                </a:lnTo>
                <a:lnTo>
                  <a:pt x="411" y="20"/>
                </a:lnTo>
                <a:lnTo>
                  <a:pt x="428" y="20"/>
                </a:lnTo>
                <a:lnTo>
                  <a:pt x="431" y="15"/>
                </a:lnTo>
                <a:lnTo>
                  <a:pt x="446" y="6"/>
                </a:lnTo>
                <a:lnTo>
                  <a:pt x="471" y="0"/>
                </a:lnTo>
                <a:lnTo>
                  <a:pt x="481" y="0"/>
                </a:lnTo>
                <a:lnTo>
                  <a:pt x="488" y="3"/>
                </a:lnTo>
                <a:lnTo>
                  <a:pt x="494" y="6"/>
                </a:lnTo>
                <a:lnTo>
                  <a:pt x="504" y="6"/>
                </a:lnTo>
                <a:lnTo>
                  <a:pt x="521" y="1"/>
                </a:lnTo>
                <a:lnTo>
                  <a:pt x="533" y="6"/>
                </a:lnTo>
                <a:lnTo>
                  <a:pt x="535" y="35"/>
                </a:lnTo>
                <a:lnTo>
                  <a:pt x="526" y="35"/>
                </a:lnTo>
                <a:lnTo>
                  <a:pt x="533" y="274"/>
                </a:lnTo>
                <a:lnTo>
                  <a:pt x="573" y="272"/>
                </a:lnTo>
                <a:lnTo>
                  <a:pt x="618" y="272"/>
                </a:lnTo>
                <a:lnTo>
                  <a:pt x="618" y="289"/>
                </a:lnTo>
                <a:lnTo>
                  <a:pt x="622" y="349"/>
                </a:lnTo>
                <a:lnTo>
                  <a:pt x="707" y="347"/>
                </a:lnTo>
                <a:lnTo>
                  <a:pt x="710" y="532"/>
                </a:lnTo>
                <a:lnTo>
                  <a:pt x="546" y="539"/>
                </a:lnTo>
                <a:lnTo>
                  <a:pt x="431" y="543"/>
                </a:lnTo>
                <a:lnTo>
                  <a:pt x="413" y="543"/>
                </a:lnTo>
                <a:lnTo>
                  <a:pt x="306" y="546"/>
                </a:lnTo>
                <a:lnTo>
                  <a:pt x="177" y="550"/>
                </a:lnTo>
                <a:lnTo>
                  <a:pt x="39" y="553"/>
                </a:lnTo>
                <a:lnTo>
                  <a:pt x="59" y="532"/>
                </a:lnTo>
                <a:lnTo>
                  <a:pt x="66" y="528"/>
                </a:lnTo>
                <a:lnTo>
                  <a:pt x="70" y="523"/>
                </a:lnTo>
                <a:lnTo>
                  <a:pt x="65" y="506"/>
                </a:lnTo>
                <a:lnTo>
                  <a:pt x="66" y="496"/>
                </a:lnTo>
                <a:lnTo>
                  <a:pt x="66" y="483"/>
                </a:lnTo>
                <a:lnTo>
                  <a:pt x="52" y="451"/>
                </a:lnTo>
                <a:lnTo>
                  <a:pt x="50" y="439"/>
                </a:lnTo>
                <a:lnTo>
                  <a:pt x="46" y="431"/>
                </a:lnTo>
                <a:lnTo>
                  <a:pt x="39" y="421"/>
                </a:lnTo>
                <a:lnTo>
                  <a:pt x="13" y="394"/>
                </a:lnTo>
                <a:lnTo>
                  <a:pt x="0" y="381"/>
                </a:lnTo>
                <a:lnTo>
                  <a:pt x="5" y="371"/>
                </a:lnTo>
                <a:lnTo>
                  <a:pt x="6" y="362"/>
                </a:lnTo>
                <a:lnTo>
                  <a:pt x="15" y="356"/>
                </a:lnTo>
              </a:path>
            </a:pathLst>
          </a:custGeom>
          <a:solidFill>
            <a:schemeClr val="accent4"/>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211" name="Freeform 210"/>
          <p:cNvSpPr>
            <a:spLocks/>
          </p:cNvSpPr>
          <p:nvPr/>
        </p:nvSpPr>
        <p:spPr bwMode="auto">
          <a:xfrm>
            <a:off x="7088540" y="3949129"/>
            <a:ext cx="1214219" cy="1152705"/>
          </a:xfrm>
          <a:custGeom>
            <a:avLst/>
            <a:gdLst/>
            <a:ahLst/>
            <a:cxnLst>
              <a:cxn ang="0">
                <a:pos x="583" y="588"/>
              </a:cxn>
              <a:cxn ang="0">
                <a:pos x="580" y="563"/>
              </a:cxn>
              <a:cxn ang="0">
                <a:pos x="557" y="552"/>
              </a:cxn>
              <a:cxn ang="0">
                <a:pos x="535" y="530"/>
              </a:cxn>
              <a:cxn ang="0">
                <a:pos x="515" y="512"/>
              </a:cxn>
              <a:cxn ang="0">
                <a:pos x="483" y="532"/>
              </a:cxn>
              <a:cxn ang="0">
                <a:pos x="445" y="539"/>
              </a:cxn>
              <a:cxn ang="0">
                <a:pos x="417" y="536"/>
              </a:cxn>
              <a:cxn ang="0">
                <a:pos x="375" y="516"/>
              </a:cxn>
              <a:cxn ang="0">
                <a:pos x="330" y="532"/>
              </a:cxn>
              <a:cxn ang="0">
                <a:pos x="321" y="564"/>
              </a:cxn>
              <a:cxn ang="0">
                <a:pos x="297" y="588"/>
              </a:cxn>
              <a:cxn ang="0">
                <a:pos x="263" y="591"/>
              </a:cxn>
              <a:cxn ang="0">
                <a:pos x="250" y="614"/>
              </a:cxn>
              <a:cxn ang="0">
                <a:pos x="228" y="624"/>
              </a:cxn>
              <a:cxn ang="0">
                <a:pos x="172" y="624"/>
              </a:cxn>
              <a:cxn ang="0">
                <a:pos x="135" y="637"/>
              </a:cxn>
              <a:cxn ang="0">
                <a:pos x="105" y="646"/>
              </a:cxn>
              <a:cxn ang="0">
                <a:pos x="72" y="657"/>
              </a:cxn>
              <a:cxn ang="0">
                <a:pos x="46" y="648"/>
              </a:cxn>
              <a:cxn ang="0">
                <a:pos x="26" y="624"/>
              </a:cxn>
              <a:cxn ang="0">
                <a:pos x="33" y="596"/>
              </a:cxn>
              <a:cxn ang="0">
                <a:pos x="15" y="578"/>
              </a:cxn>
              <a:cxn ang="0">
                <a:pos x="19" y="548"/>
              </a:cxn>
              <a:cxn ang="0">
                <a:pos x="26" y="496"/>
              </a:cxn>
              <a:cxn ang="0">
                <a:pos x="45" y="486"/>
              </a:cxn>
              <a:cxn ang="0">
                <a:pos x="86" y="468"/>
              </a:cxn>
              <a:cxn ang="0">
                <a:pos x="121" y="463"/>
              </a:cxn>
              <a:cxn ang="0">
                <a:pos x="145" y="446"/>
              </a:cxn>
              <a:cxn ang="0">
                <a:pos x="150" y="426"/>
              </a:cxn>
              <a:cxn ang="0">
                <a:pos x="165" y="403"/>
              </a:cxn>
              <a:cxn ang="0">
                <a:pos x="172" y="380"/>
              </a:cxn>
              <a:cxn ang="0">
                <a:pos x="179" y="190"/>
              </a:cxn>
              <a:cxn ang="0">
                <a:pos x="427" y="13"/>
              </a:cxn>
              <a:cxn ang="0">
                <a:pos x="783" y="0"/>
              </a:cxn>
              <a:cxn ang="0">
                <a:pos x="795" y="258"/>
              </a:cxn>
              <a:cxn ang="0">
                <a:pos x="810" y="521"/>
              </a:cxn>
              <a:cxn ang="0">
                <a:pos x="822" y="748"/>
              </a:cxn>
              <a:cxn ang="0">
                <a:pos x="779" y="751"/>
              </a:cxn>
              <a:cxn ang="0">
                <a:pos x="752" y="748"/>
              </a:cxn>
              <a:cxn ang="0">
                <a:pos x="715" y="756"/>
              </a:cxn>
              <a:cxn ang="0">
                <a:pos x="707" y="729"/>
              </a:cxn>
              <a:cxn ang="0">
                <a:pos x="685" y="711"/>
              </a:cxn>
              <a:cxn ang="0">
                <a:pos x="685" y="676"/>
              </a:cxn>
              <a:cxn ang="0">
                <a:pos x="672" y="648"/>
              </a:cxn>
              <a:cxn ang="0">
                <a:pos x="645" y="623"/>
              </a:cxn>
              <a:cxn ang="0">
                <a:pos x="615" y="614"/>
              </a:cxn>
            </a:cxnLst>
            <a:rect l="0" t="0" r="r" b="b"/>
            <a:pathLst>
              <a:path w="823" h="757">
                <a:moveTo>
                  <a:pt x="600" y="596"/>
                </a:moveTo>
                <a:lnTo>
                  <a:pt x="590" y="591"/>
                </a:lnTo>
                <a:lnTo>
                  <a:pt x="583" y="588"/>
                </a:lnTo>
                <a:lnTo>
                  <a:pt x="577" y="578"/>
                </a:lnTo>
                <a:lnTo>
                  <a:pt x="577" y="574"/>
                </a:lnTo>
                <a:lnTo>
                  <a:pt x="580" y="563"/>
                </a:lnTo>
                <a:lnTo>
                  <a:pt x="575" y="552"/>
                </a:lnTo>
                <a:lnTo>
                  <a:pt x="565" y="552"/>
                </a:lnTo>
                <a:lnTo>
                  <a:pt x="557" y="552"/>
                </a:lnTo>
                <a:lnTo>
                  <a:pt x="547" y="548"/>
                </a:lnTo>
                <a:lnTo>
                  <a:pt x="539" y="539"/>
                </a:lnTo>
                <a:lnTo>
                  <a:pt x="535" y="530"/>
                </a:lnTo>
                <a:lnTo>
                  <a:pt x="533" y="521"/>
                </a:lnTo>
                <a:lnTo>
                  <a:pt x="523" y="512"/>
                </a:lnTo>
                <a:lnTo>
                  <a:pt x="515" y="512"/>
                </a:lnTo>
                <a:lnTo>
                  <a:pt x="505" y="519"/>
                </a:lnTo>
                <a:lnTo>
                  <a:pt x="497" y="532"/>
                </a:lnTo>
                <a:lnTo>
                  <a:pt x="483" y="532"/>
                </a:lnTo>
                <a:lnTo>
                  <a:pt x="472" y="532"/>
                </a:lnTo>
                <a:lnTo>
                  <a:pt x="463" y="532"/>
                </a:lnTo>
                <a:lnTo>
                  <a:pt x="445" y="539"/>
                </a:lnTo>
                <a:lnTo>
                  <a:pt x="433" y="543"/>
                </a:lnTo>
                <a:lnTo>
                  <a:pt x="427" y="539"/>
                </a:lnTo>
                <a:lnTo>
                  <a:pt x="417" y="536"/>
                </a:lnTo>
                <a:lnTo>
                  <a:pt x="407" y="521"/>
                </a:lnTo>
                <a:lnTo>
                  <a:pt x="397" y="516"/>
                </a:lnTo>
                <a:lnTo>
                  <a:pt x="375" y="516"/>
                </a:lnTo>
                <a:lnTo>
                  <a:pt x="368" y="519"/>
                </a:lnTo>
                <a:lnTo>
                  <a:pt x="337" y="525"/>
                </a:lnTo>
                <a:lnTo>
                  <a:pt x="330" y="532"/>
                </a:lnTo>
                <a:lnTo>
                  <a:pt x="328" y="544"/>
                </a:lnTo>
                <a:lnTo>
                  <a:pt x="327" y="556"/>
                </a:lnTo>
                <a:lnTo>
                  <a:pt x="321" y="564"/>
                </a:lnTo>
                <a:lnTo>
                  <a:pt x="317" y="574"/>
                </a:lnTo>
                <a:lnTo>
                  <a:pt x="307" y="584"/>
                </a:lnTo>
                <a:lnTo>
                  <a:pt x="297" y="588"/>
                </a:lnTo>
                <a:lnTo>
                  <a:pt x="288" y="591"/>
                </a:lnTo>
                <a:lnTo>
                  <a:pt x="268" y="591"/>
                </a:lnTo>
                <a:lnTo>
                  <a:pt x="263" y="591"/>
                </a:lnTo>
                <a:lnTo>
                  <a:pt x="257" y="594"/>
                </a:lnTo>
                <a:lnTo>
                  <a:pt x="250" y="603"/>
                </a:lnTo>
                <a:lnTo>
                  <a:pt x="250" y="614"/>
                </a:lnTo>
                <a:lnTo>
                  <a:pt x="246" y="624"/>
                </a:lnTo>
                <a:lnTo>
                  <a:pt x="239" y="624"/>
                </a:lnTo>
                <a:lnTo>
                  <a:pt x="228" y="624"/>
                </a:lnTo>
                <a:lnTo>
                  <a:pt x="201" y="623"/>
                </a:lnTo>
                <a:lnTo>
                  <a:pt x="179" y="628"/>
                </a:lnTo>
                <a:lnTo>
                  <a:pt x="172" y="624"/>
                </a:lnTo>
                <a:lnTo>
                  <a:pt x="157" y="624"/>
                </a:lnTo>
                <a:lnTo>
                  <a:pt x="148" y="628"/>
                </a:lnTo>
                <a:lnTo>
                  <a:pt x="135" y="637"/>
                </a:lnTo>
                <a:lnTo>
                  <a:pt x="125" y="641"/>
                </a:lnTo>
                <a:lnTo>
                  <a:pt x="112" y="641"/>
                </a:lnTo>
                <a:lnTo>
                  <a:pt x="105" y="646"/>
                </a:lnTo>
                <a:lnTo>
                  <a:pt x="97" y="654"/>
                </a:lnTo>
                <a:lnTo>
                  <a:pt x="88" y="657"/>
                </a:lnTo>
                <a:lnTo>
                  <a:pt x="72" y="657"/>
                </a:lnTo>
                <a:lnTo>
                  <a:pt x="63" y="661"/>
                </a:lnTo>
                <a:lnTo>
                  <a:pt x="52" y="657"/>
                </a:lnTo>
                <a:lnTo>
                  <a:pt x="46" y="648"/>
                </a:lnTo>
                <a:lnTo>
                  <a:pt x="33" y="637"/>
                </a:lnTo>
                <a:lnTo>
                  <a:pt x="26" y="628"/>
                </a:lnTo>
                <a:lnTo>
                  <a:pt x="26" y="624"/>
                </a:lnTo>
                <a:lnTo>
                  <a:pt x="30" y="614"/>
                </a:lnTo>
                <a:lnTo>
                  <a:pt x="35" y="608"/>
                </a:lnTo>
                <a:lnTo>
                  <a:pt x="33" y="596"/>
                </a:lnTo>
                <a:lnTo>
                  <a:pt x="26" y="591"/>
                </a:lnTo>
                <a:lnTo>
                  <a:pt x="23" y="584"/>
                </a:lnTo>
                <a:lnTo>
                  <a:pt x="15" y="578"/>
                </a:lnTo>
                <a:lnTo>
                  <a:pt x="13" y="568"/>
                </a:lnTo>
                <a:lnTo>
                  <a:pt x="15" y="556"/>
                </a:lnTo>
                <a:lnTo>
                  <a:pt x="19" y="548"/>
                </a:lnTo>
                <a:lnTo>
                  <a:pt x="0" y="503"/>
                </a:lnTo>
                <a:lnTo>
                  <a:pt x="8" y="498"/>
                </a:lnTo>
                <a:lnTo>
                  <a:pt x="26" y="496"/>
                </a:lnTo>
                <a:lnTo>
                  <a:pt x="30" y="492"/>
                </a:lnTo>
                <a:lnTo>
                  <a:pt x="35" y="483"/>
                </a:lnTo>
                <a:lnTo>
                  <a:pt x="45" y="486"/>
                </a:lnTo>
                <a:lnTo>
                  <a:pt x="57" y="483"/>
                </a:lnTo>
                <a:lnTo>
                  <a:pt x="63" y="476"/>
                </a:lnTo>
                <a:lnTo>
                  <a:pt x="86" y="468"/>
                </a:lnTo>
                <a:lnTo>
                  <a:pt x="93" y="463"/>
                </a:lnTo>
                <a:lnTo>
                  <a:pt x="103" y="458"/>
                </a:lnTo>
                <a:lnTo>
                  <a:pt x="121" y="463"/>
                </a:lnTo>
                <a:lnTo>
                  <a:pt x="135" y="463"/>
                </a:lnTo>
                <a:lnTo>
                  <a:pt x="137" y="453"/>
                </a:lnTo>
                <a:lnTo>
                  <a:pt x="145" y="446"/>
                </a:lnTo>
                <a:lnTo>
                  <a:pt x="153" y="446"/>
                </a:lnTo>
                <a:lnTo>
                  <a:pt x="152" y="434"/>
                </a:lnTo>
                <a:lnTo>
                  <a:pt x="150" y="426"/>
                </a:lnTo>
                <a:lnTo>
                  <a:pt x="157" y="421"/>
                </a:lnTo>
                <a:lnTo>
                  <a:pt x="163" y="413"/>
                </a:lnTo>
                <a:lnTo>
                  <a:pt x="165" y="403"/>
                </a:lnTo>
                <a:lnTo>
                  <a:pt x="159" y="398"/>
                </a:lnTo>
                <a:lnTo>
                  <a:pt x="165" y="389"/>
                </a:lnTo>
                <a:lnTo>
                  <a:pt x="172" y="380"/>
                </a:lnTo>
                <a:lnTo>
                  <a:pt x="179" y="374"/>
                </a:lnTo>
                <a:lnTo>
                  <a:pt x="186" y="331"/>
                </a:lnTo>
                <a:lnTo>
                  <a:pt x="179" y="190"/>
                </a:lnTo>
                <a:lnTo>
                  <a:pt x="173" y="21"/>
                </a:lnTo>
                <a:lnTo>
                  <a:pt x="263" y="17"/>
                </a:lnTo>
                <a:lnTo>
                  <a:pt x="427" y="13"/>
                </a:lnTo>
                <a:lnTo>
                  <a:pt x="480" y="10"/>
                </a:lnTo>
                <a:lnTo>
                  <a:pt x="690" y="3"/>
                </a:lnTo>
                <a:lnTo>
                  <a:pt x="783" y="0"/>
                </a:lnTo>
                <a:lnTo>
                  <a:pt x="783" y="17"/>
                </a:lnTo>
                <a:lnTo>
                  <a:pt x="788" y="111"/>
                </a:lnTo>
                <a:lnTo>
                  <a:pt x="795" y="258"/>
                </a:lnTo>
                <a:lnTo>
                  <a:pt x="803" y="376"/>
                </a:lnTo>
                <a:lnTo>
                  <a:pt x="805" y="394"/>
                </a:lnTo>
                <a:lnTo>
                  <a:pt x="810" y="521"/>
                </a:lnTo>
                <a:lnTo>
                  <a:pt x="814" y="568"/>
                </a:lnTo>
                <a:lnTo>
                  <a:pt x="815" y="643"/>
                </a:lnTo>
                <a:lnTo>
                  <a:pt x="822" y="748"/>
                </a:lnTo>
                <a:lnTo>
                  <a:pt x="810" y="744"/>
                </a:lnTo>
                <a:lnTo>
                  <a:pt x="805" y="748"/>
                </a:lnTo>
                <a:lnTo>
                  <a:pt x="779" y="751"/>
                </a:lnTo>
                <a:lnTo>
                  <a:pt x="772" y="751"/>
                </a:lnTo>
                <a:lnTo>
                  <a:pt x="759" y="751"/>
                </a:lnTo>
                <a:lnTo>
                  <a:pt x="752" y="748"/>
                </a:lnTo>
                <a:lnTo>
                  <a:pt x="740" y="748"/>
                </a:lnTo>
                <a:lnTo>
                  <a:pt x="723" y="756"/>
                </a:lnTo>
                <a:lnTo>
                  <a:pt x="715" y="756"/>
                </a:lnTo>
                <a:lnTo>
                  <a:pt x="707" y="751"/>
                </a:lnTo>
                <a:lnTo>
                  <a:pt x="707" y="744"/>
                </a:lnTo>
                <a:lnTo>
                  <a:pt x="707" y="729"/>
                </a:lnTo>
                <a:lnTo>
                  <a:pt x="700" y="721"/>
                </a:lnTo>
                <a:lnTo>
                  <a:pt x="692" y="719"/>
                </a:lnTo>
                <a:lnTo>
                  <a:pt x="685" y="711"/>
                </a:lnTo>
                <a:lnTo>
                  <a:pt x="685" y="701"/>
                </a:lnTo>
                <a:lnTo>
                  <a:pt x="690" y="686"/>
                </a:lnTo>
                <a:lnTo>
                  <a:pt x="685" y="676"/>
                </a:lnTo>
                <a:lnTo>
                  <a:pt x="680" y="666"/>
                </a:lnTo>
                <a:lnTo>
                  <a:pt x="677" y="657"/>
                </a:lnTo>
                <a:lnTo>
                  <a:pt x="672" y="648"/>
                </a:lnTo>
                <a:lnTo>
                  <a:pt x="668" y="641"/>
                </a:lnTo>
                <a:lnTo>
                  <a:pt x="650" y="631"/>
                </a:lnTo>
                <a:lnTo>
                  <a:pt x="645" y="623"/>
                </a:lnTo>
                <a:lnTo>
                  <a:pt x="637" y="617"/>
                </a:lnTo>
                <a:lnTo>
                  <a:pt x="623" y="617"/>
                </a:lnTo>
                <a:lnTo>
                  <a:pt x="615" y="614"/>
                </a:lnTo>
                <a:lnTo>
                  <a:pt x="607" y="608"/>
                </a:lnTo>
                <a:lnTo>
                  <a:pt x="600" y="596"/>
                </a:lnTo>
              </a:path>
            </a:pathLst>
          </a:custGeom>
          <a:solidFill>
            <a:schemeClr val="accent2"/>
          </a:solidFill>
          <a:ln w="12700" cap="rnd" cmpd="sng">
            <a:solidFill>
              <a:schemeClr val="bg1"/>
            </a:solidFill>
            <a:prstDash val="solid"/>
            <a:round/>
            <a:headEnd/>
            <a:tailEnd/>
          </a:ln>
          <a:effectLst/>
        </p:spPr>
        <p:txBody>
          <a:bodyPr/>
          <a:lstStyle/>
          <a:p>
            <a:pPr algn="ctr" eaLnBrk="0" hangingPunct="0">
              <a:spcBef>
                <a:spcPts val="200"/>
              </a:spcBef>
              <a:defRPr/>
            </a:pPr>
            <a:r>
              <a:rPr lang="en-US" sz="800" dirty="0">
                <a:solidFill>
                  <a:schemeClr val="tx1">
                    <a:lumMod val="75000"/>
                    <a:lumOff val="25000"/>
                  </a:schemeClr>
                </a:solidFill>
                <a:latin typeface="Century Gothic" panose="020B0502020202020204" pitchFamily="34" charset="0"/>
              </a:rPr>
              <a:t> </a:t>
            </a:r>
          </a:p>
        </p:txBody>
      </p:sp>
      <p:sp>
        <p:nvSpPr>
          <p:cNvPr id="212" name="Freeform 211"/>
          <p:cNvSpPr>
            <a:spLocks/>
          </p:cNvSpPr>
          <p:nvPr/>
        </p:nvSpPr>
        <p:spPr bwMode="auto">
          <a:xfrm>
            <a:off x="3844228" y="4270426"/>
            <a:ext cx="1653875" cy="1434409"/>
          </a:xfrm>
          <a:custGeom>
            <a:avLst/>
            <a:gdLst/>
            <a:ahLst/>
            <a:cxnLst>
              <a:cxn ang="0">
                <a:pos x="819" y="941"/>
              </a:cxn>
              <a:cxn ang="0">
                <a:pos x="50" y="936"/>
              </a:cxn>
              <a:cxn ang="0">
                <a:pos x="15" y="626"/>
              </a:cxn>
              <a:cxn ang="0">
                <a:pos x="46" y="626"/>
              </a:cxn>
              <a:cxn ang="0">
                <a:pos x="83" y="626"/>
              </a:cxn>
              <a:cxn ang="0">
                <a:pos x="85" y="595"/>
              </a:cxn>
              <a:cxn ang="0">
                <a:pos x="66" y="558"/>
              </a:cxn>
              <a:cxn ang="0">
                <a:pos x="65" y="529"/>
              </a:cxn>
              <a:cxn ang="0">
                <a:pos x="46" y="506"/>
              </a:cxn>
              <a:cxn ang="0">
                <a:pos x="66" y="488"/>
              </a:cxn>
              <a:cxn ang="0">
                <a:pos x="68" y="461"/>
              </a:cxn>
              <a:cxn ang="0">
                <a:pos x="80" y="438"/>
              </a:cxn>
              <a:cxn ang="0">
                <a:pos x="92" y="415"/>
              </a:cxn>
              <a:cxn ang="0">
                <a:pos x="73" y="390"/>
              </a:cxn>
              <a:cxn ang="0">
                <a:pos x="79" y="361"/>
              </a:cxn>
              <a:cxn ang="0">
                <a:pos x="103" y="351"/>
              </a:cxn>
              <a:cxn ang="0">
                <a:pos x="115" y="331"/>
              </a:cxn>
              <a:cxn ang="0">
                <a:pos x="88" y="323"/>
              </a:cxn>
              <a:cxn ang="0">
                <a:pos x="68" y="301"/>
              </a:cxn>
              <a:cxn ang="0">
                <a:pos x="53" y="278"/>
              </a:cxn>
              <a:cxn ang="0">
                <a:pos x="48" y="253"/>
              </a:cxn>
              <a:cxn ang="0">
                <a:pos x="33" y="223"/>
              </a:cxn>
              <a:cxn ang="0">
                <a:pos x="21" y="198"/>
              </a:cxn>
              <a:cxn ang="0">
                <a:pos x="10" y="181"/>
              </a:cxn>
              <a:cxn ang="0">
                <a:pos x="28" y="153"/>
              </a:cxn>
              <a:cxn ang="0">
                <a:pos x="50" y="141"/>
              </a:cxn>
              <a:cxn ang="0">
                <a:pos x="48" y="108"/>
              </a:cxn>
              <a:cxn ang="0">
                <a:pos x="68" y="88"/>
              </a:cxn>
              <a:cxn ang="0">
                <a:pos x="83" y="65"/>
              </a:cxn>
              <a:cxn ang="0">
                <a:pos x="103" y="18"/>
              </a:cxn>
              <a:cxn ang="0">
                <a:pos x="103" y="1"/>
              </a:cxn>
              <a:cxn ang="0">
                <a:pos x="125" y="5"/>
              </a:cxn>
              <a:cxn ang="0">
                <a:pos x="148" y="1"/>
              </a:cxn>
              <a:cxn ang="0">
                <a:pos x="175" y="1"/>
              </a:cxn>
              <a:cxn ang="0">
                <a:pos x="205" y="15"/>
              </a:cxn>
              <a:cxn ang="0">
                <a:pos x="228" y="35"/>
              </a:cxn>
              <a:cxn ang="0">
                <a:pos x="250" y="53"/>
              </a:cxn>
              <a:cxn ang="0">
                <a:pos x="270" y="75"/>
              </a:cxn>
              <a:cxn ang="0">
                <a:pos x="297" y="106"/>
              </a:cxn>
              <a:cxn ang="0">
                <a:pos x="314" y="133"/>
              </a:cxn>
              <a:cxn ang="0">
                <a:pos x="335" y="157"/>
              </a:cxn>
              <a:cxn ang="0">
                <a:pos x="681" y="231"/>
              </a:cxn>
              <a:cxn ang="0">
                <a:pos x="1041" y="311"/>
              </a:cxn>
              <a:cxn ang="0">
                <a:pos x="1061" y="370"/>
              </a:cxn>
              <a:cxn ang="0">
                <a:pos x="1083" y="390"/>
              </a:cxn>
              <a:cxn ang="0">
                <a:pos x="1106" y="406"/>
              </a:cxn>
              <a:cxn ang="0">
                <a:pos x="1117" y="861"/>
              </a:cxn>
            </a:cxnLst>
            <a:rect l="0" t="0" r="r" b="b"/>
            <a:pathLst>
              <a:path w="1121" h="942">
                <a:moveTo>
                  <a:pt x="1117" y="861"/>
                </a:moveTo>
                <a:lnTo>
                  <a:pt x="1120" y="936"/>
                </a:lnTo>
                <a:lnTo>
                  <a:pt x="819" y="941"/>
                </a:lnTo>
                <a:lnTo>
                  <a:pt x="799" y="941"/>
                </a:lnTo>
                <a:lnTo>
                  <a:pt x="237" y="936"/>
                </a:lnTo>
                <a:lnTo>
                  <a:pt x="50" y="936"/>
                </a:lnTo>
                <a:lnTo>
                  <a:pt x="0" y="936"/>
                </a:lnTo>
                <a:lnTo>
                  <a:pt x="1" y="626"/>
                </a:lnTo>
                <a:lnTo>
                  <a:pt x="15" y="626"/>
                </a:lnTo>
                <a:lnTo>
                  <a:pt x="32" y="621"/>
                </a:lnTo>
                <a:lnTo>
                  <a:pt x="41" y="621"/>
                </a:lnTo>
                <a:lnTo>
                  <a:pt x="46" y="626"/>
                </a:lnTo>
                <a:lnTo>
                  <a:pt x="57" y="624"/>
                </a:lnTo>
                <a:lnTo>
                  <a:pt x="72" y="624"/>
                </a:lnTo>
                <a:lnTo>
                  <a:pt x="83" y="626"/>
                </a:lnTo>
                <a:lnTo>
                  <a:pt x="88" y="618"/>
                </a:lnTo>
                <a:lnTo>
                  <a:pt x="92" y="602"/>
                </a:lnTo>
                <a:lnTo>
                  <a:pt x="85" y="595"/>
                </a:lnTo>
                <a:lnTo>
                  <a:pt x="79" y="589"/>
                </a:lnTo>
                <a:lnTo>
                  <a:pt x="73" y="563"/>
                </a:lnTo>
                <a:lnTo>
                  <a:pt x="66" y="558"/>
                </a:lnTo>
                <a:lnTo>
                  <a:pt x="59" y="549"/>
                </a:lnTo>
                <a:lnTo>
                  <a:pt x="65" y="538"/>
                </a:lnTo>
                <a:lnTo>
                  <a:pt x="65" y="529"/>
                </a:lnTo>
                <a:lnTo>
                  <a:pt x="53" y="526"/>
                </a:lnTo>
                <a:lnTo>
                  <a:pt x="48" y="516"/>
                </a:lnTo>
                <a:lnTo>
                  <a:pt x="46" y="506"/>
                </a:lnTo>
                <a:lnTo>
                  <a:pt x="48" y="493"/>
                </a:lnTo>
                <a:lnTo>
                  <a:pt x="57" y="491"/>
                </a:lnTo>
                <a:lnTo>
                  <a:pt x="66" y="488"/>
                </a:lnTo>
                <a:lnTo>
                  <a:pt x="72" y="483"/>
                </a:lnTo>
                <a:lnTo>
                  <a:pt x="72" y="471"/>
                </a:lnTo>
                <a:lnTo>
                  <a:pt x="68" y="461"/>
                </a:lnTo>
                <a:lnTo>
                  <a:pt x="73" y="456"/>
                </a:lnTo>
                <a:lnTo>
                  <a:pt x="80" y="451"/>
                </a:lnTo>
                <a:lnTo>
                  <a:pt x="80" y="438"/>
                </a:lnTo>
                <a:lnTo>
                  <a:pt x="83" y="430"/>
                </a:lnTo>
                <a:lnTo>
                  <a:pt x="88" y="423"/>
                </a:lnTo>
                <a:lnTo>
                  <a:pt x="92" y="415"/>
                </a:lnTo>
                <a:lnTo>
                  <a:pt x="93" y="404"/>
                </a:lnTo>
                <a:lnTo>
                  <a:pt x="88" y="395"/>
                </a:lnTo>
                <a:lnTo>
                  <a:pt x="73" y="390"/>
                </a:lnTo>
                <a:lnTo>
                  <a:pt x="73" y="381"/>
                </a:lnTo>
                <a:lnTo>
                  <a:pt x="77" y="370"/>
                </a:lnTo>
                <a:lnTo>
                  <a:pt x="79" y="361"/>
                </a:lnTo>
                <a:lnTo>
                  <a:pt x="88" y="358"/>
                </a:lnTo>
                <a:lnTo>
                  <a:pt x="97" y="358"/>
                </a:lnTo>
                <a:lnTo>
                  <a:pt x="103" y="351"/>
                </a:lnTo>
                <a:lnTo>
                  <a:pt x="99" y="343"/>
                </a:lnTo>
                <a:lnTo>
                  <a:pt x="107" y="337"/>
                </a:lnTo>
                <a:lnTo>
                  <a:pt x="115" y="331"/>
                </a:lnTo>
                <a:lnTo>
                  <a:pt x="108" y="326"/>
                </a:lnTo>
                <a:lnTo>
                  <a:pt x="97" y="321"/>
                </a:lnTo>
                <a:lnTo>
                  <a:pt x="88" y="323"/>
                </a:lnTo>
                <a:lnTo>
                  <a:pt x="79" y="317"/>
                </a:lnTo>
                <a:lnTo>
                  <a:pt x="66" y="311"/>
                </a:lnTo>
                <a:lnTo>
                  <a:pt x="68" y="301"/>
                </a:lnTo>
                <a:lnTo>
                  <a:pt x="66" y="293"/>
                </a:lnTo>
                <a:lnTo>
                  <a:pt x="57" y="288"/>
                </a:lnTo>
                <a:lnTo>
                  <a:pt x="53" y="278"/>
                </a:lnTo>
                <a:lnTo>
                  <a:pt x="48" y="271"/>
                </a:lnTo>
                <a:lnTo>
                  <a:pt x="53" y="263"/>
                </a:lnTo>
                <a:lnTo>
                  <a:pt x="48" y="253"/>
                </a:lnTo>
                <a:lnTo>
                  <a:pt x="43" y="244"/>
                </a:lnTo>
                <a:lnTo>
                  <a:pt x="37" y="231"/>
                </a:lnTo>
                <a:lnTo>
                  <a:pt x="33" y="223"/>
                </a:lnTo>
                <a:lnTo>
                  <a:pt x="30" y="218"/>
                </a:lnTo>
                <a:lnTo>
                  <a:pt x="23" y="206"/>
                </a:lnTo>
                <a:lnTo>
                  <a:pt x="21" y="198"/>
                </a:lnTo>
                <a:lnTo>
                  <a:pt x="12" y="193"/>
                </a:lnTo>
                <a:lnTo>
                  <a:pt x="5" y="186"/>
                </a:lnTo>
                <a:lnTo>
                  <a:pt x="10" y="181"/>
                </a:lnTo>
                <a:lnTo>
                  <a:pt x="12" y="170"/>
                </a:lnTo>
                <a:lnTo>
                  <a:pt x="21" y="161"/>
                </a:lnTo>
                <a:lnTo>
                  <a:pt x="28" y="153"/>
                </a:lnTo>
                <a:lnTo>
                  <a:pt x="35" y="151"/>
                </a:lnTo>
                <a:lnTo>
                  <a:pt x="43" y="146"/>
                </a:lnTo>
                <a:lnTo>
                  <a:pt x="50" y="141"/>
                </a:lnTo>
                <a:lnTo>
                  <a:pt x="53" y="131"/>
                </a:lnTo>
                <a:lnTo>
                  <a:pt x="50" y="121"/>
                </a:lnTo>
                <a:lnTo>
                  <a:pt x="48" y="108"/>
                </a:lnTo>
                <a:lnTo>
                  <a:pt x="55" y="105"/>
                </a:lnTo>
                <a:lnTo>
                  <a:pt x="57" y="92"/>
                </a:lnTo>
                <a:lnTo>
                  <a:pt x="68" y="88"/>
                </a:lnTo>
                <a:lnTo>
                  <a:pt x="73" y="83"/>
                </a:lnTo>
                <a:lnTo>
                  <a:pt x="80" y="73"/>
                </a:lnTo>
                <a:lnTo>
                  <a:pt x="83" y="65"/>
                </a:lnTo>
                <a:lnTo>
                  <a:pt x="88" y="55"/>
                </a:lnTo>
                <a:lnTo>
                  <a:pt x="88" y="45"/>
                </a:lnTo>
                <a:lnTo>
                  <a:pt x="103" y="18"/>
                </a:lnTo>
                <a:lnTo>
                  <a:pt x="103" y="6"/>
                </a:lnTo>
                <a:lnTo>
                  <a:pt x="103" y="0"/>
                </a:lnTo>
                <a:lnTo>
                  <a:pt x="103" y="1"/>
                </a:lnTo>
                <a:lnTo>
                  <a:pt x="108" y="6"/>
                </a:lnTo>
                <a:lnTo>
                  <a:pt x="115" y="13"/>
                </a:lnTo>
                <a:lnTo>
                  <a:pt x="125" y="5"/>
                </a:lnTo>
                <a:lnTo>
                  <a:pt x="135" y="10"/>
                </a:lnTo>
                <a:lnTo>
                  <a:pt x="143" y="6"/>
                </a:lnTo>
                <a:lnTo>
                  <a:pt x="148" y="1"/>
                </a:lnTo>
                <a:lnTo>
                  <a:pt x="159" y="0"/>
                </a:lnTo>
                <a:lnTo>
                  <a:pt x="168" y="0"/>
                </a:lnTo>
                <a:lnTo>
                  <a:pt x="175" y="1"/>
                </a:lnTo>
                <a:lnTo>
                  <a:pt x="185" y="5"/>
                </a:lnTo>
                <a:lnTo>
                  <a:pt x="197" y="10"/>
                </a:lnTo>
                <a:lnTo>
                  <a:pt x="205" y="15"/>
                </a:lnTo>
                <a:lnTo>
                  <a:pt x="210" y="25"/>
                </a:lnTo>
                <a:lnTo>
                  <a:pt x="217" y="30"/>
                </a:lnTo>
                <a:lnTo>
                  <a:pt x="228" y="35"/>
                </a:lnTo>
                <a:lnTo>
                  <a:pt x="237" y="43"/>
                </a:lnTo>
                <a:lnTo>
                  <a:pt x="245" y="48"/>
                </a:lnTo>
                <a:lnTo>
                  <a:pt x="250" y="53"/>
                </a:lnTo>
                <a:lnTo>
                  <a:pt x="257" y="55"/>
                </a:lnTo>
                <a:lnTo>
                  <a:pt x="268" y="66"/>
                </a:lnTo>
                <a:lnTo>
                  <a:pt x="270" y="75"/>
                </a:lnTo>
                <a:lnTo>
                  <a:pt x="284" y="81"/>
                </a:lnTo>
                <a:lnTo>
                  <a:pt x="294" y="85"/>
                </a:lnTo>
                <a:lnTo>
                  <a:pt x="297" y="106"/>
                </a:lnTo>
                <a:lnTo>
                  <a:pt x="307" y="113"/>
                </a:lnTo>
                <a:lnTo>
                  <a:pt x="310" y="123"/>
                </a:lnTo>
                <a:lnTo>
                  <a:pt x="314" y="133"/>
                </a:lnTo>
                <a:lnTo>
                  <a:pt x="324" y="137"/>
                </a:lnTo>
                <a:lnTo>
                  <a:pt x="324" y="146"/>
                </a:lnTo>
                <a:lnTo>
                  <a:pt x="335" y="157"/>
                </a:lnTo>
                <a:lnTo>
                  <a:pt x="597" y="153"/>
                </a:lnTo>
                <a:lnTo>
                  <a:pt x="597" y="231"/>
                </a:lnTo>
                <a:lnTo>
                  <a:pt x="681" y="231"/>
                </a:lnTo>
                <a:lnTo>
                  <a:pt x="681" y="311"/>
                </a:lnTo>
                <a:lnTo>
                  <a:pt x="724" y="311"/>
                </a:lnTo>
                <a:lnTo>
                  <a:pt x="1041" y="311"/>
                </a:lnTo>
                <a:lnTo>
                  <a:pt x="1041" y="321"/>
                </a:lnTo>
                <a:lnTo>
                  <a:pt x="1043" y="328"/>
                </a:lnTo>
                <a:lnTo>
                  <a:pt x="1061" y="370"/>
                </a:lnTo>
                <a:lnTo>
                  <a:pt x="1066" y="375"/>
                </a:lnTo>
                <a:lnTo>
                  <a:pt x="1075" y="381"/>
                </a:lnTo>
                <a:lnTo>
                  <a:pt x="1083" y="390"/>
                </a:lnTo>
                <a:lnTo>
                  <a:pt x="1088" y="403"/>
                </a:lnTo>
                <a:lnTo>
                  <a:pt x="1095" y="404"/>
                </a:lnTo>
                <a:lnTo>
                  <a:pt x="1106" y="406"/>
                </a:lnTo>
                <a:lnTo>
                  <a:pt x="1108" y="509"/>
                </a:lnTo>
                <a:lnTo>
                  <a:pt x="1115" y="789"/>
                </a:lnTo>
                <a:lnTo>
                  <a:pt x="1117" y="861"/>
                </a:lnTo>
              </a:path>
            </a:pathLst>
          </a:custGeom>
          <a:solidFill>
            <a:srgbClr val="E8E8E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213" name="Freeform 212"/>
          <p:cNvSpPr>
            <a:spLocks/>
          </p:cNvSpPr>
          <p:nvPr/>
        </p:nvSpPr>
        <p:spPr bwMode="auto">
          <a:xfrm>
            <a:off x="2684600" y="2440106"/>
            <a:ext cx="393920" cy="709590"/>
          </a:xfrm>
          <a:custGeom>
            <a:avLst/>
            <a:gdLst/>
            <a:ahLst/>
            <a:cxnLst>
              <a:cxn ang="0">
                <a:pos x="6" y="148"/>
              </a:cxn>
              <a:cxn ang="0">
                <a:pos x="15" y="128"/>
              </a:cxn>
              <a:cxn ang="0">
                <a:pos x="26" y="112"/>
              </a:cxn>
              <a:cxn ang="0">
                <a:pos x="37" y="92"/>
              </a:cxn>
              <a:cxn ang="0">
                <a:pos x="47" y="73"/>
              </a:cxn>
              <a:cxn ang="0">
                <a:pos x="60" y="57"/>
              </a:cxn>
              <a:cxn ang="0">
                <a:pos x="70" y="33"/>
              </a:cxn>
              <a:cxn ang="0">
                <a:pos x="68" y="1"/>
              </a:cxn>
              <a:cxn ang="0">
                <a:pos x="88" y="8"/>
              </a:cxn>
              <a:cxn ang="0">
                <a:pos x="108" y="0"/>
              </a:cxn>
              <a:cxn ang="0">
                <a:pos x="129" y="8"/>
              </a:cxn>
              <a:cxn ang="0">
                <a:pos x="121" y="28"/>
              </a:cxn>
              <a:cxn ang="0">
                <a:pos x="119" y="46"/>
              </a:cxn>
              <a:cxn ang="0">
                <a:pos x="130" y="58"/>
              </a:cxn>
              <a:cxn ang="0">
                <a:pos x="159" y="83"/>
              </a:cxn>
              <a:cxn ang="0">
                <a:pos x="170" y="97"/>
              </a:cxn>
              <a:cxn ang="0">
                <a:pos x="165" y="115"/>
              </a:cxn>
              <a:cxn ang="0">
                <a:pos x="137" y="118"/>
              </a:cxn>
              <a:cxn ang="0">
                <a:pos x="119" y="106"/>
              </a:cxn>
              <a:cxn ang="0">
                <a:pos x="97" y="118"/>
              </a:cxn>
              <a:cxn ang="0">
                <a:pos x="74" y="140"/>
              </a:cxn>
              <a:cxn ang="0">
                <a:pos x="68" y="155"/>
              </a:cxn>
              <a:cxn ang="0">
                <a:pos x="75" y="170"/>
              </a:cxn>
              <a:cxn ang="0">
                <a:pos x="97" y="183"/>
              </a:cxn>
              <a:cxn ang="0">
                <a:pos x="112" y="203"/>
              </a:cxn>
              <a:cxn ang="0">
                <a:pos x="119" y="223"/>
              </a:cxn>
              <a:cxn ang="0">
                <a:pos x="129" y="238"/>
              </a:cxn>
              <a:cxn ang="0">
                <a:pos x="132" y="263"/>
              </a:cxn>
              <a:cxn ang="0">
                <a:pos x="129" y="291"/>
              </a:cxn>
              <a:cxn ang="0">
                <a:pos x="137" y="310"/>
              </a:cxn>
              <a:cxn ang="0">
                <a:pos x="141" y="326"/>
              </a:cxn>
              <a:cxn ang="0">
                <a:pos x="159" y="326"/>
              </a:cxn>
              <a:cxn ang="0">
                <a:pos x="159" y="305"/>
              </a:cxn>
              <a:cxn ang="0">
                <a:pos x="172" y="288"/>
              </a:cxn>
              <a:cxn ang="0">
                <a:pos x="192" y="310"/>
              </a:cxn>
              <a:cxn ang="0">
                <a:pos x="207" y="330"/>
              </a:cxn>
              <a:cxn ang="0">
                <a:pos x="232" y="340"/>
              </a:cxn>
              <a:cxn ang="0">
                <a:pos x="252" y="375"/>
              </a:cxn>
              <a:cxn ang="0">
                <a:pos x="266" y="400"/>
              </a:cxn>
              <a:cxn ang="0">
                <a:pos x="263" y="426"/>
              </a:cxn>
              <a:cxn ang="0">
                <a:pos x="251" y="440"/>
              </a:cxn>
              <a:cxn ang="0">
                <a:pos x="244" y="465"/>
              </a:cxn>
              <a:cxn ang="0">
                <a:pos x="221" y="455"/>
              </a:cxn>
              <a:cxn ang="0">
                <a:pos x="205" y="442"/>
              </a:cxn>
              <a:cxn ang="0">
                <a:pos x="205" y="417"/>
              </a:cxn>
              <a:cxn ang="0">
                <a:pos x="190" y="393"/>
              </a:cxn>
              <a:cxn ang="0">
                <a:pos x="172" y="385"/>
              </a:cxn>
              <a:cxn ang="0">
                <a:pos x="156" y="398"/>
              </a:cxn>
              <a:cxn ang="0">
                <a:pos x="134" y="398"/>
              </a:cxn>
              <a:cxn ang="0">
                <a:pos x="141" y="378"/>
              </a:cxn>
              <a:cxn ang="0">
                <a:pos x="119" y="366"/>
              </a:cxn>
              <a:cxn ang="0">
                <a:pos x="103" y="345"/>
              </a:cxn>
              <a:cxn ang="0">
                <a:pos x="103" y="317"/>
              </a:cxn>
              <a:cxn ang="0">
                <a:pos x="101" y="297"/>
              </a:cxn>
              <a:cxn ang="0">
                <a:pos x="107" y="263"/>
              </a:cxn>
              <a:cxn ang="0">
                <a:pos x="103" y="238"/>
              </a:cxn>
              <a:cxn ang="0">
                <a:pos x="88" y="228"/>
              </a:cxn>
              <a:cxn ang="0">
                <a:pos x="67" y="228"/>
              </a:cxn>
              <a:cxn ang="0">
                <a:pos x="52" y="223"/>
              </a:cxn>
              <a:cxn ang="0">
                <a:pos x="43" y="208"/>
              </a:cxn>
              <a:cxn ang="0">
                <a:pos x="21" y="193"/>
              </a:cxn>
              <a:cxn ang="0">
                <a:pos x="5" y="178"/>
              </a:cxn>
              <a:cxn ang="0">
                <a:pos x="1" y="160"/>
              </a:cxn>
            </a:cxnLst>
            <a:rect l="0" t="0" r="r" b="b"/>
            <a:pathLst>
              <a:path w="267" h="466">
                <a:moveTo>
                  <a:pt x="3" y="155"/>
                </a:moveTo>
                <a:lnTo>
                  <a:pt x="6" y="148"/>
                </a:lnTo>
                <a:lnTo>
                  <a:pt x="12" y="135"/>
                </a:lnTo>
                <a:lnTo>
                  <a:pt x="15" y="128"/>
                </a:lnTo>
                <a:lnTo>
                  <a:pt x="21" y="125"/>
                </a:lnTo>
                <a:lnTo>
                  <a:pt x="26" y="112"/>
                </a:lnTo>
                <a:lnTo>
                  <a:pt x="30" y="100"/>
                </a:lnTo>
                <a:lnTo>
                  <a:pt x="37" y="92"/>
                </a:lnTo>
                <a:lnTo>
                  <a:pt x="43" y="83"/>
                </a:lnTo>
                <a:lnTo>
                  <a:pt x="47" y="73"/>
                </a:lnTo>
                <a:lnTo>
                  <a:pt x="53" y="66"/>
                </a:lnTo>
                <a:lnTo>
                  <a:pt x="60" y="57"/>
                </a:lnTo>
                <a:lnTo>
                  <a:pt x="67" y="48"/>
                </a:lnTo>
                <a:lnTo>
                  <a:pt x="70" y="33"/>
                </a:lnTo>
                <a:lnTo>
                  <a:pt x="70" y="13"/>
                </a:lnTo>
                <a:lnTo>
                  <a:pt x="68" y="1"/>
                </a:lnTo>
                <a:lnTo>
                  <a:pt x="75" y="8"/>
                </a:lnTo>
                <a:lnTo>
                  <a:pt x="88" y="8"/>
                </a:lnTo>
                <a:lnTo>
                  <a:pt x="101" y="5"/>
                </a:lnTo>
                <a:lnTo>
                  <a:pt x="108" y="0"/>
                </a:lnTo>
                <a:lnTo>
                  <a:pt x="121" y="1"/>
                </a:lnTo>
                <a:lnTo>
                  <a:pt x="129" y="8"/>
                </a:lnTo>
                <a:lnTo>
                  <a:pt x="123" y="18"/>
                </a:lnTo>
                <a:lnTo>
                  <a:pt x="121" y="28"/>
                </a:lnTo>
                <a:lnTo>
                  <a:pt x="123" y="37"/>
                </a:lnTo>
                <a:lnTo>
                  <a:pt x="119" y="46"/>
                </a:lnTo>
                <a:lnTo>
                  <a:pt x="121" y="57"/>
                </a:lnTo>
                <a:lnTo>
                  <a:pt x="130" y="58"/>
                </a:lnTo>
                <a:lnTo>
                  <a:pt x="142" y="66"/>
                </a:lnTo>
                <a:lnTo>
                  <a:pt x="159" y="83"/>
                </a:lnTo>
                <a:lnTo>
                  <a:pt x="167" y="88"/>
                </a:lnTo>
                <a:lnTo>
                  <a:pt x="170" y="97"/>
                </a:lnTo>
                <a:lnTo>
                  <a:pt x="170" y="106"/>
                </a:lnTo>
                <a:lnTo>
                  <a:pt x="165" y="115"/>
                </a:lnTo>
                <a:lnTo>
                  <a:pt x="156" y="118"/>
                </a:lnTo>
                <a:lnTo>
                  <a:pt x="137" y="118"/>
                </a:lnTo>
                <a:lnTo>
                  <a:pt x="129" y="112"/>
                </a:lnTo>
                <a:lnTo>
                  <a:pt x="119" y="106"/>
                </a:lnTo>
                <a:lnTo>
                  <a:pt x="103" y="106"/>
                </a:lnTo>
                <a:lnTo>
                  <a:pt x="97" y="118"/>
                </a:lnTo>
                <a:lnTo>
                  <a:pt x="90" y="132"/>
                </a:lnTo>
                <a:lnTo>
                  <a:pt x="74" y="140"/>
                </a:lnTo>
                <a:lnTo>
                  <a:pt x="74" y="150"/>
                </a:lnTo>
                <a:lnTo>
                  <a:pt x="68" y="155"/>
                </a:lnTo>
                <a:lnTo>
                  <a:pt x="60" y="173"/>
                </a:lnTo>
                <a:lnTo>
                  <a:pt x="75" y="170"/>
                </a:lnTo>
                <a:lnTo>
                  <a:pt x="85" y="173"/>
                </a:lnTo>
                <a:lnTo>
                  <a:pt x="97" y="183"/>
                </a:lnTo>
                <a:lnTo>
                  <a:pt x="103" y="193"/>
                </a:lnTo>
                <a:lnTo>
                  <a:pt x="112" y="203"/>
                </a:lnTo>
                <a:lnTo>
                  <a:pt x="117" y="210"/>
                </a:lnTo>
                <a:lnTo>
                  <a:pt x="119" y="223"/>
                </a:lnTo>
                <a:lnTo>
                  <a:pt x="121" y="233"/>
                </a:lnTo>
                <a:lnTo>
                  <a:pt x="129" y="238"/>
                </a:lnTo>
                <a:lnTo>
                  <a:pt x="129" y="253"/>
                </a:lnTo>
                <a:lnTo>
                  <a:pt x="132" y="263"/>
                </a:lnTo>
                <a:lnTo>
                  <a:pt x="123" y="285"/>
                </a:lnTo>
                <a:lnTo>
                  <a:pt x="129" y="291"/>
                </a:lnTo>
                <a:lnTo>
                  <a:pt x="132" y="300"/>
                </a:lnTo>
                <a:lnTo>
                  <a:pt x="137" y="310"/>
                </a:lnTo>
                <a:lnTo>
                  <a:pt x="141" y="317"/>
                </a:lnTo>
                <a:lnTo>
                  <a:pt x="141" y="326"/>
                </a:lnTo>
                <a:lnTo>
                  <a:pt x="150" y="326"/>
                </a:lnTo>
                <a:lnTo>
                  <a:pt x="159" y="326"/>
                </a:lnTo>
                <a:lnTo>
                  <a:pt x="159" y="311"/>
                </a:lnTo>
                <a:lnTo>
                  <a:pt x="159" y="305"/>
                </a:lnTo>
                <a:lnTo>
                  <a:pt x="159" y="288"/>
                </a:lnTo>
                <a:lnTo>
                  <a:pt x="172" y="288"/>
                </a:lnTo>
                <a:lnTo>
                  <a:pt x="179" y="295"/>
                </a:lnTo>
                <a:lnTo>
                  <a:pt x="192" y="310"/>
                </a:lnTo>
                <a:lnTo>
                  <a:pt x="199" y="325"/>
                </a:lnTo>
                <a:lnTo>
                  <a:pt x="207" y="330"/>
                </a:lnTo>
                <a:lnTo>
                  <a:pt x="212" y="335"/>
                </a:lnTo>
                <a:lnTo>
                  <a:pt x="232" y="340"/>
                </a:lnTo>
                <a:lnTo>
                  <a:pt x="251" y="346"/>
                </a:lnTo>
                <a:lnTo>
                  <a:pt x="252" y="375"/>
                </a:lnTo>
                <a:lnTo>
                  <a:pt x="263" y="393"/>
                </a:lnTo>
                <a:lnTo>
                  <a:pt x="266" y="400"/>
                </a:lnTo>
                <a:lnTo>
                  <a:pt x="266" y="417"/>
                </a:lnTo>
                <a:lnTo>
                  <a:pt x="263" y="426"/>
                </a:lnTo>
                <a:lnTo>
                  <a:pt x="258" y="433"/>
                </a:lnTo>
                <a:lnTo>
                  <a:pt x="251" y="440"/>
                </a:lnTo>
                <a:lnTo>
                  <a:pt x="249" y="455"/>
                </a:lnTo>
                <a:lnTo>
                  <a:pt x="244" y="465"/>
                </a:lnTo>
                <a:lnTo>
                  <a:pt x="236" y="458"/>
                </a:lnTo>
                <a:lnTo>
                  <a:pt x="221" y="455"/>
                </a:lnTo>
                <a:lnTo>
                  <a:pt x="211" y="455"/>
                </a:lnTo>
                <a:lnTo>
                  <a:pt x="205" y="442"/>
                </a:lnTo>
                <a:lnTo>
                  <a:pt x="203" y="431"/>
                </a:lnTo>
                <a:lnTo>
                  <a:pt x="205" y="417"/>
                </a:lnTo>
                <a:lnTo>
                  <a:pt x="197" y="400"/>
                </a:lnTo>
                <a:lnTo>
                  <a:pt x="190" y="393"/>
                </a:lnTo>
                <a:lnTo>
                  <a:pt x="183" y="385"/>
                </a:lnTo>
                <a:lnTo>
                  <a:pt x="172" y="385"/>
                </a:lnTo>
                <a:lnTo>
                  <a:pt x="161" y="390"/>
                </a:lnTo>
                <a:lnTo>
                  <a:pt x="156" y="398"/>
                </a:lnTo>
                <a:lnTo>
                  <a:pt x="141" y="406"/>
                </a:lnTo>
                <a:lnTo>
                  <a:pt x="134" y="398"/>
                </a:lnTo>
                <a:lnTo>
                  <a:pt x="137" y="386"/>
                </a:lnTo>
                <a:lnTo>
                  <a:pt x="141" y="378"/>
                </a:lnTo>
                <a:lnTo>
                  <a:pt x="132" y="370"/>
                </a:lnTo>
                <a:lnTo>
                  <a:pt x="119" y="366"/>
                </a:lnTo>
                <a:lnTo>
                  <a:pt x="112" y="360"/>
                </a:lnTo>
                <a:lnTo>
                  <a:pt x="103" y="345"/>
                </a:lnTo>
                <a:lnTo>
                  <a:pt x="108" y="331"/>
                </a:lnTo>
                <a:lnTo>
                  <a:pt x="103" y="317"/>
                </a:lnTo>
                <a:lnTo>
                  <a:pt x="95" y="310"/>
                </a:lnTo>
                <a:lnTo>
                  <a:pt x="101" y="297"/>
                </a:lnTo>
                <a:lnTo>
                  <a:pt x="107" y="275"/>
                </a:lnTo>
                <a:lnTo>
                  <a:pt x="107" y="263"/>
                </a:lnTo>
                <a:lnTo>
                  <a:pt x="103" y="251"/>
                </a:lnTo>
                <a:lnTo>
                  <a:pt x="103" y="238"/>
                </a:lnTo>
                <a:lnTo>
                  <a:pt x="97" y="230"/>
                </a:lnTo>
                <a:lnTo>
                  <a:pt x="88" y="228"/>
                </a:lnTo>
                <a:lnTo>
                  <a:pt x="77" y="226"/>
                </a:lnTo>
                <a:lnTo>
                  <a:pt x="67" y="228"/>
                </a:lnTo>
                <a:lnTo>
                  <a:pt x="53" y="233"/>
                </a:lnTo>
                <a:lnTo>
                  <a:pt x="52" y="223"/>
                </a:lnTo>
                <a:lnTo>
                  <a:pt x="48" y="213"/>
                </a:lnTo>
                <a:lnTo>
                  <a:pt x="43" y="208"/>
                </a:lnTo>
                <a:lnTo>
                  <a:pt x="37" y="198"/>
                </a:lnTo>
                <a:lnTo>
                  <a:pt x="21" y="193"/>
                </a:lnTo>
                <a:lnTo>
                  <a:pt x="15" y="188"/>
                </a:lnTo>
                <a:lnTo>
                  <a:pt x="5" y="178"/>
                </a:lnTo>
                <a:lnTo>
                  <a:pt x="0" y="170"/>
                </a:lnTo>
                <a:lnTo>
                  <a:pt x="1" y="160"/>
                </a:lnTo>
                <a:lnTo>
                  <a:pt x="3" y="155"/>
                </a:lnTo>
              </a:path>
            </a:pathLst>
          </a:custGeom>
          <a:solidFill>
            <a:schemeClr val="accent2"/>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214" name="Freeform 213"/>
          <p:cNvSpPr>
            <a:spLocks/>
          </p:cNvSpPr>
          <p:nvPr/>
        </p:nvSpPr>
        <p:spPr bwMode="auto">
          <a:xfrm>
            <a:off x="2905904" y="2639584"/>
            <a:ext cx="172618" cy="301501"/>
          </a:xfrm>
          <a:custGeom>
            <a:avLst/>
            <a:gdLst/>
            <a:ahLst/>
            <a:cxnLst>
              <a:cxn ang="0">
                <a:pos x="40" y="78"/>
              </a:cxn>
              <a:cxn ang="0">
                <a:pos x="42" y="87"/>
              </a:cxn>
              <a:cxn ang="0">
                <a:pos x="45" y="97"/>
              </a:cxn>
              <a:cxn ang="0">
                <a:pos x="49" y="105"/>
              </a:cxn>
              <a:cxn ang="0">
                <a:pos x="58" y="117"/>
              </a:cxn>
              <a:cxn ang="0">
                <a:pos x="60" y="128"/>
              </a:cxn>
              <a:cxn ang="0">
                <a:pos x="69" y="132"/>
              </a:cxn>
              <a:cxn ang="0">
                <a:pos x="79" y="140"/>
              </a:cxn>
              <a:cxn ang="0">
                <a:pos x="86" y="147"/>
              </a:cxn>
              <a:cxn ang="0">
                <a:pos x="102" y="167"/>
              </a:cxn>
              <a:cxn ang="0">
                <a:pos x="111" y="182"/>
              </a:cxn>
              <a:cxn ang="0">
                <a:pos x="116" y="187"/>
              </a:cxn>
              <a:cxn ang="0">
                <a:pos x="113" y="197"/>
              </a:cxn>
              <a:cxn ang="0">
                <a:pos x="104" y="194"/>
              </a:cxn>
              <a:cxn ang="0">
                <a:pos x="99" y="187"/>
              </a:cxn>
              <a:cxn ang="0">
                <a:pos x="97" y="180"/>
              </a:cxn>
              <a:cxn ang="0">
                <a:pos x="89" y="170"/>
              </a:cxn>
              <a:cxn ang="0">
                <a:pos x="82" y="160"/>
              </a:cxn>
              <a:cxn ang="0">
                <a:pos x="74" y="154"/>
              </a:cxn>
              <a:cxn ang="0">
                <a:pos x="60" y="148"/>
              </a:cxn>
              <a:cxn ang="0">
                <a:pos x="47" y="130"/>
              </a:cxn>
              <a:cxn ang="0">
                <a:pos x="37" y="132"/>
              </a:cxn>
              <a:cxn ang="0">
                <a:pos x="27" y="132"/>
              </a:cxn>
              <a:cxn ang="0">
                <a:pos x="17" y="128"/>
              </a:cxn>
              <a:cxn ang="0">
                <a:pos x="13" y="115"/>
              </a:cxn>
              <a:cxn ang="0">
                <a:pos x="13" y="102"/>
              </a:cxn>
              <a:cxn ang="0">
                <a:pos x="10" y="95"/>
              </a:cxn>
              <a:cxn ang="0">
                <a:pos x="5" y="85"/>
              </a:cxn>
              <a:cxn ang="0">
                <a:pos x="1" y="77"/>
              </a:cxn>
              <a:cxn ang="0">
                <a:pos x="0" y="62"/>
              </a:cxn>
              <a:cxn ang="0">
                <a:pos x="1" y="50"/>
              </a:cxn>
              <a:cxn ang="0">
                <a:pos x="5" y="38"/>
              </a:cxn>
              <a:cxn ang="0">
                <a:pos x="5" y="28"/>
              </a:cxn>
              <a:cxn ang="0">
                <a:pos x="8" y="18"/>
              </a:cxn>
              <a:cxn ang="0">
                <a:pos x="27" y="12"/>
              </a:cxn>
              <a:cxn ang="0">
                <a:pos x="32" y="18"/>
              </a:cxn>
              <a:cxn ang="0">
                <a:pos x="42" y="18"/>
              </a:cxn>
              <a:cxn ang="0">
                <a:pos x="45" y="8"/>
              </a:cxn>
              <a:cxn ang="0">
                <a:pos x="52" y="0"/>
              </a:cxn>
              <a:cxn ang="0">
                <a:pos x="82" y="15"/>
              </a:cxn>
              <a:cxn ang="0">
                <a:pos x="99" y="32"/>
              </a:cxn>
              <a:cxn ang="0">
                <a:pos x="94" y="45"/>
              </a:cxn>
              <a:cxn ang="0">
                <a:pos x="86" y="41"/>
              </a:cxn>
              <a:cxn ang="0">
                <a:pos x="74" y="36"/>
              </a:cxn>
              <a:cxn ang="0">
                <a:pos x="62" y="32"/>
              </a:cxn>
              <a:cxn ang="0">
                <a:pos x="56" y="38"/>
              </a:cxn>
              <a:cxn ang="0">
                <a:pos x="58" y="50"/>
              </a:cxn>
              <a:cxn ang="0">
                <a:pos x="65" y="56"/>
              </a:cxn>
              <a:cxn ang="0">
                <a:pos x="58" y="65"/>
              </a:cxn>
              <a:cxn ang="0">
                <a:pos x="52" y="70"/>
              </a:cxn>
              <a:cxn ang="0">
                <a:pos x="42" y="73"/>
              </a:cxn>
              <a:cxn ang="0">
                <a:pos x="40" y="78"/>
              </a:cxn>
            </a:cxnLst>
            <a:rect l="0" t="0" r="r" b="b"/>
            <a:pathLst>
              <a:path w="117" h="198">
                <a:moveTo>
                  <a:pt x="40" y="78"/>
                </a:moveTo>
                <a:lnTo>
                  <a:pt x="42" y="87"/>
                </a:lnTo>
                <a:lnTo>
                  <a:pt x="45" y="97"/>
                </a:lnTo>
                <a:lnTo>
                  <a:pt x="49" y="105"/>
                </a:lnTo>
                <a:lnTo>
                  <a:pt x="58" y="117"/>
                </a:lnTo>
                <a:lnTo>
                  <a:pt x="60" y="128"/>
                </a:lnTo>
                <a:lnTo>
                  <a:pt x="69" y="132"/>
                </a:lnTo>
                <a:lnTo>
                  <a:pt x="79" y="140"/>
                </a:lnTo>
                <a:lnTo>
                  <a:pt x="86" y="147"/>
                </a:lnTo>
                <a:lnTo>
                  <a:pt x="102" y="167"/>
                </a:lnTo>
                <a:lnTo>
                  <a:pt x="111" y="182"/>
                </a:lnTo>
                <a:lnTo>
                  <a:pt x="116" y="187"/>
                </a:lnTo>
                <a:lnTo>
                  <a:pt x="113" y="197"/>
                </a:lnTo>
                <a:lnTo>
                  <a:pt x="104" y="194"/>
                </a:lnTo>
                <a:lnTo>
                  <a:pt x="99" y="187"/>
                </a:lnTo>
                <a:lnTo>
                  <a:pt x="97" y="180"/>
                </a:lnTo>
                <a:lnTo>
                  <a:pt x="89" y="170"/>
                </a:lnTo>
                <a:lnTo>
                  <a:pt x="82" y="160"/>
                </a:lnTo>
                <a:lnTo>
                  <a:pt x="74" y="154"/>
                </a:lnTo>
                <a:lnTo>
                  <a:pt x="60" y="148"/>
                </a:lnTo>
                <a:lnTo>
                  <a:pt x="47" y="130"/>
                </a:lnTo>
                <a:lnTo>
                  <a:pt x="37" y="132"/>
                </a:lnTo>
                <a:lnTo>
                  <a:pt x="27" y="132"/>
                </a:lnTo>
                <a:lnTo>
                  <a:pt x="17" y="128"/>
                </a:lnTo>
                <a:lnTo>
                  <a:pt x="13" y="115"/>
                </a:lnTo>
                <a:lnTo>
                  <a:pt x="13" y="102"/>
                </a:lnTo>
                <a:lnTo>
                  <a:pt x="10" y="95"/>
                </a:lnTo>
                <a:lnTo>
                  <a:pt x="5" y="85"/>
                </a:lnTo>
                <a:lnTo>
                  <a:pt x="1" y="77"/>
                </a:lnTo>
                <a:lnTo>
                  <a:pt x="0" y="62"/>
                </a:lnTo>
                <a:lnTo>
                  <a:pt x="1" y="50"/>
                </a:lnTo>
                <a:lnTo>
                  <a:pt x="5" y="38"/>
                </a:lnTo>
                <a:lnTo>
                  <a:pt x="5" y="28"/>
                </a:lnTo>
                <a:lnTo>
                  <a:pt x="8" y="18"/>
                </a:lnTo>
                <a:lnTo>
                  <a:pt x="27" y="12"/>
                </a:lnTo>
                <a:lnTo>
                  <a:pt x="32" y="18"/>
                </a:lnTo>
                <a:lnTo>
                  <a:pt x="42" y="18"/>
                </a:lnTo>
                <a:lnTo>
                  <a:pt x="45" y="8"/>
                </a:lnTo>
                <a:lnTo>
                  <a:pt x="52" y="0"/>
                </a:lnTo>
                <a:lnTo>
                  <a:pt x="82" y="15"/>
                </a:lnTo>
                <a:lnTo>
                  <a:pt x="99" y="32"/>
                </a:lnTo>
                <a:lnTo>
                  <a:pt x="94" y="45"/>
                </a:lnTo>
                <a:lnTo>
                  <a:pt x="86" y="41"/>
                </a:lnTo>
                <a:lnTo>
                  <a:pt x="74" y="36"/>
                </a:lnTo>
                <a:lnTo>
                  <a:pt x="62" y="32"/>
                </a:lnTo>
                <a:lnTo>
                  <a:pt x="56" y="38"/>
                </a:lnTo>
                <a:lnTo>
                  <a:pt x="58" y="50"/>
                </a:lnTo>
                <a:lnTo>
                  <a:pt x="65" y="56"/>
                </a:lnTo>
                <a:lnTo>
                  <a:pt x="58" y="65"/>
                </a:lnTo>
                <a:lnTo>
                  <a:pt x="52" y="70"/>
                </a:lnTo>
                <a:lnTo>
                  <a:pt x="42" y="73"/>
                </a:lnTo>
                <a:lnTo>
                  <a:pt x="40" y="78"/>
                </a:lnTo>
              </a:path>
            </a:pathLst>
          </a:custGeom>
          <a:solidFill>
            <a:schemeClr val="accent2"/>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215" name="Freeform 214"/>
          <p:cNvSpPr>
            <a:spLocks/>
          </p:cNvSpPr>
          <p:nvPr/>
        </p:nvSpPr>
        <p:spPr bwMode="auto">
          <a:xfrm>
            <a:off x="874335" y="2819267"/>
            <a:ext cx="1945995" cy="814660"/>
          </a:xfrm>
          <a:custGeom>
            <a:avLst/>
            <a:gdLst/>
            <a:ahLst/>
            <a:cxnLst>
              <a:cxn ang="0">
                <a:pos x="307" y="507"/>
              </a:cxn>
              <a:cxn ang="0">
                <a:pos x="157" y="437"/>
              </a:cxn>
              <a:cxn ang="0">
                <a:pos x="150" y="400"/>
              </a:cxn>
              <a:cxn ang="0">
                <a:pos x="126" y="347"/>
              </a:cxn>
              <a:cxn ang="0">
                <a:pos x="130" y="313"/>
              </a:cxn>
              <a:cxn ang="0">
                <a:pos x="113" y="288"/>
              </a:cxn>
              <a:cxn ang="0">
                <a:pos x="93" y="270"/>
              </a:cxn>
              <a:cxn ang="0">
                <a:pos x="39" y="224"/>
              </a:cxn>
              <a:cxn ang="0">
                <a:pos x="21" y="186"/>
              </a:cxn>
              <a:cxn ang="0">
                <a:pos x="245" y="192"/>
              </a:cxn>
              <a:cxn ang="0">
                <a:pos x="951" y="224"/>
              </a:cxn>
              <a:cxn ang="0">
                <a:pos x="1101" y="140"/>
              </a:cxn>
              <a:cxn ang="0">
                <a:pos x="1124" y="59"/>
              </a:cxn>
              <a:cxn ang="0">
                <a:pos x="1159" y="97"/>
              </a:cxn>
              <a:cxn ang="0">
                <a:pos x="1143" y="125"/>
              </a:cxn>
              <a:cxn ang="0">
                <a:pos x="1178" y="110"/>
              </a:cxn>
              <a:cxn ang="0">
                <a:pos x="1184" y="80"/>
              </a:cxn>
              <a:cxn ang="0">
                <a:pos x="1144" y="59"/>
              </a:cxn>
              <a:cxn ang="0">
                <a:pos x="1178" y="6"/>
              </a:cxn>
              <a:cxn ang="0">
                <a:pos x="1233" y="0"/>
              </a:cxn>
              <a:cxn ang="0">
                <a:pos x="1204" y="43"/>
              </a:cxn>
              <a:cxn ang="0">
                <a:pos x="1224" y="72"/>
              </a:cxn>
              <a:cxn ang="0">
                <a:pos x="1248" y="106"/>
              </a:cxn>
              <a:cxn ang="0">
                <a:pos x="1261" y="140"/>
              </a:cxn>
              <a:cxn ang="0">
                <a:pos x="1275" y="166"/>
              </a:cxn>
              <a:cxn ang="0">
                <a:pos x="1290" y="182"/>
              </a:cxn>
              <a:cxn ang="0">
                <a:pos x="1304" y="215"/>
              </a:cxn>
              <a:cxn ang="0">
                <a:pos x="1306" y="226"/>
              </a:cxn>
              <a:cxn ang="0">
                <a:pos x="1273" y="262"/>
              </a:cxn>
              <a:cxn ang="0">
                <a:pos x="1230" y="293"/>
              </a:cxn>
              <a:cxn ang="0">
                <a:pos x="1226" y="333"/>
              </a:cxn>
              <a:cxn ang="0">
                <a:pos x="1206" y="377"/>
              </a:cxn>
              <a:cxn ang="0">
                <a:pos x="1178" y="387"/>
              </a:cxn>
              <a:cxn ang="0">
                <a:pos x="1190" y="353"/>
              </a:cxn>
              <a:cxn ang="0">
                <a:pos x="1201" y="306"/>
              </a:cxn>
              <a:cxn ang="0">
                <a:pos x="1198" y="273"/>
              </a:cxn>
              <a:cxn ang="0">
                <a:pos x="1181" y="267"/>
              </a:cxn>
              <a:cxn ang="0">
                <a:pos x="1166" y="310"/>
              </a:cxn>
              <a:cxn ang="0">
                <a:pos x="1164" y="270"/>
              </a:cxn>
              <a:cxn ang="0">
                <a:pos x="1154" y="299"/>
              </a:cxn>
              <a:cxn ang="0">
                <a:pos x="1161" y="335"/>
              </a:cxn>
              <a:cxn ang="0">
                <a:pos x="1148" y="352"/>
              </a:cxn>
              <a:cxn ang="0">
                <a:pos x="1138" y="382"/>
              </a:cxn>
              <a:cxn ang="0">
                <a:pos x="1123" y="412"/>
              </a:cxn>
              <a:cxn ang="0">
                <a:pos x="1098" y="435"/>
              </a:cxn>
              <a:cxn ang="0">
                <a:pos x="1063" y="464"/>
              </a:cxn>
              <a:cxn ang="0">
                <a:pos x="724" y="534"/>
              </a:cxn>
            </a:cxnLst>
            <a:rect l="0" t="0" r="r" b="b"/>
            <a:pathLst>
              <a:path w="1319" h="535">
                <a:moveTo>
                  <a:pt x="724" y="534"/>
                </a:moveTo>
                <a:lnTo>
                  <a:pt x="699" y="529"/>
                </a:lnTo>
                <a:lnTo>
                  <a:pt x="307" y="507"/>
                </a:lnTo>
                <a:lnTo>
                  <a:pt x="166" y="497"/>
                </a:lnTo>
                <a:lnTo>
                  <a:pt x="160" y="446"/>
                </a:lnTo>
                <a:lnTo>
                  <a:pt x="157" y="437"/>
                </a:lnTo>
                <a:lnTo>
                  <a:pt x="153" y="420"/>
                </a:lnTo>
                <a:lnTo>
                  <a:pt x="152" y="409"/>
                </a:lnTo>
                <a:lnTo>
                  <a:pt x="150" y="400"/>
                </a:lnTo>
                <a:lnTo>
                  <a:pt x="145" y="379"/>
                </a:lnTo>
                <a:lnTo>
                  <a:pt x="133" y="353"/>
                </a:lnTo>
                <a:lnTo>
                  <a:pt x="126" y="347"/>
                </a:lnTo>
                <a:lnTo>
                  <a:pt x="130" y="339"/>
                </a:lnTo>
                <a:lnTo>
                  <a:pt x="132" y="330"/>
                </a:lnTo>
                <a:lnTo>
                  <a:pt x="130" y="313"/>
                </a:lnTo>
                <a:lnTo>
                  <a:pt x="126" y="304"/>
                </a:lnTo>
                <a:lnTo>
                  <a:pt x="113" y="302"/>
                </a:lnTo>
                <a:lnTo>
                  <a:pt x="113" y="288"/>
                </a:lnTo>
                <a:lnTo>
                  <a:pt x="103" y="284"/>
                </a:lnTo>
                <a:lnTo>
                  <a:pt x="93" y="284"/>
                </a:lnTo>
                <a:lnTo>
                  <a:pt x="93" y="270"/>
                </a:lnTo>
                <a:lnTo>
                  <a:pt x="75" y="255"/>
                </a:lnTo>
                <a:lnTo>
                  <a:pt x="75" y="240"/>
                </a:lnTo>
                <a:lnTo>
                  <a:pt x="39" y="224"/>
                </a:lnTo>
                <a:lnTo>
                  <a:pt x="40" y="202"/>
                </a:lnTo>
                <a:lnTo>
                  <a:pt x="35" y="188"/>
                </a:lnTo>
                <a:lnTo>
                  <a:pt x="21" y="186"/>
                </a:lnTo>
                <a:lnTo>
                  <a:pt x="0" y="179"/>
                </a:lnTo>
                <a:lnTo>
                  <a:pt x="0" y="177"/>
                </a:lnTo>
                <a:lnTo>
                  <a:pt x="245" y="192"/>
                </a:lnTo>
                <a:lnTo>
                  <a:pt x="751" y="215"/>
                </a:lnTo>
                <a:lnTo>
                  <a:pt x="758" y="215"/>
                </a:lnTo>
                <a:lnTo>
                  <a:pt x="951" y="224"/>
                </a:lnTo>
                <a:lnTo>
                  <a:pt x="966" y="224"/>
                </a:lnTo>
                <a:lnTo>
                  <a:pt x="1098" y="228"/>
                </a:lnTo>
                <a:lnTo>
                  <a:pt x="1101" y="140"/>
                </a:lnTo>
                <a:lnTo>
                  <a:pt x="1104" y="50"/>
                </a:lnTo>
                <a:lnTo>
                  <a:pt x="1118" y="50"/>
                </a:lnTo>
                <a:lnTo>
                  <a:pt x="1124" y="59"/>
                </a:lnTo>
                <a:lnTo>
                  <a:pt x="1144" y="66"/>
                </a:lnTo>
                <a:lnTo>
                  <a:pt x="1158" y="85"/>
                </a:lnTo>
                <a:lnTo>
                  <a:pt x="1159" y="97"/>
                </a:lnTo>
                <a:lnTo>
                  <a:pt x="1164" y="106"/>
                </a:lnTo>
                <a:lnTo>
                  <a:pt x="1154" y="119"/>
                </a:lnTo>
                <a:lnTo>
                  <a:pt x="1143" y="125"/>
                </a:lnTo>
                <a:lnTo>
                  <a:pt x="1161" y="126"/>
                </a:lnTo>
                <a:lnTo>
                  <a:pt x="1171" y="125"/>
                </a:lnTo>
                <a:lnTo>
                  <a:pt x="1178" y="110"/>
                </a:lnTo>
                <a:lnTo>
                  <a:pt x="1184" y="97"/>
                </a:lnTo>
                <a:lnTo>
                  <a:pt x="1183" y="90"/>
                </a:lnTo>
                <a:lnTo>
                  <a:pt x="1184" y="80"/>
                </a:lnTo>
                <a:lnTo>
                  <a:pt x="1166" y="68"/>
                </a:lnTo>
                <a:lnTo>
                  <a:pt x="1159" y="60"/>
                </a:lnTo>
                <a:lnTo>
                  <a:pt x="1144" y="59"/>
                </a:lnTo>
                <a:lnTo>
                  <a:pt x="1154" y="40"/>
                </a:lnTo>
                <a:lnTo>
                  <a:pt x="1148" y="26"/>
                </a:lnTo>
                <a:lnTo>
                  <a:pt x="1178" y="6"/>
                </a:lnTo>
                <a:lnTo>
                  <a:pt x="1199" y="3"/>
                </a:lnTo>
                <a:lnTo>
                  <a:pt x="1216" y="0"/>
                </a:lnTo>
                <a:lnTo>
                  <a:pt x="1233" y="0"/>
                </a:lnTo>
                <a:lnTo>
                  <a:pt x="1239" y="19"/>
                </a:lnTo>
                <a:lnTo>
                  <a:pt x="1216" y="33"/>
                </a:lnTo>
                <a:lnTo>
                  <a:pt x="1204" y="43"/>
                </a:lnTo>
                <a:lnTo>
                  <a:pt x="1210" y="52"/>
                </a:lnTo>
                <a:lnTo>
                  <a:pt x="1216" y="65"/>
                </a:lnTo>
                <a:lnTo>
                  <a:pt x="1224" y="72"/>
                </a:lnTo>
                <a:lnTo>
                  <a:pt x="1233" y="92"/>
                </a:lnTo>
                <a:lnTo>
                  <a:pt x="1244" y="95"/>
                </a:lnTo>
                <a:lnTo>
                  <a:pt x="1248" y="106"/>
                </a:lnTo>
                <a:lnTo>
                  <a:pt x="1248" y="115"/>
                </a:lnTo>
                <a:lnTo>
                  <a:pt x="1253" y="130"/>
                </a:lnTo>
                <a:lnTo>
                  <a:pt x="1261" y="140"/>
                </a:lnTo>
                <a:lnTo>
                  <a:pt x="1273" y="146"/>
                </a:lnTo>
                <a:lnTo>
                  <a:pt x="1279" y="157"/>
                </a:lnTo>
                <a:lnTo>
                  <a:pt x="1275" y="166"/>
                </a:lnTo>
                <a:lnTo>
                  <a:pt x="1279" y="182"/>
                </a:lnTo>
                <a:lnTo>
                  <a:pt x="1279" y="192"/>
                </a:lnTo>
                <a:lnTo>
                  <a:pt x="1290" y="182"/>
                </a:lnTo>
                <a:lnTo>
                  <a:pt x="1293" y="202"/>
                </a:lnTo>
                <a:lnTo>
                  <a:pt x="1295" y="212"/>
                </a:lnTo>
                <a:lnTo>
                  <a:pt x="1304" y="215"/>
                </a:lnTo>
                <a:lnTo>
                  <a:pt x="1318" y="217"/>
                </a:lnTo>
                <a:lnTo>
                  <a:pt x="1315" y="226"/>
                </a:lnTo>
                <a:lnTo>
                  <a:pt x="1306" y="226"/>
                </a:lnTo>
                <a:lnTo>
                  <a:pt x="1301" y="237"/>
                </a:lnTo>
                <a:lnTo>
                  <a:pt x="1268" y="235"/>
                </a:lnTo>
                <a:lnTo>
                  <a:pt x="1273" y="262"/>
                </a:lnTo>
                <a:lnTo>
                  <a:pt x="1244" y="284"/>
                </a:lnTo>
                <a:lnTo>
                  <a:pt x="1231" y="284"/>
                </a:lnTo>
                <a:lnTo>
                  <a:pt x="1230" y="293"/>
                </a:lnTo>
                <a:lnTo>
                  <a:pt x="1230" y="306"/>
                </a:lnTo>
                <a:lnTo>
                  <a:pt x="1224" y="326"/>
                </a:lnTo>
                <a:lnTo>
                  <a:pt x="1226" y="333"/>
                </a:lnTo>
                <a:lnTo>
                  <a:pt x="1218" y="342"/>
                </a:lnTo>
                <a:lnTo>
                  <a:pt x="1208" y="352"/>
                </a:lnTo>
                <a:lnTo>
                  <a:pt x="1206" y="377"/>
                </a:lnTo>
                <a:lnTo>
                  <a:pt x="1210" y="382"/>
                </a:lnTo>
                <a:lnTo>
                  <a:pt x="1190" y="392"/>
                </a:lnTo>
                <a:lnTo>
                  <a:pt x="1178" y="387"/>
                </a:lnTo>
                <a:lnTo>
                  <a:pt x="1174" y="377"/>
                </a:lnTo>
                <a:lnTo>
                  <a:pt x="1186" y="362"/>
                </a:lnTo>
                <a:lnTo>
                  <a:pt x="1190" y="353"/>
                </a:lnTo>
                <a:lnTo>
                  <a:pt x="1186" y="342"/>
                </a:lnTo>
                <a:lnTo>
                  <a:pt x="1193" y="335"/>
                </a:lnTo>
                <a:lnTo>
                  <a:pt x="1201" y="306"/>
                </a:lnTo>
                <a:lnTo>
                  <a:pt x="1204" y="293"/>
                </a:lnTo>
                <a:lnTo>
                  <a:pt x="1199" y="284"/>
                </a:lnTo>
                <a:lnTo>
                  <a:pt x="1198" y="273"/>
                </a:lnTo>
                <a:lnTo>
                  <a:pt x="1191" y="262"/>
                </a:lnTo>
                <a:lnTo>
                  <a:pt x="1184" y="255"/>
                </a:lnTo>
                <a:lnTo>
                  <a:pt x="1181" y="267"/>
                </a:lnTo>
                <a:lnTo>
                  <a:pt x="1181" y="279"/>
                </a:lnTo>
                <a:lnTo>
                  <a:pt x="1183" y="299"/>
                </a:lnTo>
                <a:lnTo>
                  <a:pt x="1166" y="310"/>
                </a:lnTo>
                <a:lnTo>
                  <a:pt x="1161" y="297"/>
                </a:lnTo>
                <a:lnTo>
                  <a:pt x="1166" y="279"/>
                </a:lnTo>
                <a:lnTo>
                  <a:pt x="1164" y="270"/>
                </a:lnTo>
                <a:lnTo>
                  <a:pt x="1154" y="273"/>
                </a:lnTo>
                <a:lnTo>
                  <a:pt x="1150" y="290"/>
                </a:lnTo>
                <a:lnTo>
                  <a:pt x="1154" y="299"/>
                </a:lnTo>
                <a:lnTo>
                  <a:pt x="1154" y="319"/>
                </a:lnTo>
                <a:lnTo>
                  <a:pt x="1161" y="326"/>
                </a:lnTo>
                <a:lnTo>
                  <a:pt x="1161" y="335"/>
                </a:lnTo>
                <a:lnTo>
                  <a:pt x="1159" y="347"/>
                </a:lnTo>
                <a:lnTo>
                  <a:pt x="1154" y="339"/>
                </a:lnTo>
                <a:lnTo>
                  <a:pt x="1148" y="352"/>
                </a:lnTo>
                <a:lnTo>
                  <a:pt x="1139" y="362"/>
                </a:lnTo>
                <a:lnTo>
                  <a:pt x="1134" y="375"/>
                </a:lnTo>
                <a:lnTo>
                  <a:pt x="1138" y="382"/>
                </a:lnTo>
                <a:lnTo>
                  <a:pt x="1134" y="392"/>
                </a:lnTo>
                <a:lnTo>
                  <a:pt x="1126" y="395"/>
                </a:lnTo>
                <a:lnTo>
                  <a:pt x="1123" y="412"/>
                </a:lnTo>
                <a:lnTo>
                  <a:pt x="1124" y="424"/>
                </a:lnTo>
                <a:lnTo>
                  <a:pt x="1110" y="420"/>
                </a:lnTo>
                <a:lnTo>
                  <a:pt x="1098" y="435"/>
                </a:lnTo>
                <a:lnTo>
                  <a:pt x="1086" y="440"/>
                </a:lnTo>
                <a:lnTo>
                  <a:pt x="1076" y="464"/>
                </a:lnTo>
                <a:lnTo>
                  <a:pt x="1063" y="464"/>
                </a:lnTo>
                <a:lnTo>
                  <a:pt x="744" y="453"/>
                </a:lnTo>
                <a:lnTo>
                  <a:pt x="729" y="453"/>
                </a:lnTo>
                <a:lnTo>
                  <a:pt x="724" y="534"/>
                </a:lnTo>
              </a:path>
            </a:pathLst>
          </a:custGeom>
          <a:solidFill>
            <a:schemeClr val="accent4"/>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216" name="Freeform 215"/>
          <p:cNvSpPr>
            <a:spLocks/>
          </p:cNvSpPr>
          <p:nvPr/>
        </p:nvSpPr>
        <p:spPr bwMode="auto">
          <a:xfrm>
            <a:off x="2693452" y="2889311"/>
            <a:ext cx="72292" cy="120296"/>
          </a:xfrm>
          <a:custGeom>
            <a:avLst/>
            <a:gdLst/>
            <a:ahLst/>
            <a:cxnLst>
              <a:cxn ang="0">
                <a:pos x="24" y="70"/>
              </a:cxn>
              <a:cxn ang="0">
                <a:pos x="15" y="68"/>
              </a:cxn>
              <a:cxn ang="0">
                <a:pos x="10" y="61"/>
              </a:cxn>
              <a:cxn ang="0">
                <a:pos x="7" y="51"/>
              </a:cxn>
              <a:cxn ang="0">
                <a:pos x="3" y="43"/>
              </a:cxn>
              <a:cxn ang="0">
                <a:pos x="0" y="31"/>
              </a:cxn>
              <a:cxn ang="0">
                <a:pos x="3" y="15"/>
              </a:cxn>
              <a:cxn ang="0">
                <a:pos x="5" y="12"/>
              </a:cxn>
              <a:cxn ang="0">
                <a:pos x="27" y="0"/>
              </a:cxn>
              <a:cxn ang="0">
                <a:pos x="38" y="8"/>
              </a:cxn>
              <a:cxn ang="0">
                <a:pos x="38" y="28"/>
              </a:cxn>
              <a:cxn ang="0">
                <a:pos x="39" y="43"/>
              </a:cxn>
              <a:cxn ang="0">
                <a:pos x="41" y="57"/>
              </a:cxn>
              <a:cxn ang="0">
                <a:pos x="48" y="68"/>
              </a:cxn>
              <a:cxn ang="0">
                <a:pos x="39" y="78"/>
              </a:cxn>
              <a:cxn ang="0">
                <a:pos x="31" y="78"/>
              </a:cxn>
              <a:cxn ang="0">
                <a:pos x="24" y="70"/>
              </a:cxn>
            </a:cxnLst>
            <a:rect l="0" t="0" r="r" b="b"/>
            <a:pathLst>
              <a:path w="49" h="79">
                <a:moveTo>
                  <a:pt x="24" y="70"/>
                </a:moveTo>
                <a:lnTo>
                  <a:pt x="15" y="68"/>
                </a:lnTo>
                <a:lnTo>
                  <a:pt x="10" y="61"/>
                </a:lnTo>
                <a:lnTo>
                  <a:pt x="7" y="51"/>
                </a:lnTo>
                <a:lnTo>
                  <a:pt x="3" y="43"/>
                </a:lnTo>
                <a:lnTo>
                  <a:pt x="0" y="31"/>
                </a:lnTo>
                <a:lnTo>
                  <a:pt x="3" y="15"/>
                </a:lnTo>
                <a:lnTo>
                  <a:pt x="5" y="12"/>
                </a:lnTo>
                <a:lnTo>
                  <a:pt x="27" y="0"/>
                </a:lnTo>
                <a:lnTo>
                  <a:pt x="38" y="8"/>
                </a:lnTo>
                <a:lnTo>
                  <a:pt x="38" y="28"/>
                </a:lnTo>
                <a:lnTo>
                  <a:pt x="39" y="43"/>
                </a:lnTo>
                <a:lnTo>
                  <a:pt x="41" y="57"/>
                </a:lnTo>
                <a:lnTo>
                  <a:pt x="48" y="68"/>
                </a:lnTo>
                <a:lnTo>
                  <a:pt x="39" y="78"/>
                </a:lnTo>
                <a:lnTo>
                  <a:pt x="31" y="78"/>
                </a:lnTo>
                <a:lnTo>
                  <a:pt x="24" y="70"/>
                </a:lnTo>
              </a:path>
            </a:pathLst>
          </a:custGeom>
          <a:solidFill>
            <a:srgbClr val="88888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217" name="Freeform 216"/>
          <p:cNvSpPr>
            <a:spLocks/>
          </p:cNvSpPr>
          <p:nvPr/>
        </p:nvSpPr>
        <p:spPr bwMode="auto">
          <a:xfrm>
            <a:off x="2523784" y="2822312"/>
            <a:ext cx="45736" cy="45682"/>
          </a:xfrm>
          <a:custGeom>
            <a:avLst/>
            <a:gdLst/>
            <a:ahLst/>
            <a:cxnLst>
              <a:cxn ang="0">
                <a:pos x="30" y="11"/>
              </a:cxn>
              <a:cxn ang="0">
                <a:pos x="0" y="29"/>
              </a:cxn>
              <a:cxn ang="0">
                <a:pos x="0" y="0"/>
              </a:cxn>
              <a:cxn ang="0">
                <a:pos x="30" y="11"/>
              </a:cxn>
            </a:cxnLst>
            <a:rect l="0" t="0" r="r" b="b"/>
            <a:pathLst>
              <a:path w="31" h="30">
                <a:moveTo>
                  <a:pt x="30" y="11"/>
                </a:moveTo>
                <a:lnTo>
                  <a:pt x="0" y="29"/>
                </a:lnTo>
                <a:lnTo>
                  <a:pt x="0" y="0"/>
                </a:lnTo>
                <a:lnTo>
                  <a:pt x="30" y="11"/>
                </a:lnTo>
              </a:path>
            </a:pathLst>
          </a:custGeom>
          <a:solidFill>
            <a:srgbClr val="FAD629"/>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218" name="Freeform 217"/>
          <p:cNvSpPr>
            <a:spLocks/>
          </p:cNvSpPr>
          <p:nvPr/>
        </p:nvSpPr>
        <p:spPr bwMode="auto">
          <a:xfrm>
            <a:off x="2398380" y="3081174"/>
            <a:ext cx="556210" cy="735477"/>
          </a:xfrm>
          <a:custGeom>
            <a:avLst/>
            <a:gdLst/>
            <a:ahLst/>
            <a:cxnLst>
              <a:cxn ang="0">
                <a:pos x="279" y="350"/>
              </a:cxn>
              <a:cxn ang="0">
                <a:pos x="314" y="316"/>
              </a:cxn>
              <a:cxn ang="0">
                <a:pos x="324" y="336"/>
              </a:cxn>
              <a:cxn ang="0">
                <a:pos x="322" y="355"/>
              </a:cxn>
              <a:cxn ang="0">
                <a:pos x="326" y="373"/>
              </a:cxn>
              <a:cxn ang="0">
                <a:pos x="344" y="375"/>
              </a:cxn>
              <a:cxn ang="0">
                <a:pos x="359" y="388"/>
              </a:cxn>
              <a:cxn ang="0">
                <a:pos x="339" y="417"/>
              </a:cxn>
              <a:cxn ang="0">
                <a:pos x="333" y="437"/>
              </a:cxn>
              <a:cxn ang="0">
                <a:pos x="322" y="482"/>
              </a:cxn>
              <a:cxn ang="0">
                <a:pos x="148" y="477"/>
              </a:cxn>
              <a:cxn ang="0">
                <a:pos x="152" y="372"/>
              </a:cxn>
              <a:cxn ang="0">
                <a:pos x="0" y="368"/>
              </a:cxn>
              <a:cxn ang="0">
                <a:pos x="28" y="321"/>
              </a:cxn>
              <a:cxn ang="0">
                <a:pos x="43" y="298"/>
              </a:cxn>
              <a:cxn ang="0">
                <a:pos x="60" y="284"/>
              </a:cxn>
              <a:cxn ang="0">
                <a:pos x="75" y="268"/>
              </a:cxn>
              <a:cxn ang="0">
                <a:pos x="105" y="252"/>
              </a:cxn>
              <a:cxn ang="0">
                <a:pos x="127" y="237"/>
              </a:cxn>
              <a:cxn ang="0">
                <a:pos x="175" y="228"/>
              </a:cxn>
              <a:cxn ang="0">
                <a:pos x="179" y="204"/>
              </a:cxn>
              <a:cxn ang="0">
                <a:pos x="184" y="179"/>
              </a:cxn>
              <a:cxn ang="0">
                <a:pos x="199" y="176"/>
              </a:cxn>
              <a:cxn ang="0">
                <a:pos x="207" y="162"/>
              </a:cxn>
              <a:cxn ang="0">
                <a:pos x="220" y="147"/>
              </a:cxn>
              <a:cxn ang="0">
                <a:pos x="234" y="127"/>
              </a:cxn>
              <a:cxn ang="0">
                <a:pos x="252" y="110"/>
              </a:cxn>
              <a:cxn ang="0">
                <a:pos x="267" y="94"/>
              </a:cxn>
              <a:cxn ang="0">
                <a:pos x="299" y="72"/>
              </a:cxn>
              <a:cxn ang="0">
                <a:pos x="308" y="55"/>
              </a:cxn>
              <a:cxn ang="0">
                <a:pos x="301" y="32"/>
              </a:cxn>
              <a:cxn ang="0">
                <a:pos x="294" y="13"/>
              </a:cxn>
              <a:cxn ang="0">
                <a:pos x="281" y="0"/>
              </a:cxn>
              <a:cxn ang="0">
                <a:pos x="295" y="8"/>
              </a:cxn>
              <a:cxn ang="0">
                <a:pos x="324" y="17"/>
              </a:cxn>
              <a:cxn ang="0">
                <a:pos x="339" y="28"/>
              </a:cxn>
              <a:cxn ang="0">
                <a:pos x="346" y="45"/>
              </a:cxn>
              <a:cxn ang="0">
                <a:pos x="348" y="67"/>
              </a:cxn>
              <a:cxn ang="0">
                <a:pos x="351" y="94"/>
              </a:cxn>
              <a:cxn ang="0">
                <a:pos x="364" y="110"/>
              </a:cxn>
              <a:cxn ang="0">
                <a:pos x="359" y="127"/>
              </a:cxn>
              <a:cxn ang="0">
                <a:pos x="364" y="142"/>
              </a:cxn>
              <a:cxn ang="0">
                <a:pos x="376" y="159"/>
              </a:cxn>
              <a:cxn ang="0">
                <a:pos x="362" y="174"/>
              </a:cxn>
              <a:cxn ang="0">
                <a:pos x="346" y="176"/>
              </a:cxn>
              <a:cxn ang="0">
                <a:pos x="321" y="176"/>
              </a:cxn>
              <a:cxn ang="0">
                <a:pos x="301" y="201"/>
              </a:cxn>
              <a:cxn ang="0">
                <a:pos x="282" y="221"/>
              </a:cxn>
              <a:cxn ang="0">
                <a:pos x="269" y="202"/>
              </a:cxn>
              <a:cxn ang="0">
                <a:pos x="255" y="182"/>
              </a:cxn>
              <a:cxn ang="0">
                <a:pos x="257" y="202"/>
              </a:cxn>
              <a:cxn ang="0">
                <a:pos x="275" y="226"/>
              </a:cxn>
              <a:cxn ang="0">
                <a:pos x="275" y="256"/>
              </a:cxn>
              <a:cxn ang="0">
                <a:pos x="284" y="288"/>
              </a:cxn>
              <a:cxn ang="0">
                <a:pos x="287" y="313"/>
              </a:cxn>
              <a:cxn ang="0">
                <a:pos x="262" y="343"/>
              </a:cxn>
              <a:cxn ang="0">
                <a:pos x="235" y="353"/>
              </a:cxn>
              <a:cxn ang="0">
                <a:pos x="226" y="372"/>
              </a:cxn>
              <a:cxn ang="0">
                <a:pos x="267" y="350"/>
              </a:cxn>
            </a:cxnLst>
            <a:rect l="0" t="0" r="r" b="b"/>
            <a:pathLst>
              <a:path w="377" h="483">
                <a:moveTo>
                  <a:pt x="267" y="350"/>
                </a:moveTo>
                <a:lnTo>
                  <a:pt x="279" y="350"/>
                </a:lnTo>
                <a:lnTo>
                  <a:pt x="302" y="316"/>
                </a:lnTo>
                <a:lnTo>
                  <a:pt x="314" y="316"/>
                </a:lnTo>
                <a:lnTo>
                  <a:pt x="314" y="323"/>
                </a:lnTo>
                <a:lnTo>
                  <a:pt x="324" y="336"/>
                </a:lnTo>
                <a:lnTo>
                  <a:pt x="322" y="348"/>
                </a:lnTo>
                <a:lnTo>
                  <a:pt x="322" y="355"/>
                </a:lnTo>
                <a:lnTo>
                  <a:pt x="321" y="365"/>
                </a:lnTo>
                <a:lnTo>
                  <a:pt x="326" y="373"/>
                </a:lnTo>
                <a:lnTo>
                  <a:pt x="335" y="373"/>
                </a:lnTo>
                <a:lnTo>
                  <a:pt x="344" y="375"/>
                </a:lnTo>
                <a:lnTo>
                  <a:pt x="351" y="383"/>
                </a:lnTo>
                <a:lnTo>
                  <a:pt x="359" y="388"/>
                </a:lnTo>
                <a:lnTo>
                  <a:pt x="348" y="408"/>
                </a:lnTo>
                <a:lnTo>
                  <a:pt x="339" y="417"/>
                </a:lnTo>
                <a:lnTo>
                  <a:pt x="335" y="425"/>
                </a:lnTo>
                <a:lnTo>
                  <a:pt x="333" y="437"/>
                </a:lnTo>
                <a:lnTo>
                  <a:pt x="329" y="460"/>
                </a:lnTo>
                <a:lnTo>
                  <a:pt x="322" y="482"/>
                </a:lnTo>
                <a:lnTo>
                  <a:pt x="234" y="477"/>
                </a:lnTo>
                <a:lnTo>
                  <a:pt x="148" y="477"/>
                </a:lnTo>
                <a:lnTo>
                  <a:pt x="150" y="403"/>
                </a:lnTo>
                <a:lnTo>
                  <a:pt x="152" y="372"/>
                </a:lnTo>
                <a:lnTo>
                  <a:pt x="124" y="372"/>
                </a:lnTo>
                <a:lnTo>
                  <a:pt x="0" y="368"/>
                </a:lnTo>
                <a:lnTo>
                  <a:pt x="1" y="355"/>
                </a:lnTo>
                <a:lnTo>
                  <a:pt x="28" y="321"/>
                </a:lnTo>
                <a:lnTo>
                  <a:pt x="37" y="306"/>
                </a:lnTo>
                <a:lnTo>
                  <a:pt x="43" y="298"/>
                </a:lnTo>
                <a:lnTo>
                  <a:pt x="53" y="294"/>
                </a:lnTo>
                <a:lnTo>
                  <a:pt x="60" y="284"/>
                </a:lnTo>
                <a:lnTo>
                  <a:pt x="66" y="276"/>
                </a:lnTo>
                <a:lnTo>
                  <a:pt x="75" y="268"/>
                </a:lnTo>
                <a:lnTo>
                  <a:pt x="90" y="264"/>
                </a:lnTo>
                <a:lnTo>
                  <a:pt x="105" y="252"/>
                </a:lnTo>
                <a:lnTo>
                  <a:pt x="113" y="243"/>
                </a:lnTo>
                <a:lnTo>
                  <a:pt x="127" y="237"/>
                </a:lnTo>
                <a:lnTo>
                  <a:pt x="166" y="234"/>
                </a:lnTo>
                <a:lnTo>
                  <a:pt x="175" y="228"/>
                </a:lnTo>
                <a:lnTo>
                  <a:pt x="182" y="217"/>
                </a:lnTo>
                <a:lnTo>
                  <a:pt x="179" y="204"/>
                </a:lnTo>
                <a:lnTo>
                  <a:pt x="180" y="190"/>
                </a:lnTo>
                <a:lnTo>
                  <a:pt x="184" y="179"/>
                </a:lnTo>
                <a:lnTo>
                  <a:pt x="190" y="174"/>
                </a:lnTo>
                <a:lnTo>
                  <a:pt x="199" y="176"/>
                </a:lnTo>
                <a:lnTo>
                  <a:pt x="206" y="169"/>
                </a:lnTo>
                <a:lnTo>
                  <a:pt x="207" y="162"/>
                </a:lnTo>
                <a:lnTo>
                  <a:pt x="212" y="150"/>
                </a:lnTo>
                <a:lnTo>
                  <a:pt x="220" y="147"/>
                </a:lnTo>
                <a:lnTo>
                  <a:pt x="230" y="139"/>
                </a:lnTo>
                <a:lnTo>
                  <a:pt x="234" y="127"/>
                </a:lnTo>
                <a:lnTo>
                  <a:pt x="241" y="115"/>
                </a:lnTo>
                <a:lnTo>
                  <a:pt x="252" y="110"/>
                </a:lnTo>
                <a:lnTo>
                  <a:pt x="257" y="100"/>
                </a:lnTo>
                <a:lnTo>
                  <a:pt x="267" y="94"/>
                </a:lnTo>
                <a:lnTo>
                  <a:pt x="282" y="75"/>
                </a:lnTo>
                <a:lnTo>
                  <a:pt x="299" y="72"/>
                </a:lnTo>
                <a:lnTo>
                  <a:pt x="308" y="70"/>
                </a:lnTo>
                <a:lnTo>
                  <a:pt x="308" y="55"/>
                </a:lnTo>
                <a:lnTo>
                  <a:pt x="306" y="45"/>
                </a:lnTo>
                <a:lnTo>
                  <a:pt x="301" y="32"/>
                </a:lnTo>
                <a:lnTo>
                  <a:pt x="299" y="21"/>
                </a:lnTo>
                <a:lnTo>
                  <a:pt x="294" y="13"/>
                </a:lnTo>
                <a:lnTo>
                  <a:pt x="281" y="12"/>
                </a:lnTo>
                <a:lnTo>
                  <a:pt x="281" y="0"/>
                </a:lnTo>
                <a:lnTo>
                  <a:pt x="289" y="0"/>
                </a:lnTo>
                <a:lnTo>
                  <a:pt x="295" y="8"/>
                </a:lnTo>
                <a:lnTo>
                  <a:pt x="301" y="13"/>
                </a:lnTo>
                <a:lnTo>
                  <a:pt x="324" y="17"/>
                </a:lnTo>
                <a:lnTo>
                  <a:pt x="329" y="23"/>
                </a:lnTo>
                <a:lnTo>
                  <a:pt x="339" y="28"/>
                </a:lnTo>
                <a:lnTo>
                  <a:pt x="341" y="35"/>
                </a:lnTo>
                <a:lnTo>
                  <a:pt x="346" y="45"/>
                </a:lnTo>
                <a:lnTo>
                  <a:pt x="348" y="57"/>
                </a:lnTo>
                <a:lnTo>
                  <a:pt x="348" y="67"/>
                </a:lnTo>
                <a:lnTo>
                  <a:pt x="351" y="82"/>
                </a:lnTo>
                <a:lnTo>
                  <a:pt x="351" y="94"/>
                </a:lnTo>
                <a:lnTo>
                  <a:pt x="353" y="100"/>
                </a:lnTo>
                <a:lnTo>
                  <a:pt x="364" y="110"/>
                </a:lnTo>
                <a:lnTo>
                  <a:pt x="364" y="121"/>
                </a:lnTo>
                <a:lnTo>
                  <a:pt x="359" y="127"/>
                </a:lnTo>
                <a:lnTo>
                  <a:pt x="359" y="135"/>
                </a:lnTo>
                <a:lnTo>
                  <a:pt x="364" y="142"/>
                </a:lnTo>
                <a:lnTo>
                  <a:pt x="366" y="150"/>
                </a:lnTo>
                <a:lnTo>
                  <a:pt x="376" y="159"/>
                </a:lnTo>
                <a:lnTo>
                  <a:pt x="371" y="172"/>
                </a:lnTo>
                <a:lnTo>
                  <a:pt x="362" y="174"/>
                </a:lnTo>
                <a:lnTo>
                  <a:pt x="353" y="174"/>
                </a:lnTo>
                <a:lnTo>
                  <a:pt x="346" y="176"/>
                </a:lnTo>
                <a:lnTo>
                  <a:pt x="329" y="172"/>
                </a:lnTo>
                <a:lnTo>
                  <a:pt x="321" y="176"/>
                </a:lnTo>
                <a:lnTo>
                  <a:pt x="321" y="189"/>
                </a:lnTo>
                <a:lnTo>
                  <a:pt x="301" y="201"/>
                </a:lnTo>
                <a:lnTo>
                  <a:pt x="295" y="216"/>
                </a:lnTo>
                <a:lnTo>
                  <a:pt x="282" y="221"/>
                </a:lnTo>
                <a:lnTo>
                  <a:pt x="281" y="204"/>
                </a:lnTo>
                <a:lnTo>
                  <a:pt x="269" y="202"/>
                </a:lnTo>
                <a:lnTo>
                  <a:pt x="262" y="197"/>
                </a:lnTo>
                <a:lnTo>
                  <a:pt x="255" y="182"/>
                </a:lnTo>
                <a:lnTo>
                  <a:pt x="249" y="189"/>
                </a:lnTo>
                <a:lnTo>
                  <a:pt x="257" y="202"/>
                </a:lnTo>
                <a:lnTo>
                  <a:pt x="266" y="212"/>
                </a:lnTo>
                <a:lnTo>
                  <a:pt x="275" y="226"/>
                </a:lnTo>
                <a:lnTo>
                  <a:pt x="275" y="246"/>
                </a:lnTo>
                <a:lnTo>
                  <a:pt x="275" y="256"/>
                </a:lnTo>
                <a:lnTo>
                  <a:pt x="289" y="276"/>
                </a:lnTo>
                <a:lnTo>
                  <a:pt x="284" y="288"/>
                </a:lnTo>
                <a:lnTo>
                  <a:pt x="284" y="304"/>
                </a:lnTo>
                <a:lnTo>
                  <a:pt x="287" y="313"/>
                </a:lnTo>
                <a:lnTo>
                  <a:pt x="281" y="323"/>
                </a:lnTo>
                <a:lnTo>
                  <a:pt x="262" y="343"/>
                </a:lnTo>
                <a:lnTo>
                  <a:pt x="249" y="343"/>
                </a:lnTo>
                <a:lnTo>
                  <a:pt x="235" y="353"/>
                </a:lnTo>
                <a:lnTo>
                  <a:pt x="226" y="363"/>
                </a:lnTo>
                <a:lnTo>
                  <a:pt x="226" y="372"/>
                </a:lnTo>
                <a:lnTo>
                  <a:pt x="246" y="359"/>
                </a:lnTo>
                <a:lnTo>
                  <a:pt x="267" y="350"/>
                </a:lnTo>
              </a:path>
            </a:pathLst>
          </a:custGeom>
          <a:solidFill>
            <a:srgbClr val="E8E8E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219" name="Freeform 218"/>
          <p:cNvSpPr>
            <a:spLocks/>
          </p:cNvSpPr>
          <p:nvPr/>
        </p:nvSpPr>
        <p:spPr bwMode="auto">
          <a:xfrm>
            <a:off x="2839512" y="3378106"/>
            <a:ext cx="95898" cy="194909"/>
          </a:xfrm>
          <a:custGeom>
            <a:avLst/>
            <a:gdLst/>
            <a:ahLst/>
            <a:cxnLst>
              <a:cxn ang="0">
                <a:pos x="35" y="86"/>
              </a:cxn>
              <a:cxn ang="0">
                <a:pos x="50" y="90"/>
              </a:cxn>
              <a:cxn ang="0">
                <a:pos x="54" y="100"/>
              </a:cxn>
              <a:cxn ang="0">
                <a:pos x="48" y="110"/>
              </a:cxn>
              <a:cxn ang="0">
                <a:pos x="64" y="119"/>
              </a:cxn>
              <a:cxn ang="0">
                <a:pos x="54" y="124"/>
              </a:cxn>
              <a:cxn ang="0">
                <a:pos x="39" y="127"/>
              </a:cxn>
              <a:cxn ang="0">
                <a:pos x="35" y="119"/>
              </a:cxn>
              <a:cxn ang="0">
                <a:pos x="25" y="108"/>
              </a:cxn>
              <a:cxn ang="0">
                <a:pos x="14" y="110"/>
              </a:cxn>
              <a:cxn ang="0">
                <a:pos x="3" y="99"/>
              </a:cxn>
              <a:cxn ang="0">
                <a:pos x="7" y="77"/>
              </a:cxn>
              <a:cxn ang="0">
                <a:pos x="1" y="62"/>
              </a:cxn>
              <a:cxn ang="0">
                <a:pos x="0" y="46"/>
              </a:cxn>
              <a:cxn ang="0">
                <a:pos x="12" y="37"/>
              </a:cxn>
              <a:cxn ang="0">
                <a:pos x="14" y="23"/>
              </a:cxn>
              <a:cxn ang="0">
                <a:pos x="16" y="0"/>
              </a:cxn>
              <a:cxn ang="0">
                <a:pos x="27" y="0"/>
              </a:cxn>
              <a:cxn ang="0">
                <a:pos x="35" y="12"/>
              </a:cxn>
              <a:cxn ang="0">
                <a:pos x="46" y="8"/>
              </a:cxn>
              <a:cxn ang="0">
                <a:pos x="50" y="23"/>
              </a:cxn>
              <a:cxn ang="0">
                <a:pos x="50" y="37"/>
              </a:cxn>
              <a:cxn ang="0">
                <a:pos x="50" y="46"/>
              </a:cxn>
              <a:cxn ang="0">
                <a:pos x="46" y="62"/>
              </a:cxn>
              <a:cxn ang="0">
                <a:pos x="54" y="70"/>
              </a:cxn>
              <a:cxn ang="0">
                <a:pos x="55" y="80"/>
              </a:cxn>
              <a:cxn ang="0">
                <a:pos x="35" y="86"/>
              </a:cxn>
            </a:cxnLst>
            <a:rect l="0" t="0" r="r" b="b"/>
            <a:pathLst>
              <a:path w="65" h="128">
                <a:moveTo>
                  <a:pt x="35" y="86"/>
                </a:moveTo>
                <a:lnTo>
                  <a:pt x="50" y="90"/>
                </a:lnTo>
                <a:lnTo>
                  <a:pt x="54" y="100"/>
                </a:lnTo>
                <a:lnTo>
                  <a:pt x="48" y="110"/>
                </a:lnTo>
                <a:lnTo>
                  <a:pt x="64" y="119"/>
                </a:lnTo>
                <a:lnTo>
                  <a:pt x="54" y="124"/>
                </a:lnTo>
                <a:lnTo>
                  <a:pt x="39" y="127"/>
                </a:lnTo>
                <a:lnTo>
                  <a:pt x="35" y="119"/>
                </a:lnTo>
                <a:lnTo>
                  <a:pt x="25" y="108"/>
                </a:lnTo>
                <a:lnTo>
                  <a:pt x="14" y="110"/>
                </a:lnTo>
                <a:lnTo>
                  <a:pt x="3" y="99"/>
                </a:lnTo>
                <a:lnTo>
                  <a:pt x="7" y="77"/>
                </a:lnTo>
                <a:lnTo>
                  <a:pt x="1" y="62"/>
                </a:lnTo>
                <a:lnTo>
                  <a:pt x="0" y="46"/>
                </a:lnTo>
                <a:lnTo>
                  <a:pt x="12" y="37"/>
                </a:lnTo>
                <a:lnTo>
                  <a:pt x="14" y="23"/>
                </a:lnTo>
                <a:lnTo>
                  <a:pt x="16" y="0"/>
                </a:lnTo>
                <a:lnTo>
                  <a:pt x="27" y="0"/>
                </a:lnTo>
                <a:lnTo>
                  <a:pt x="35" y="12"/>
                </a:lnTo>
                <a:lnTo>
                  <a:pt x="46" y="8"/>
                </a:lnTo>
                <a:lnTo>
                  <a:pt x="50" y="23"/>
                </a:lnTo>
                <a:lnTo>
                  <a:pt x="50" y="37"/>
                </a:lnTo>
                <a:lnTo>
                  <a:pt x="50" y="46"/>
                </a:lnTo>
                <a:lnTo>
                  <a:pt x="46" y="62"/>
                </a:lnTo>
                <a:lnTo>
                  <a:pt x="54" y="70"/>
                </a:lnTo>
                <a:lnTo>
                  <a:pt x="55" y="80"/>
                </a:lnTo>
                <a:lnTo>
                  <a:pt x="35" y="86"/>
                </a:lnTo>
              </a:path>
            </a:pathLst>
          </a:custGeom>
          <a:solidFill>
            <a:schemeClr val="accent2"/>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220" name="Freeform 219"/>
          <p:cNvSpPr>
            <a:spLocks/>
          </p:cNvSpPr>
          <p:nvPr/>
        </p:nvSpPr>
        <p:spPr bwMode="auto">
          <a:xfrm>
            <a:off x="2920656" y="3620221"/>
            <a:ext cx="44260" cy="48727"/>
          </a:xfrm>
          <a:custGeom>
            <a:avLst/>
            <a:gdLst/>
            <a:ahLst/>
            <a:cxnLst>
              <a:cxn ang="0">
                <a:pos x="16" y="31"/>
              </a:cxn>
              <a:cxn ang="0">
                <a:pos x="0" y="8"/>
              </a:cxn>
              <a:cxn ang="0">
                <a:pos x="22" y="0"/>
              </a:cxn>
              <a:cxn ang="0">
                <a:pos x="29" y="21"/>
              </a:cxn>
              <a:cxn ang="0">
                <a:pos x="16" y="31"/>
              </a:cxn>
            </a:cxnLst>
            <a:rect l="0" t="0" r="r" b="b"/>
            <a:pathLst>
              <a:path w="30" h="32">
                <a:moveTo>
                  <a:pt x="16" y="31"/>
                </a:moveTo>
                <a:lnTo>
                  <a:pt x="0" y="8"/>
                </a:lnTo>
                <a:lnTo>
                  <a:pt x="22" y="0"/>
                </a:lnTo>
                <a:lnTo>
                  <a:pt x="29" y="21"/>
                </a:lnTo>
                <a:lnTo>
                  <a:pt x="16" y="31"/>
                </a:lnTo>
              </a:path>
            </a:pathLst>
          </a:custGeom>
          <a:solidFill>
            <a:schemeClr val="accent2"/>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221" name="Freeform 220"/>
          <p:cNvSpPr>
            <a:spLocks/>
          </p:cNvSpPr>
          <p:nvPr/>
        </p:nvSpPr>
        <p:spPr bwMode="auto">
          <a:xfrm>
            <a:off x="1300713" y="4606948"/>
            <a:ext cx="730302" cy="762886"/>
          </a:xfrm>
          <a:custGeom>
            <a:avLst/>
            <a:gdLst/>
            <a:ahLst/>
            <a:cxnLst>
              <a:cxn ang="0">
                <a:pos x="83" y="483"/>
              </a:cxn>
              <a:cxn ang="0">
                <a:pos x="83" y="460"/>
              </a:cxn>
              <a:cxn ang="0">
                <a:pos x="73" y="445"/>
              </a:cxn>
              <a:cxn ang="0">
                <a:pos x="57" y="433"/>
              </a:cxn>
              <a:cxn ang="0">
                <a:pos x="33" y="435"/>
              </a:cxn>
              <a:cxn ang="0">
                <a:pos x="28" y="457"/>
              </a:cxn>
              <a:cxn ang="0">
                <a:pos x="21" y="466"/>
              </a:cxn>
              <a:cxn ang="0">
                <a:pos x="0" y="461"/>
              </a:cxn>
              <a:cxn ang="0">
                <a:pos x="3" y="440"/>
              </a:cxn>
              <a:cxn ang="0">
                <a:pos x="12" y="420"/>
              </a:cxn>
              <a:cxn ang="0">
                <a:pos x="23" y="263"/>
              </a:cxn>
              <a:cxn ang="0">
                <a:pos x="23" y="137"/>
              </a:cxn>
              <a:cxn ang="0">
                <a:pos x="37" y="141"/>
              </a:cxn>
              <a:cxn ang="0">
                <a:pos x="37" y="148"/>
              </a:cxn>
              <a:cxn ang="0">
                <a:pos x="37" y="168"/>
              </a:cxn>
              <a:cxn ang="0">
                <a:pos x="50" y="188"/>
              </a:cxn>
              <a:cxn ang="0">
                <a:pos x="46" y="237"/>
              </a:cxn>
              <a:cxn ang="0">
                <a:pos x="43" y="260"/>
              </a:cxn>
              <a:cxn ang="0">
                <a:pos x="43" y="280"/>
              </a:cxn>
              <a:cxn ang="0">
                <a:pos x="46" y="326"/>
              </a:cxn>
              <a:cxn ang="0">
                <a:pos x="46" y="355"/>
              </a:cxn>
              <a:cxn ang="0">
                <a:pos x="50" y="372"/>
              </a:cxn>
              <a:cxn ang="0">
                <a:pos x="70" y="372"/>
              </a:cxn>
              <a:cxn ang="0">
                <a:pos x="90" y="355"/>
              </a:cxn>
              <a:cxn ang="0">
                <a:pos x="106" y="341"/>
              </a:cxn>
              <a:cxn ang="0">
                <a:pos x="99" y="306"/>
              </a:cxn>
              <a:cxn ang="0">
                <a:pos x="111" y="317"/>
              </a:cxn>
              <a:cxn ang="0">
                <a:pos x="124" y="323"/>
              </a:cxn>
              <a:cxn ang="0">
                <a:pos x="119" y="300"/>
              </a:cxn>
              <a:cxn ang="0">
                <a:pos x="99" y="277"/>
              </a:cxn>
              <a:cxn ang="0">
                <a:pos x="115" y="263"/>
              </a:cxn>
              <a:cxn ang="0">
                <a:pos x="131" y="237"/>
              </a:cxn>
              <a:cxn ang="0">
                <a:pos x="128" y="217"/>
              </a:cxn>
              <a:cxn ang="0">
                <a:pos x="119" y="205"/>
              </a:cxn>
              <a:cxn ang="0">
                <a:pos x="108" y="180"/>
              </a:cxn>
              <a:cxn ang="0">
                <a:pos x="93" y="163"/>
              </a:cxn>
              <a:cxn ang="0">
                <a:pos x="97" y="143"/>
              </a:cxn>
              <a:cxn ang="0">
                <a:pos x="119" y="132"/>
              </a:cxn>
              <a:cxn ang="0">
                <a:pos x="123" y="113"/>
              </a:cxn>
              <a:cxn ang="0">
                <a:pos x="146" y="97"/>
              </a:cxn>
              <a:cxn ang="0">
                <a:pos x="164" y="70"/>
              </a:cxn>
              <a:cxn ang="0">
                <a:pos x="153" y="53"/>
              </a:cxn>
              <a:cxn ang="0">
                <a:pos x="128" y="61"/>
              </a:cxn>
              <a:cxn ang="0">
                <a:pos x="108" y="61"/>
              </a:cxn>
              <a:cxn ang="0">
                <a:pos x="85" y="61"/>
              </a:cxn>
              <a:cxn ang="0">
                <a:pos x="93" y="80"/>
              </a:cxn>
              <a:cxn ang="0">
                <a:pos x="70" y="83"/>
              </a:cxn>
              <a:cxn ang="0">
                <a:pos x="35" y="61"/>
              </a:cxn>
              <a:cxn ang="0">
                <a:pos x="8" y="48"/>
              </a:cxn>
              <a:cxn ang="0">
                <a:pos x="8" y="0"/>
              </a:cxn>
              <a:cxn ang="0">
                <a:pos x="389" y="12"/>
              </a:cxn>
              <a:cxn ang="0">
                <a:pos x="494" y="88"/>
              </a:cxn>
              <a:cxn ang="0">
                <a:pos x="491" y="263"/>
              </a:cxn>
              <a:cxn ang="0">
                <a:pos x="354" y="377"/>
              </a:cxn>
              <a:cxn ang="0">
                <a:pos x="239" y="460"/>
              </a:cxn>
              <a:cxn ang="0">
                <a:pos x="221" y="466"/>
              </a:cxn>
              <a:cxn ang="0">
                <a:pos x="201" y="468"/>
              </a:cxn>
              <a:cxn ang="0">
                <a:pos x="186" y="466"/>
              </a:cxn>
              <a:cxn ang="0">
                <a:pos x="171" y="475"/>
              </a:cxn>
              <a:cxn ang="0">
                <a:pos x="153" y="485"/>
              </a:cxn>
              <a:cxn ang="0">
                <a:pos x="141" y="497"/>
              </a:cxn>
              <a:cxn ang="0">
                <a:pos x="115" y="497"/>
              </a:cxn>
              <a:cxn ang="0">
                <a:pos x="90" y="485"/>
              </a:cxn>
            </a:cxnLst>
            <a:rect l="0" t="0" r="r" b="b"/>
            <a:pathLst>
              <a:path w="495" h="501">
                <a:moveTo>
                  <a:pt x="90" y="485"/>
                </a:moveTo>
                <a:lnTo>
                  <a:pt x="83" y="483"/>
                </a:lnTo>
                <a:lnTo>
                  <a:pt x="73" y="475"/>
                </a:lnTo>
                <a:lnTo>
                  <a:pt x="83" y="460"/>
                </a:lnTo>
                <a:lnTo>
                  <a:pt x="77" y="453"/>
                </a:lnTo>
                <a:lnTo>
                  <a:pt x="73" y="445"/>
                </a:lnTo>
                <a:lnTo>
                  <a:pt x="66" y="435"/>
                </a:lnTo>
                <a:lnTo>
                  <a:pt x="57" y="433"/>
                </a:lnTo>
                <a:lnTo>
                  <a:pt x="43" y="430"/>
                </a:lnTo>
                <a:lnTo>
                  <a:pt x="33" y="435"/>
                </a:lnTo>
                <a:lnTo>
                  <a:pt x="33" y="445"/>
                </a:lnTo>
                <a:lnTo>
                  <a:pt x="28" y="457"/>
                </a:lnTo>
                <a:lnTo>
                  <a:pt x="32" y="468"/>
                </a:lnTo>
                <a:lnTo>
                  <a:pt x="21" y="466"/>
                </a:lnTo>
                <a:lnTo>
                  <a:pt x="0" y="472"/>
                </a:lnTo>
                <a:lnTo>
                  <a:pt x="0" y="461"/>
                </a:lnTo>
                <a:lnTo>
                  <a:pt x="1" y="452"/>
                </a:lnTo>
                <a:lnTo>
                  <a:pt x="3" y="440"/>
                </a:lnTo>
                <a:lnTo>
                  <a:pt x="8" y="430"/>
                </a:lnTo>
                <a:lnTo>
                  <a:pt x="12" y="420"/>
                </a:lnTo>
                <a:lnTo>
                  <a:pt x="17" y="375"/>
                </a:lnTo>
                <a:lnTo>
                  <a:pt x="23" y="263"/>
                </a:lnTo>
                <a:lnTo>
                  <a:pt x="21" y="148"/>
                </a:lnTo>
                <a:lnTo>
                  <a:pt x="23" y="137"/>
                </a:lnTo>
                <a:lnTo>
                  <a:pt x="30" y="132"/>
                </a:lnTo>
                <a:lnTo>
                  <a:pt x="37" y="141"/>
                </a:lnTo>
                <a:lnTo>
                  <a:pt x="45" y="143"/>
                </a:lnTo>
                <a:lnTo>
                  <a:pt x="37" y="148"/>
                </a:lnTo>
                <a:lnTo>
                  <a:pt x="33" y="157"/>
                </a:lnTo>
                <a:lnTo>
                  <a:pt x="37" y="168"/>
                </a:lnTo>
                <a:lnTo>
                  <a:pt x="45" y="180"/>
                </a:lnTo>
                <a:lnTo>
                  <a:pt x="50" y="188"/>
                </a:lnTo>
                <a:lnTo>
                  <a:pt x="50" y="205"/>
                </a:lnTo>
                <a:lnTo>
                  <a:pt x="46" y="237"/>
                </a:lnTo>
                <a:lnTo>
                  <a:pt x="46" y="245"/>
                </a:lnTo>
                <a:lnTo>
                  <a:pt x="43" y="260"/>
                </a:lnTo>
                <a:lnTo>
                  <a:pt x="38" y="268"/>
                </a:lnTo>
                <a:lnTo>
                  <a:pt x="43" y="280"/>
                </a:lnTo>
                <a:lnTo>
                  <a:pt x="43" y="293"/>
                </a:lnTo>
                <a:lnTo>
                  <a:pt x="46" y="326"/>
                </a:lnTo>
                <a:lnTo>
                  <a:pt x="45" y="343"/>
                </a:lnTo>
                <a:lnTo>
                  <a:pt x="46" y="355"/>
                </a:lnTo>
                <a:lnTo>
                  <a:pt x="45" y="365"/>
                </a:lnTo>
                <a:lnTo>
                  <a:pt x="50" y="372"/>
                </a:lnTo>
                <a:lnTo>
                  <a:pt x="57" y="377"/>
                </a:lnTo>
                <a:lnTo>
                  <a:pt x="70" y="372"/>
                </a:lnTo>
                <a:lnTo>
                  <a:pt x="85" y="375"/>
                </a:lnTo>
                <a:lnTo>
                  <a:pt x="90" y="355"/>
                </a:lnTo>
                <a:lnTo>
                  <a:pt x="97" y="346"/>
                </a:lnTo>
                <a:lnTo>
                  <a:pt x="106" y="341"/>
                </a:lnTo>
                <a:lnTo>
                  <a:pt x="111" y="335"/>
                </a:lnTo>
                <a:lnTo>
                  <a:pt x="99" y="306"/>
                </a:lnTo>
                <a:lnTo>
                  <a:pt x="113" y="308"/>
                </a:lnTo>
                <a:lnTo>
                  <a:pt x="111" y="317"/>
                </a:lnTo>
                <a:lnTo>
                  <a:pt x="115" y="326"/>
                </a:lnTo>
                <a:lnTo>
                  <a:pt x="124" y="323"/>
                </a:lnTo>
                <a:lnTo>
                  <a:pt x="123" y="308"/>
                </a:lnTo>
                <a:lnTo>
                  <a:pt x="119" y="300"/>
                </a:lnTo>
                <a:lnTo>
                  <a:pt x="97" y="288"/>
                </a:lnTo>
                <a:lnTo>
                  <a:pt x="99" y="277"/>
                </a:lnTo>
                <a:lnTo>
                  <a:pt x="108" y="273"/>
                </a:lnTo>
                <a:lnTo>
                  <a:pt x="115" y="263"/>
                </a:lnTo>
                <a:lnTo>
                  <a:pt x="131" y="248"/>
                </a:lnTo>
                <a:lnTo>
                  <a:pt x="131" y="237"/>
                </a:lnTo>
                <a:lnTo>
                  <a:pt x="135" y="228"/>
                </a:lnTo>
                <a:lnTo>
                  <a:pt x="128" y="217"/>
                </a:lnTo>
                <a:lnTo>
                  <a:pt x="124" y="213"/>
                </a:lnTo>
                <a:lnTo>
                  <a:pt x="119" y="205"/>
                </a:lnTo>
                <a:lnTo>
                  <a:pt x="113" y="188"/>
                </a:lnTo>
                <a:lnTo>
                  <a:pt x="108" y="180"/>
                </a:lnTo>
                <a:lnTo>
                  <a:pt x="97" y="175"/>
                </a:lnTo>
                <a:lnTo>
                  <a:pt x="93" y="163"/>
                </a:lnTo>
                <a:lnTo>
                  <a:pt x="97" y="152"/>
                </a:lnTo>
                <a:lnTo>
                  <a:pt x="97" y="143"/>
                </a:lnTo>
                <a:lnTo>
                  <a:pt x="108" y="137"/>
                </a:lnTo>
                <a:lnTo>
                  <a:pt x="119" y="132"/>
                </a:lnTo>
                <a:lnTo>
                  <a:pt x="123" y="123"/>
                </a:lnTo>
                <a:lnTo>
                  <a:pt x="123" y="113"/>
                </a:lnTo>
                <a:lnTo>
                  <a:pt x="130" y="106"/>
                </a:lnTo>
                <a:lnTo>
                  <a:pt x="146" y="97"/>
                </a:lnTo>
                <a:lnTo>
                  <a:pt x="166" y="85"/>
                </a:lnTo>
                <a:lnTo>
                  <a:pt x="164" y="70"/>
                </a:lnTo>
                <a:lnTo>
                  <a:pt x="159" y="61"/>
                </a:lnTo>
                <a:lnTo>
                  <a:pt x="153" y="53"/>
                </a:lnTo>
                <a:lnTo>
                  <a:pt x="143" y="50"/>
                </a:lnTo>
                <a:lnTo>
                  <a:pt x="128" y="61"/>
                </a:lnTo>
                <a:lnTo>
                  <a:pt x="119" y="61"/>
                </a:lnTo>
                <a:lnTo>
                  <a:pt x="108" y="61"/>
                </a:lnTo>
                <a:lnTo>
                  <a:pt x="99" y="57"/>
                </a:lnTo>
                <a:lnTo>
                  <a:pt x="85" y="61"/>
                </a:lnTo>
                <a:lnTo>
                  <a:pt x="88" y="70"/>
                </a:lnTo>
                <a:lnTo>
                  <a:pt x="93" y="80"/>
                </a:lnTo>
                <a:lnTo>
                  <a:pt x="83" y="80"/>
                </a:lnTo>
                <a:lnTo>
                  <a:pt x="70" y="83"/>
                </a:lnTo>
                <a:lnTo>
                  <a:pt x="63" y="80"/>
                </a:lnTo>
                <a:lnTo>
                  <a:pt x="35" y="61"/>
                </a:lnTo>
                <a:lnTo>
                  <a:pt x="17" y="53"/>
                </a:lnTo>
                <a:lnTo>
                  <a:pt x="8" y="48"/>
                </a:lnTo>
                <a:lnTo>
                  <a:pt x="10" y="30"/>
                </a:lnTo>
                <a:lnTo>
                  <a:pt x="8" y="0"/>
                </a:lnTo>
                <a:lnTo>
                  <a:pt x="181" y="3"/>
                </a:lnTo>
                <a:lnTo>
                  <a:pt x="389" y="12"/>
                </a:lnTo>
                <a:lnTo>
                  <a:pt x="494" y="15"/>
                </a:lnTo>
                <a:lnTo>
                  <a:pt x="494" y="88"/>
                </a:lnTo>
                <a:lnTo>
                  <a:pt x="491" y="155"/>
                </a:lnTo>
                <a:lnTo>
                  <a:pt x="491" y="263"/>
                </a:lnTo>
                <a:lnTo>
                  <a:pt x="489" y="385"/>
                </a:lnTo>
                <a:lnTo>
                  <a:pt x="354" y="377"/>
                </a:lnTo>
                <a:lnTo>
                  <a:pt x="243" y="375"/>
                </a:lnTo>
                <a:lnTo>
                  <a:pt x="239" y="460"/>
                </a:lnTo>
                <a:lnTo>
                  <a:pt x="228" y="460"/>
                </a:lnTo>
                <a:lnTo>
                  <a:pt x="221" y="466"/>
                </a:lnTo>
                <a:lnTo>
                  <a:pt x="211" y="475"/>
                </a:lnTo>
                <a:lnTo>
                  <a:pt x="201" y="468"/>
                </a:lnTo>
                <a:lnTo>
                  <a:pt x="195" y="466"/>
                </a:lnTo>
                <a:lnTo>
                  <a:pt x="186" y="466"/>
                </a:lnTo>
                <a:lnTo>
                  <a:pt x="181" y="472"/>
                </a:lnTo>
                <a:lnTo>
                  <a:pt x="171" y="475"/>
                </a:lnTo>
                <a:lnTo>
                  <a:pt x="164" y="480"/>
                </a:lnTo>
                <a:lnTo>
                  <a:pt x="153" y="485"/>
                </a:lnTo>
                <a:lnTo>
                  <a:pt x="148" y="493"/>
                </a:lnTo>
                <a:lnTo>
                  <a:pt x="141" y="497"/>
                </a:lnTo>
                <a:lnTo>
                  <a:pt x="130" y="500"/>
                </a:lnTo>
                <a:lnTo>
                  <a:pt x="115" y="497"/>
                </a:lnTo>
                <a:lnTo>
                  <a:pt x="108" y="492"/>
                </a:lnTo>
                <a:lnTo>
                  <a:pt x="90" y="485"/>
                </a:lnTo>
              </a:path>
            </a:pathLst>
          </a:custGeom>
          <a:solidFill>
            <a:schemeClr val="accent4"/>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222" name="Freeform 221"/>
          <p:cNvSpPr>
            <a:spLocks/>
          </p:cNvSpPr>
          <p:nvPr/>
        </p:nvSpPr>
        <p:spPr bwMode="auto">
          <a:xfrm>
            <a:off x="1402514" y="5010470"/>
            <a:ext cx="60490" cy="120296"/>
          </a:xfrm>
          <a:custGeom>
            <a:avLst/>
            <a:gdLst/>
            <a:ahLst/>
            <a:cxnLst>
              <a:cxn ang="0">
                <a:pos x="6" y="30"/>
              </a:cxn>
              <a:cxn ang="0">
                <a:pos x="5" y="25"/>
              </a:cxn>
              <a:cxn ang="0">
                <a:pos x="5" y="10"/>
              </a:cxn>
              <a:cxn ang="0">
                <a:pos x="13" y="0"/>
              </a:cxn>
              <a:cxn ang="0">
                <a:pos x="15" y="6"/>
              </a:cxn>
              <a:cxn ang="0">
                <a:pos x="20" y="12"/>
              </a:cxn>
              <a:cxn ang="0">
                <a:pos x="21" y="21"/>
              </a:cxn>
              <a:cxn ang="0">
                <a:pos x="28" y="25"/>
              </a:cxn>
              <a:cxn ang="0">
                <a:pos x="37" y="30"/>
              </a:cxn>
              <a:cxn ang="0">
                <a:pos x="32" y="39"/>
              </a:cxn>
              <a:cxn ang="0">
                <a:pos x="32" y="48"/>
              </a:cxn>
              <a:cxn ang="0">
                <a:pos x="35" y="59"/>
              </a:cxn>
              <a:cxn ang="0">
                <a:pos x="40" y="68"/>
              </a:cxn>
              <a:cxn ang="0">
                <a:pos x="35" y="73"/>
              </a:cxn>
              <a:cxn ang="0">
                <a:pos x="21" y="78"/>
              </a:cxn>
              <a:cxn ang="0">
                <a:pos x="15" y="68"/>
              </a:cxn>
              <a:cxn ang="0">
                <a:pos x="21" y="57"/>
              </a:cxn>
              <a:cxn ang="0">
                <a:pos x="15" y="48"/>
              </a:cxn>
              <a:cxn ang="0">
                <a:pos x="6" y="45"/>
              </a:cxn>
              <a:cxn ang="0">
                <a:pos x="0" y="35"/>
              </a:cxn>
              <a:cxn ang="0">
                <a:pos x="6" y="30"/>
              </a:cxn>
            </a:cxnLst>
            <a:rect l="0" t="0" r="r" b="b"/>
            <a:pathLst>
              <a:path w="41" h="79">
                <a:moveTo>
                  <a:pt x="6" y="30"/>
                </a:moveTo>
                <a:lnTo>
                  <a:pt x="5" y="25"/>
                </a:lnTo>
                <a:lnTo>
                  <a:pt x="5" y="10"/>
                </a:lnTo>
                <a:lnTo>
                  <a:pt x="13" y="0"/>
                </a:lnTo>
                <a:lnTo>
                  <a:pt x="15" y="6"/>
                </a:lnTo>
                <a:lnTo>
                  <a:pt x="20" y="12"/>
                </a:lnTo>
                <a:lnTo>
                  <a:pt x="21" y="21"/>
                </a:lnTo>
                <a:lnTo>
                  <a:pt x="28" y="25"/>
                </a:lnTo>
                <a:lnTo>
                  <a:pt x="37" y="30"/>
                </a:lnTo>
                <a:lnTo>
                  <a:pt x="32" y="39"/>
                </a:lnTo>
                <a:lnTo>
                  <a:pt x="32" y="48"/>
                </a:lnTo>
                <a:lnTo>
                  <a:pt x="35" y="59"/>
                </a:lnTo>
                <a:lnTo>
                  <a:pt x="40" y="68"/>
                </a:lnTo>
                <a:lnTo>
                  <a:pt x="35" y="73"/>
                </a:lnTo>
                <a:lnTo>
                  <a:pt x="21" y="78"/>
                </a:lnTo>
                <a:lnTo>
                  <a:pt x="15" y="68"/>
                </a:lnTo>
                <a:lnTo>
                  <a:pt x="21" y="57"/>
                </a:lnTo>
                <a:lnTo>
                  <a:pt x="15" y="48"/>
                </a:lnTo>
                <a:lnTo>
                  <a:pt x="6" y="45"/>
                </a:lnTo>
                <a:lnTo>
                  <a:pt x="0" y="35"/>
                </a:lnTo>
                <a:lnTo>
                  <a:pt x="6" y="30"/>
                </a:lnTo>
              </a:path>
            </a:pathLst>
          </a:custGeom>
          <a:solidFill>
            <a:srgbClr val="88888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223" name="Freeform 222"/>
          <p:cNvSpPr>
            <a:spLocks/>
          </p:cNvSpPr>
          <p:nvPr/>
        </p:nvSpPr>
        <p:spPr bwMode="auto">
          <a:xfrm>
            <a:off x="2681648" y="4116629"/>
            <a:ext cx="64916" cy="85272"/>
          </a:xfrm>
          <a:custGeom>
            <a:avLst/>
            <a:gdLst/>
            <a:ahLst/>
            <a:cxnLst>
              <a:cxn ang="0">
                <a:pos x="43" y="30"/>
              </a:cxn>
              <a:cxn ang="0">
                <a:pos x="36" y="38"/>
              </a:cxn>
              <a:cxn ang="0">
                <a:pos x="25" y="35"/>
              </a:cxn>
              <a:cxn ang="0">
                <a:pos x="29" y="55"/>
              </a:cxn>
              <a:cxn ang="0">
                <a:pos x="17" y="50"/>
              </a:cxn>
              <a:cxn ang="0">
                <a:pos x="5" y="35"/>
              </a:cxn>
              <a:cxn ang="0">
                <a:pos x="0" y="25"/>
              </a:cxn>
              <a:cxn ang="0">
                <a:pos x="5" y="20"/>
              </a:cxn>
              <a:cxn ang="0">
                <a:pos x="8" y="8"/>
              </a:cxn>
              <a:cxn ang="0">
                <a:pos x="24" y="0"/>
              </a:cxn>
              <a:cxn ang="0">
                <a:pos x="40" y="10"/>
              </a:cxn>
              <a:cxn ang="0">
                <a:pos x="40" y="20"/>
              </a:cxn>
              <a:cxn ang="0">
                <a:pos x="43" y="30"/>
              </a:cxn>
            </a:cxnLst>
            <a:rect l="0" t="0" r="r" b="b"/>
            <a:pathLst>
              <a:path w="44" h="56">
                <a:moveTo>
                  <a:pt x="43" y="30"/>
                </a:moveTo>
                <a:lnTo>
                  <a:pt x="36" y="38"/>
                </a:lnTo>
                <a:lnTo>
                  <a:pt x="25" y="35"/>
                </a:lnTo>
                <a:lnTo>
                  <a:pt x="29" y="55"/>
                </a:lnTo>
                <a:lnTo>
                  <a:pt x="17" y="50"/>
                </a:lnTo>
                <a:lnTo>
                  <a:pt x="5" y="35"/>
                </a:lnTo>
                <a:lnTo>
                  <a:pt x="0" y="25"/>
                </a:lnTo>
                <a:lnTo>
                  <a:pt x="5" y="20"/>
                </a:lnTo>
                <a:lnTo>
                  <a:pt x="8" y="8"/>
                </a:lnTo>
                <a:lnTo>
                  <a:pt x="24" y="0"/>
                </a:lnTo>
                <a:lnTo>
                  <a:pt x="40" y="10"/>
                </a:lnTo>
                <a:lnTo>
                  <a:pt x="40" y="20"/>
                </a:lnTo>
                <a:lnTo>
                  <a:pt x="43" y="30"/>
                </a:lnTo>
              </a:path>
            </a:pathLst>
          </a:custGeom>
          <a:solidFill>
            <a:schemeClr val="accent2"/>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224" name="Freeform 223"/>
          <p:cNvSpPr>
            <a:spLocks/>
          </p:cNvSpPr>
          <p:nvPr/>
        </p:nvSpPr>
        <p:spPr bwMode="auto">
          <a:xfrm>
            <a:off x="2709680" y="3941516"/>
            <a:ext cx="1301265" cy="817704"/>
          </a:xfrm>
          <a:custGeom>
            <a:avLst/>
            <a:gdLst/>
            <a:ahLst/>
            <a:cxnLst>
              <a:cxn ang="0">
                <a:pos x="48" y="160"/>
              </a:cxn>
              <a:cxn ang="0">
                <a:pos x="0" y="202"/>
              </a:cxn>
              <a:cxn ang="0">
                <a:pos x="13" y="243"/>
              </a:cxn>
              <a:cxn ang="0">
                <a:pos x="32" y="274"/>
              </a:cxn>
              <a:cxn ang="0">
                <a:pos x="46" y="304"/>
              </a:cxn>
              <a:cxn ang="0">
                <a:pos x="81" y="302"/>
              </a:cxn>
              <a:cxn ang="0">
                <a:pos x="86" y="329"/>
              </a:cxn>
              <a:cxn ang="0">
                <a:pos x="113" y="356"/>
              </a:cxn>
              <a:cxn ang="0">
                <a:pos x="135" y="386"/>
              </a:cxn>
              <a:cxn ang="0">
                <a:pos x="161" y="411"/>
              </a:cxn>
              <a:cxn ang="0">
                <a:pos x="205" y="426"/>
              </a:cxn>
              <a:cxn ang="0">
                <a:pos x="246" y="433"/>
              </a:cxn>
              <a:cxn ang="0">
                <a:pos x="255" y="471"/>
              </a:cxn>
              <a:cxn ang="0">
                <a:pos x="295" y="489"/>
              </a:cxn>
              <a:cxn ang="0">
                <a:pos x="324" y="497"/>
              </a:cxn>
              <a:cxn ang="0">
                <a:pos x="356" y="508"/>
              </a:cxn>
              <a:cxn ang="0">
                <a:pos x="396" y="509"/>
              </a:cxn>
              <a:cxn ang="0">
                <a:pos x="436" y="519"/>
              </a:cxn>
              <a:cxn ang="0">
                <a:pos x="471" y="519"/>
              </a:cxn>
              <a:cxn ang="0">
                <a:pos x="506" y="521"/>
              </a:cxn>
              <a:cxn ang="0">
                <a:pos x="549" y="536"/>
              </a:cxn>
              <a:cxn ang="0">
                <a:pos x="591" y="517"/>
              </a:cxn>
              <a:cxn ang="0">
                <a:pos x="629" y="484"/>
              </a:cxn>
              <a:cxn ang="0">
                <a:pos x="818" y="461"/>
              </a:cxn>
              <a:cxn ang="0">
                <a:pos x="801" y="422"/>
              </a:cxn>
              <a:cxn ang="0">
                <a:pos x="787" y="396"/>
              </a:cxn>
              <a:cxn ang="0">
                <a:pos x="813" y="369"/>
              </a:cxn>
              <a:cxn ang="0">
                <a:pos x="827" y="336"/>
              </a:cxn>
              <a:cxn ang="0">
                <a:pos x="846" y="304"/>
              </a:cxn>
              <a:cxn ang="0">
                <a:pos x="867" y="272"/>
              </a:cxn>
              <a:cxn ang="0">
                <a:pos x="881" y="214"/>
              </a:cxn>
              <a:cxn ang="0">
                <a:pos x="836" y="214"/>
              </a:cxn>
              <a:cxn ang="0">
                <a:pos x="804" y="189"/>
              </a:cxn>
              <a:cxn ang="0">
                <a:pos x="764" y="180"/>
              </a:cxn>
              <a:cxn ang="0">
                <a:pos x="731" y="172"/>
              </a:cxn>
              <a:cxn ang="0">
                <a:pos x="682" y="148"/>
              </a:cxn>
              <a:cxn ang="0">
                <a:pos x="636" y="142"/>
              </a:cxn>
              <a:cxn ang="0">
                <a:pos x="598" y="134"/>
              </a:cxn>
              <a:cxn ang="0">
                <a:pos x="569" y="160"/>
              </a:cxn>
              <a:cxn ang="0">
                <a:pos x="533" y="147"/>
              </a:cxn>
              <a:cxn ang="0">
                <a:pos x="501" y="160"/>
              </a:cxn>
              <a:cxn ang="0">
                <a:pos x="473" y="142"/>
              </a:cxn>
              <a:cxn ang="0">
                <a:pos x="435" y="132"/>
              </a:cxn>
              <a:cxn ang="0">
                <a:pos x="401" y="100"/>
              </a:cxn>
              <a:cxn ang="0">
                <a:pos x="376" y="61"/>
              </a:cxn>
              <a:cxn ang="0">
                <a:pos x="221" y="20"/>
              </a:cxn>
              <a:cxn ang="0">
                <a:pos x="198" y="21"/>
              </a:cxn>
              <a:cxn ang="0">
                <a:pos x="173" y="40"/>
              </a:cxn>
              <a:cxn ang="0">
                <a:pos x="130" y="33"/>
              </a:cxn>
              <a:cxn ang="0">
                <a:pos x="97" y="88"/>
              </a:cxn>
            </a:cxnLst>
            <a:rect l="0" t="0" r="r" b="b"/>
            <a:pathLst>
              <a:path w="882" h="537">
                <a:moveTo>
                  <a:pt x="66" y="142"/>
                </a:moveTo>
                <a:lnTo>
                  <a:pt x="66" y="148"/>
                </a:lnTo>
                <a:lnTo>
                  <a:pt x="57" y="155"/>
                </a:lnTo>
                <a:lnTo>
                  <a:pt x="48" y="160"/>
                </a:lnTo>
                <a:lnTo>
                  <a:pt x="43" y="165"/>
                </a:lnTo>
                <a:lnTo>
                  <a:pt x="30" y="180"/>
                </a:lnTo>
                <a:lnTo>
                  <a:pt x="5" y="194"/>
                </a:lnTo>
                <a:lnTo>
                  <a:pt x="0" y="202"/>
                </a:lnTo>
                <a:lnTo>
                  <a:pt x="0" y="214"/>
                </a:lnTo>
                <a:lnTo>
                  <a:pt x="3" y="223"/>
                </a:lnTo>
                <a:lnTo>
                  <a:pt x="10" y="230"/>
                </a:lnTo>
                <a:lnTo>
                  <a:pt x="13" y="243"/>
                </a:lnTo>
                <a:lnTo>
                  <a:pt x="13" y="254"/>
                </a:lnTo>
                <a:lnTo>
                  <a:pt x="17" y="264"/>
                </a:lnTo>
                <a:lnTo>
                  <a:pt x="25" y="272"/>
                </a:lnTo>
                <a:lnTo>
                  <a:pt x="32" y="274"/>
                </a:lnTo>
                <a:lnTo>
                  <a:pt x="43" y="280"/>
                </a:lnTo>
                <a:lnTo>
                  <a:pt x="46" y="289"/>
                </a:lnTo>
                <a:lnTo>
                  <a:pt x="43" y="296"/>
                </a:lnTo>
                <a:lnTo>
                  <a:pt x="46" y="304"/>
                </a:lnTo>
                <a:lnTo>
                  <a:pt x="53" y="307"/>
                </a:lnTo>
                <a:lnTo>
                  <a:pt x="57" y="302"/>
                </a:lnTo>
                <a:lnTo>
                  <a:pt x="72" y="304"/>
                </a:lnTo>
                <a:lnTo>
                  <a:pt x="81" y="302"/>
                </a:lnTo>
                <a:lnTo>
                  <a:pt x="78" y="309"/>
                </a:lnTo>
                <a:lnTo>
                  <a:pt x="88" y="312"/>
                </a:lnTo>
                <a:lnTo>
                  <a:pt x="85" y="322"/>
                </a:lnTo>
                <a:lnTo>
                  <a:pt x="86" y="329"/>
                </a:lnTo>
                <a:lnTo>
                  <a:pt x="92" y="342"/>
                </a:lnTo>
                <a:lnTo>
                  <a:pt x="103" y="345"/>
                </a:lnTo>
                <a:lnTo>
                  <a:pt x="110" y="347"/>
                </a:lnTo>
                <a:lnTo>
                  <a:pt x="113" y="356"/>
                </a:lnTo>
                <a:lnTo>
                  <a:pt x="125" y="359"/>
                </a:lnTo>
                <a:lnTo>
                  <a:pt x="133" y="365"/>
                </a:lnTo>
                <a:lnTo>
                  <a:pt x="131" y="376"/>
                </a:lnTo>
                <a:lnTo>
                  <a:pt x="135" y="386"/>
                </a:lnTo>
                <a:lnTo>
                  <a:pt x="135" y="394"/>
                </a:lnTo>
                <a:lnTo>
                  <a:pt x="143" y="402"/>
                </a:lnTo>
                <a:lnTo>
                  <a:pt x="155" y="402"/>
                </a:lnTo>
                <a:lnTo>
                  <a:pt x="161" y="411"/>
                </a:lnTo>
                <a:lnTo>
                  <a:pt x="171" y="417"/>
                </a:lnTo>
                <a:lnTo>
                  <a:pt x="181" y="420"/>
                </a:lnTo>
                <a:lnTo>
                  <a:pt x="191" y="426"/>
                </a:lnTo>
                <a:lnTo>
                  <a:pt x="205" y="426"/>
                </a:lnTo>
                <a:lnTo>
                  <a:pt x="213" y="422"/>
                </a:lnTo>
                <a:lnTo>
                  <a:pt x="228" y="429"/>
                </a:lnTo>
                <a:lnTo>
                  <a:pt x="237" y="429"/>
                </a:lnTo>
                <a:lnTo>
                  <a:pt x="246" y="433"/>
                </a:lnTo>
                <a:lnTo>
                  <a:pt x="250" y="439"/>
                </a:lnTo>
                <a:lnTo>
                  <a:pt x="258" y="442"/>
                </a:lnTo>
                <a:lnTo>
                  <a:pt x="257" y="461"/>
                </a:lnTo>
                <a:lnTo>
                  <a:pt x="255" y="471"/>
                </a:lnTo>
                <a:lnTo>
                  <a:pt x="264" y="481"/>
                </a:lnTo>
                <a:lnTo>
                  <a:pt x="275" y="487"/>
                </a:lnTo>
                <a:lnTo>
                  <a:pt x="281" y="494"/>
                </a:lnTo>
                <a:lnTo>
                  <a:pt x="295" y="489"/>
                </a:lnTo>
                <a:lnTo>
                  <a:pt x="303" y="489"/>
                </a:lnTo>
                <a:lnTo>
                  <a:pt x="311" y="493"/>
                </a:lnTo>
                <a:lnTo>
                  <a:pt x="321" y="493"/>
                </a:lnTo>
                <a:lnTo>
                  <a:pt x="324" y="497"/>
                </a:lnTo>
                <a:lnTo>
                  <a:pt x="333" y="502"/>
                </a:lnTo>
                <a:lnTo>
                  <a:pt x="341" y="504"/>
                </a:lnTo>
                <a:lnTo>
                  <a:pt x="350" y="504"/>
                </a:lnTo>
                <a:lnTo>
                  <a:pt x="356" y="508"/>
                </a:lnTo>
                <a:lnTo>
                  <a:pt x="366" y="508"/>
                </a:lnTo>
                <a:lnTo>
                  <a:pt x="375" y="508"/>
                </a:lnTo>
                <a:lnTo>
                  <a:pt x="386" y="517"/>
                </a:lnTo>
                <a:lnTo>
                  <a:pt x="396" y="509"/>
                </a:lnTo>
                <a:lnTo>
                  <a:pt x="404" y="509"/>
                </a:lnTo>
                <a:lnTo>
                  <a:pt x="415" y="513"/>
                </a:lnTo>
                <a:lnTo>
                  <a:pt x="430" y="517"/>
                </a:lnTo>
                <a:lnTo>
                  <a:pt x="436" y="519"/>
                </a:lnTo>
                <a:lnTo>
                  <a:pt x="444" y="519"/>
                </a:lnTo>
                <a:lnTo>
                  <a:pt x="456" y="509"/>
                </a:lnTo>
                <a:lnTo>
                  <a:pt x="466" y="513"/>
                </a:lnTo>
                <a:lnTo>
                  <a:pt x="471" y="519"/>
                </a:lnTo>
                <a:lnTo>
                  <a:pt x="481" y="517"/>
                </a:lnTo>
                <a:lnTo>
                  <a:pt x="489" y="508"/>
                </a:lnTo>
                <a:lnTo>
                  <a:pt x="501" y="513"/>
                </a:lnTo>
                <a:lnTo>
                  <a:pt x="506" y="521"/>
                </a:lnTo>
                <a:lnTo>
                  <a:pt x="515" y="524"/>
                </a:lnTo>
                <a:lnTo>
                  <a:pt x="524" y="524"/>
                </a:lnTo>
                <a:lnTo>
                  <a:pt x="535" y="529"/>
                </a:lnTo>
                <a:lnTo>
                  <a:pt x="549" y="536"/>
                </a:lnTo>
                <a:lnTo>
                  <a:pt x="562" y="536"/>
                </a:lnTo>
                <a:lnTo>
                  <a:pt x="569" y="536"/>
                </a:lnTo>
                <a:lnTo>
                  <a:pt x="578" y="524"/>
                </a:lnTo>
                <a:lnTo>
                  <a:pt x="591" y="517"/>
                </a:lnTo>
                <a:lnTo>
                  <a:pt x="593" y="504"/>
                </a:lnTo>
                <a:lnTo>
                  <a:pt x="602" y="497"/>
                </a:lnTo>
                <a:lnTo>
                  <a:pt x="618" y="487"/>
                </a:lnTo>
                <a:lnTo>
                  <a:pt x="629" y="484"/>
                </a:lnTo>
                <a:lnTo>
                  <a:pt x="826" y="487"/>
                </a:lnTo>
                <a:lnTo>
                  <a:pt x="829" y="481"/>
                </a:lnTo>
                <a:lnTo>
                  <a:pt x="826" y="469"/>
                </a:lnTo>
                <a:lnTo>
                  <a:pt x="818" y="461"/>
                </a:lnTo>
                <a:lnTo>
                  <a:pt x="814" y="447"/>
                </a:lnTo>
                <a:lnTo>
                  <a:pt x="811" y="440"/>
                </a:lnTo>
                <a:lnTo>
                  <a:pt x="807" y="434"/>
                </a:lnTo>
                <a:lnTo>
                  <a:pt x="801" y="422"/>
                </a:lnTo>
                <a:lnTo>
                  <a:pt x="798" y="414"/>
                </a:lnTo>
                <a:lnTo>
                  <a:pt x="789" y="409"/>
                </a:lnTo>
                <a:lnTo>
                  <a:pt x="782" y="402"/>
                </a:lnTo>
                <a:lnTo>
                  <a:pt x="787" y="396"/>
                </a:lnTo>
                <a:lnTo>
                  <a:pt x="789" y="386"/>
                </a:lnTo>
                <a:lnTo>
                  <a:pt x="798" y="376"/>
                </a:lnTo>
                <a:lnTo>
                  <a:pt x="804" y="371"/>
                </a:lnTo>
                <a:lnTo>
                  <a:pt x="813" y="369"/>
                </a:lnTo>
                <a:lnTo>
                  <a:pt x="822" y="362"/>
                </a:lnTo>
                <a:lnTo>
                  <a:pt x="827" y="356"/>
                </a:lnTo>
                <a:lnTo>
                  <a:pt x="829" y="347"/>
                </a:lnTo>
                <a:lnTo>
                  <a:pt x="827" y="336"/>
                </a:lnTo>
                <a:lnTo>
                  <a:pt x="826" y="325"/>
                </a:lnTo>
                <a:lnTo>
                  <a:pt x="831" y="320"/>
                </a:lnTo>
                <a:lnTo>
                  <a:pt x="834" y="307"/>
                </a:lnTo>
                <a:lnTo>
                  <a:pt x="846" y="304"/>
                </a:lnTo>
                <a:lnTo>
                  <a:pt x="853" y="298"/>
                </a:lnTo>
                <a:lnTo>
                  <a:pt x="858" y="289"/>
                </a:lnTo>
                <a:lnTo>
                  <a:pt x="861" y="280"/>
                </a:lnTo>
                <a:lnTo>
                  <a:pt x="867" y="272"/>
                </a:lnTo>
                <a:lnTo>
                  <a:pt x="867" y="260"/>
                </a:lnTo>
                <a:lnTo>
                  <a:pt x="881" y="234"/>
                </a:lnTo>
                <a:lnTo>
                  <a:pt x="881" y="223"/>
                </a:lnTo>
                <a:lnTo>
                  <a:pt x="881" y="214"/>
                </a:lnTo>
                <a:lnTo>
                  <a:pt x="869" y="210"/>
                </a:lnTo>
                <a:lnTo>
                  <a:pt x="861" y="210"/>
                </a:lnTo>
                <a:lnTo>
                  <a:pt x="854" y="210"/>
                </a:lnTo>
                <a:lnTo>
                  <a:pt x="836" y="214"/>
                </a:lnTo>
                <a:lnTo>
                  <a:pt x="827" y="210"/>
                </a:lnTo>
                <a:lnTo>
                  <a:pt x="818" y="202"/>
                </a:lnTo>
                <a:lnTo>
                  <a:pt x="813" y="194"/>
                </a:lnTo>
                <a:lnTo>
                  <a:pt x="804" y="189"/>
                </a:lnTo>
                <a:lnTo>
                  <a:pt x="796" y="183"/>
                </a:lnTo>
                <a:lnTo>
                  <a:pt x="786" y="180"/>
                </a:lnTo>
                <a:lnTo>
                  <a:pt x="773" y="180"/>
                </a:lnTo>
                <a:lnTo>
                  <a:pt x="764" y="180"/>
                </a:lnTo>
                <a:lnTo>
                  <a:pt x="756" y="182"/>
                </a:lnTo>
                <a:lnTo>
                  <a:pt x="746" y="182"/>
                </a:lnTo>
                <a:lnTo>
                  <a:pt x="738" y="182"/>
                </a:lnTo>
                <a:lnTo>
                  <a:pt x="731" y="172"/>
                </a:lnTo>
                <a:lnTo>
                  <a:pt x="728" y="165"/>
                </a:lnTo>
                <a:lnTo>
                  <a:pt x="718" y="160"/>
                </a:lnTo>
                <a:lnTo>
                  <a:pt x="691" y="147"/>
                </a:lnTo>
                <a:lnTo>
                  <a:pt x="682" y="148"/>
                </a:lnTo>
                <a:lnTo>
                  <a:pt x="674" y="155"/>
                </a:lnTo>
                <a:lnTo>
                  <a:pt x="662" y="152"/>
                </a:lnTo>
                <a:lnTo>
                  <a:pt x="651" y="148"/>
                </a:lnTo>
                <a:lnTo>
                  <a:pt x="636" y="142"/>
                </a:lnTo>
                <a:lnTo>
                  <a:pt x="624" y="140"/>
                </a:lnTo>
                <a:lnTo>
                  <a:pt x="618" y="140"/>
                </a:lnTo>
                <a:lnTo>
                  <a:pt x="606" y="132"/>
                </a:lnTo>
                <a:lnTo>
                  <a:pt x="598" y="134"/>
                </a:lnTo>
                <a:lnTo>
                  <a:pt x="591" y="143"/>
                </a:lnTo>
                <a:lnTo>
                  <a:pt x="582" y="148"/>
                </a:lnTo>
                <a:lnTo>
                  <a:pt x="576" y="155"/>
                </a:lnTo>
                <a:lnTo>
                  <a:pt x="569" y="160"/>
                </a:lnTo>
                <a:lnTo>
                  <a:pt x="561" y="155"/>
                </a:lnTo>
                <a:lnTo>
                  <a:pt x="553" y="152"/>
                </a:lnTo>
                <a:lnTo>
                  <a:pt x="544" y="148"/>
                </a:lnTo>
                <a:lnTo>
                  <a:pt x="533" y="147"/>
                </a:lnTo>
                <a:lnTo>
                  <a:pt x="524" y="152"/>
                </a:lnTo>
                <a:lnTo>
                  <a:pt x="516" y="152"/>
                </a:lnTo>
                <a:lnTo>
                  <a:pt x="511" y="162"/>
                </a:lnTo>
                <a:lnTo>
                  <a:pt x="501" y="160"/>
                </a:lnTo>
                <a:lnTo>
                  <a:pt x="496" y="147"/>
                </a:lnTo>
                <a:lnTo>
                  <a:pt x="488" y="147"/>
                </a:lnTo>
                <a:lnTo>
                  <a:pt x="481" y="142"/>
                </a:lnTo>
                <a:lnTo>
                  <a:pt x="473" y="142"/>
                </a:lnTo>
                <a:lnTo>
                  <a:pt x="469" y="132"/>
                </a:lnTo>
                <a:lnTo>
                  <a:pt x="458" y="128"/>
                </a:lnTo>
                <a:lnTo>
                  <a:pt x="444" y="128"/>
                </a:lnTo>
                <a:lnTo>
                  <a:pt x="435" y="132"/>
                </a:lnTo>
                <a:lnTo>
                  <a:pt x="430" y="123"/>
                </a:lnTo>
                <a:lnTo>
                  <a:pt x="411" y="115"/>
                </a:lnTo>
                <a:lnTo>
                  <a:pt x="406" y="110"/>
                </a:lnTo>
                <a:lnTo>
                  <a:pt x="401" y="100"/>
                </a:lnTo>
                <a:lnTo>
                  <a:pt x="393" y="92"/>
                </a:lnTo>
                <a:lnTo>
                  <a:pt x="391" y="83"/>
                </a:lnTo>
                <a:lnTo>
                  <a:pt x="388" y="70"/>
                </a:lnTo>
                <a:lnTo>
                  <a:pt x="376" y="61"/>
                </a:lnTo>
                <a:lnTo>
                  <a:pt x="368" y="53"/>
                </a:lnTo>
                <a:lnTo>
                  <a:pt x="278" y="53"/>
                </a:lnTo>
                <a:lnTo>
                  <a:pt x="248" y="52"/>
                </a:lnTo>
                <a:lnTo>
                  <a:pt x="221" y="20"/>
                </a:lnTo>
                <a:lnTo>
                  <a:pt x="201" y="0"/>
                </a:lnTo>
                <a:lnTo>
                  <a:pt x="181" y="20"/>
                </a:lnTo>
                <a:lnTo>
                  <a:pt x="190" y="21"/>
                </a:lnTo>
                <a:lnTo>
                  <a:pt x="198" y="21"/>
                </a:lnTo>
                <a:lnTo>
                  <a:pt x="210" y="30"/>
                </a:lnTo>
                <a:lnTo>
                  <a:pt x="195" y="47"/>
                </a:lnTo>
                <a:lnTo>
                  <a:pt x="186" y="52"/>
                </a:lnTo>
                <a:lnTo>
                  <a:pt x="173" y="40"/>
                </a:lnTo>
                <a:lnTo>
                  <a:pt x="163" y="37"/>
                </a:lnTo>
                <a:lnTo>
                  <a:pt x="113" y="0"/>
                </a:lnTo>
                <a:lnTo>
                  <a:pt x="128" y="25"/>
                </a:lnTo>
                <a:lnTo>
                  <a:pt x="130" y="33"/>
                </a:lnTo>
                <a:lnTo>
                  <a:pt x="118" y="47"/>
                </a:lnTo>
                <a:lnTo>
                  <a:pt x="110" y="61"/>
                </a:lnTo>
                <a:lnTo>
                  <a:pt x="106" y="80"/>
                </a:lnTo>
                <a:lnTo>
                  <a:pt x="97" y="88"/>
                </a:lnTo>
                <a:lnTo>
                  <a:pt x="88" y="123"/>
                </a:lnTo>
                <a:lnTo>
                  <a:pt x="75" y="127"/>
                </a:lnTo>
                <a:lnTo>
                  <a:pt x="66" y="142"/>
                </a:lnTo>
              </a:path>
            </a:pathLst>
          </a:custGeom>
          <a:solidFill>
            <a:schemeClr val="accent2"/>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225" name="Freeform 224"/>
          <p:cNvSpPr>
            <a:spLocks/>
          </p:cNvSpPr>
          <p:nvPr/>
        </p:nvSpPr>
        <p:spPr bwMode="auto">
          <a:xfrm>
            <a:off x="2604928" y="3805994"/>
            <a:ext cx="286218" cy="327386"/>
          </a:xfrm>
          <a:custGeom>
            <a:avLst/>
            <a:gdLst/>
            <a:ahLst/>
            <a:cxnLst>
              <a:cxn ang="0">
                <a:pos x="97" y="0"/>
              </a:cxn>
              <a:cxn ang="0">
                <a:pos x="10" y="33"/>
              </a:cxn>
              <a:cxn ang="0">
                <a:pos x="28" y="52"/>
              </a:cxn>
              <a:cxn ang="0">
                <a:pos x="28" y="102"/>
              </a:cxn>
              <a:cxn ang="0">
                <a:pos x="13" y="117"/>
              </a:cxn>
              <a:cxn ang="0">
                <a:pos x="0" y="140"/>
              </a:cxn>
              <a:cxn ang="0">
                <a:pos x="12" y="164"/>
              </a:cxn>
              <a:cxn ang="0">
                <a:pos x="17" y="185"/>
              </a:cxn>
              <a:cxn ang="0">
                <a:pos x="35" y="209"/>
              </a:cxn>
              <a:cxn ang="0">
                <a:pos x="54" y="199"/>
              </a:cxn>
              <a:cxn ang="0">
                <a:pos x="61" y="174"/>
              </a:cxn>
              <a:cxn ang="0">
                <a:pos x="68" y="154"/>
              </a:cxn>
              <a:cxn ang="0">
                <a:pos x="61" y="137"/>
              </a:cxn>
              <a:cxn ang="0">
                <a:pos x="48" y="120"/>
              </a:cxn>
              <a:cxn ang="0">
                <a:pos x="74" y="60"/>
              </a:cxn>
              <a:cxn ang="0">
                <a:pos x="96" y="45"/>
              </a:cxn>
              <a:cxn ang="0">
                <a:pos x="130" y="28"/>
              </a:cxn>
              <a:cxn ang="0">
                <a:pos x="130" y="41"/>
              </a:cxn>
              <a:cxn ang="0">
                <a:pos x="116" y="70"/>
              </a:cxn>
              <a:cxn ang="0">
                <a:pos x="101" y="82"/>
              </a:cxn>
              <a:cxn ang="0">
                <a:pos x="102" y="112"/>
              </a:cxn>
              <a:cxn ang="0">
                <a:pos x="102" y="123"/>
              </a:cxn>
              <a:cxn ang="0">
                <a:pos x="151" y="174"/>
              </a:cxn>
              <a:cxn ang="0">
                <a:pos x="151" y="154"/>
              </a:cxn>
              <a:cxn ang="0">
                <a:pos x="121" y="130"/>
              </a:cxn>
              <a:cxn ang="0">
                <a:pos x="130" y="123"/>
              </a:cxn>
              <a:cxn ang="0">
                <a:pos x="151" y="134"/>
              </a:cxn>
              <a:cxn ang="0">
                <a:pos x="166" y="140"/>
              </a:cxn>
              <a:cxn ang="0">
                <a:pos x="185" y="123"/>
              </a:cxn>
              <a:cxn ang="0">
                <a:pos x="166" y="90"/>
              </a:cxn>
              <a:cxn ang="0">
                <a:pos x="178" y="60"/>
              </a:cxn>
              <a:cxn ang="0">
                <a:pos x="193" y="41"/>
              </a:cxn>
              <a:cxn ang="0">
                <a:pos x="181" y="25"/>
              </a:cxn>
              <a:cxn ang="0">
                <a:pos x="186" y="3"/>
              </a:cxn>
            </a:cxnLst>
            <a:rect l="0" t="0" r="r" b="b"/>
            <a:pathLst>
              <a:path w="194" h="215">
                <a:moveTo>
                  <a:pt x="186" y="3"/>
                </a:moveTo>
                <a:lnTo>
                  <a:pt x="97" y="0"/>
                </a:lnTo>
                <a:lnTo>
                  <a:pt x="12" y="0"/>
                </a:lnTo>
                <a:lnTo>
                  <a:pt x="10" y="33"/>
                </a:lnTo>
                <a:lnTo>
                  <a:pt x="10" y="41"/>
                </a:lnTo>
                <a:lnTo>
                  <a:pt x="28" y="52"/>
                </a:lnTo>
                <a:lnTo>
                  <a:pt x="25" y="78"/>
                </a:lnTo>
                <a:lnTo>
                  <a:pt x="28" y="102"/>
                </a:lnTo>
                <a:lnTo>
                  <a:pt x="25" y="107"/>
                </a:lnTo>
                <a:lnTo>
                  <a:pt x="13" y="117"/>
                </a:lnTo>
                <a:lnTo>
                  <a:pt x="8" y="127"/>
                </a:lnTo>
                <a:lnTo>
                  <a:pt x="0" y="140"/>
                </a:lnTo>
                <a:lnTo>
                  <a:pt x="1" y="154"/>
                </a:lnTo>
                <a:lnTo>
                  <a:pt x="12" y="164"/>
                </a:lnTo>
                <a:lnTo>
                  <a:pt x="17" y="174"/>
                </a:lnTo>
                <a:lnTo>
                  <a:pt x="17" y="185"/>
                </a:lnTo>
                <a:lnTo>
                  <a:pt x="27" y="191"/>
                </a:lnTo>
                <a:lnTo>
                  <a:pt x="35" y="209"/>
                </a:lnTo>
                <a:lnTo>
                  <a:pt x="45" y="214"/>
                </a:lnTo>
                <a:lnTo>
                  <a:pt x="54" y="199"/>
                </a:lnTo>
                <a:lnTo>
                  <a:pt x="54" y="182"/>
                </a:lnTo>
                <a:lnTo>
                  <a:pt x="61" y="174"/>
                </a:lnTo>
                <a:lnTo>
                  <a:pt x="70" y="167"/>
                </a:lnTo>
                <a:lnTo>
                  <a:pt x="68" y="154"/>
                </a:lnTo>
                <a:lnTo>
                  <a:pt x="70" y="147"/>
                </a:lnTo>
                <a:lnTo>
                  <a:pt x="61" y="137"/>
                </a:lnTo>
                <a:lnTo>
                  <a:pt x="54" y="130"/>
                </a:lnTo>
                <a:lnTo>
                  <a:pt x="48" y="120"/>
                </a:lnTo>
                <a:lnTo>
                  <a:pt x="59" y="92"/>
                </a:lnTo>
                <a:lnTo>
                  <a:pt x="74" y="60"/>
                </a:lnTo>
                <a:lnTo>
                  <a:pt x="89" y="54"/>
                </a:lnTo>
                <a:lnTo>
                  <a:pt x="96" y="45"/>
                </a:lnTo>
                <a:lnTo>
                  <a:pt x="106" y="37"/>
                </a:lnTo>
                <a:lnTo>
                  <a:pt x="130" y="28"/>
                </a:lnTo>
                <a:lnTo>
                  <a:pt x="137" y="37"/>
                </a:lnTo>
                <a:lnTo>
                  <a:pt x="130" y="41"/>
                </a:lnTo>
                <a:lnTo>
                  <a:pt x="106" y="67"/>
                </a:lnTo>
                <a:lnTo>
                  <a:pt x="116" y="70"/>
                </a:lnTo>
                <a:lnTo>
                  <a:pt x="116" y="78"/>
                </a:lnTo>
                <a:lnTo>
                  <a:pt x="101" y="82"/>
                </a:lnTo>
                <a:lnTo>
                  <a:pt x="97" y="100"/>
                </a:lnTo>
                <a:lnTo>
                  <a:pt x="102" y="112"/>
                </a:lnTo>
                <a:lnTo>
                  <a:pt x="116" y="120"/>
                </a:lnTo>
                <a:lnTo>
                  <a:pt x="102" y="123"/>
                </a:lnTo>
                <a:lnTo>
                  <a:pt x="126" y="147"/>
                </a:lnTo>
                <a:lnTo>
                  <a:pt x="151" y="174"/>
                </a:lnTo>
                <a:lnTo>
                  <a:pt x="158" y="157"/>
                </a:lnTo>
                <a:lnTo>
                  <a:pt x="151" y="154"/>
                </a:lnTo>
                <a:lnTo>
                  <a:pt x="132" y="130"/>
                </a:lnTo>
                <a:lnTo>
                  <a:pt x="121" y="130"/>
                </a:lnTo>
                <a:lnTo>
                  <a:pt x="121" y="123"/>
                </a:lnTo>
                <a:lnTo>
                  <a:pt x="130" y="123"/>
                </a:lnTo>
                <a:lnTo>
                  <a:pt x="139" y="127"/>
                </a:lnTo>
                <a:lnTo>
                  <a:pt x="151" y="134"/>
                </a:lnTo>
                <a:lnTo>
                  <a:pt x="158" y="144"/>
                </a:lnTo>
                <a:lnTo>
                  <a:pt x="166" y="140"/>
                </a:lnTo>
                <a:lnTo>
                  <a:pt x="174" y="127"/>
                </a:lnTo>
                <a:lnTo>
                  <a:pt x="185" y="123"/>
                </a:lnTo>
                <a:lnTo>
                  <a:pt x="185" y="110"/>
                </a:lnTo>
                <a:lnTo>
                  <a:pt x="166" y="90"/>
                </a:lnTo>
                <a:lnTo>
                  <a:pt x="170" y="74"/>
                </a:lnTo>
                <a:lnTo>
                  <a:pt x="178" y="60"/>
                </a:lnTo>
                <a:lnTo>
                  <a:pt x="185" y="50"/>
                </a:lnTo>
                <a:lnTo>
                  <a:pt x="193" y="41"/>
                </a:lnTo>
                <a:lnTo>
                  <a:pt x="188" y="32"/>
                </a:lnTo>
                <a:lnTo>
                  <a:pt x="181" y="25"/>
                </a:lnTo>
                <a:lnTo>
                  <a:pt x="186" y="15"/>
                </a:lnTo>
                <a:lnTo>
                  <a:pt x="186" y="3"/>
                </a:lnTo>
              </a:path>
            </a:pathLst>
          </a:custGeom>
          <a:solidFill>
            <a:schemeClr val="accent2"/>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226" name="Freeform 225"/>
          <p:cNvSpPr>
            <a:spLocks/>
          </p:cNvSpPr>
          <p:nvPr/>
        </p:nvSpPr>
        <p:spPr bwMode="auto">
          <a:xfrm>
            <a:off x="2700828" y="4070947"/>
            <a:ext cx="78194" cy="59386"/>
          </a:xfrm>
          <a:custGeom>
            <a:avLst/>
            <a:gdLst/>
            <a:ahLst/>
            <a:cxnLst>
              <a:cxn ang="0">
                <a:pos x="31" y="7"/>
              </a:cxn>
              <a:cxn ang="0">
                <a:pos x="34" y="16"/>
              </a:cxn>
              <a:cxn ang="0">
                <a:pos x="43" y="16"/>
              </a:cxn>
              <a:cxn ang="0">
                <a:pos x="52" y="26"/>
              </a:cxn>
              <a:cxn ang="0">
                <a:pos x="26" y="38"/>
              </a:cxn>
              <a:cxn ang="0">
                <a:pos x="10" y="31"/>
              </a:cxn>
              <a:cxn ang="0">
                <a:pos x="0" y="26"/>
              </a:cxn>
              <a:cxn ang="0">
                <a:pos x="5" y="19"/>
              </a:cxn>
              <a:cxn ang="0">
                <a:pos x="14" y="9"/>
              </a:cxn>
              <a:cxn ang="0">
                <a:pos x="16" y="0"/>
              </a:cxn>
              <a:cxn ang="0">
                <a:pos x="27" y="0"/>
              </a:cxn>
              <a:cxn ang="0">
                <a:pos x="31" y="7"/>
              </a:cxn>
            </a:cxnLst>
            <a:rect l="0" t="0" r="r" b="b"/>
            <a:pathLst>
              <a:path w="53" h="39">
                <a:moveTo>
                  <a:pt x="31" y="7"/>
                </a:moveTo>
                <a:lnTo>
                  <a:pt x="34" y="16"/>
                </a:lnTo>
                <a:lnTo>
                  <a:pt x="43" y="16"/>
                </a:lnTo>
                <a:lnTo>
                  <a:pt x="52" y="26"/>
                </a:lnTo>
                <a:lnTo>
                  <a:pt x="26" y="38"/>
                </a:lnTo>
                <a:lnTo>
                  <a:pt x="10" y="31"/>
                </a:lnTo>
                <a:lnTo>
                  <a:pt x="0" y="26"/>
                </a:lnTo>
                <a:lnTo>
                  <a:pt x="5" y="19"/>
                </a:lnTo>
                <a:lnTo>
                  <a:pt x="14" y="9"/>
                </a:lnTo>
                <a:lnTo>
                  <a:pt x="16" y="0"/>
                </a:lnTo>
                <a:lnTo>
                  <a:pt x="27" y="0"/>
                </a:lnTo>
                <a:lnTo>
                  <a:pt x="31" y="7"/>
                </a:lnTo>
              </a:path>
            </a:pathLst>
          </a:custGeom>
          <a:solidFill>
            <a:schemeClr val="accent2"/>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227" name="Freeform 226"/>
          <p:cNvSpPr>
            <a:spLocks/>
          </p:cNvSpPr>
          <p:nvPr/>
        </p:nvSpPr>
        <p:spPr bwMode="auto">
          <a:xfrm>
            <a:off x="2447068" y="2182766"/>
            <a:ext cx="118030" cy="63953"/>
          </a:xfrm>
          <a:custGeom>
            <a:avLst/>
            <a:gdLst/>
            <a:ahLst/>
            <a:cxnLst>
              <a:cxn ang="0">
                <a:pos x="64" y="26"/>
              </a:cxn>
              <a:cxn ang="0">
                <a:pos x="54" y="29"/>
              </a:cxn>
              <a:cxn ang="0">
                <a:pos x="49" y="41"/>
              </a:cxn>
              <a:cxn ang="0">
                <a:pos x="32" y="36"/>
              </a:cxn>
              <a:cxn ang="0">
                <a:pos x="27" y="34"/>
              </a:cxn>
              <a:cxn ang="0">
                <a:pos x="20" y="26"/>
              </a:cxn>
              <a:cxn ang="0">
                <a:pos x="28" y="29"/>
              </a:cxn>
              <a:cxn ang="0">
                <a:pos x="10" y="10"/>
              </a:cxn>
              <a:cxn ang="0">
                <a:pos x="0" y="13"/>
              </a:cxn>
              <a:cxn ang="0">
                <a:pos x="1" y="6"/>
              </a:cxn>
              <a:cxn ang="0">
                <a:pos x="10" y="6"/>
              </a:cxn>
              <a:cxn ang="0">
                <a:pos x="21" y="0"/>
              </a:cxn>
              <a:cxn ang="0">
                <a:pos x="30" y="0"/>
              </a:cxn>
              <a:cxn ang="0">
                <a:pos x="54" y="6"/>
              </a:cxn>
              <a:cxn ang="0">
                <a:pos x="60" y="13"/>
              </a:cxn>
              <a:cxn ang="0">
                <a:pos x="62" y="6"/>
              </a:cxn>
              <a:cxn ang="0">
                <a:pos x="71" y="6"/>
              </a:cxn>
              <a:cxn ang="0">
                <a:pos x="79" y="11"/>
              </a:cxn>
              <a:cxn ang="0">
                <a:pos x="72" y="18"/>
              </a:cxn>
              <a:cxn ang="0">
                <a:pos x="64" y="26"/>
              </a:cxn>
            </a:cxnLst>
            <a:rect l="0" t="0" r="r" b="b"/>
            <a:pathLst>
              <a:path w="80" h="42">
                <a:moveTo>
                  <a:pt x="64" y="26"/>
                </a:moveTo>
                <a:lnTo>
                  <a:pt x="54" y="29"/>
                </a:lnTo>
                <a:lnTo>
                  <a:pt x="49" y="41"/>
                </a:lnTo>
                <a:lnTo>
                  <a:pt x="32" y="36"/>
                </a:lnTo>
                <a:lnTo>
                  <a:pt x="27" y="34"/>
                </a:lnTo>
                <a:lnTo>
                  <a:pt x="20" y="26"/>
                </a:lnTo>
                <a:lnTo>
                  <a:pt x="28" y="29"/>
                </a:lnTo>
                <a:lnTo>
                  <a:pt x="10" y="10"/>
                </a:lnTo>
                <a:lnTo>
                  <a:pt x="0" y="13"/>
                </a:lnTo>
                <a:lnTo>
                  <a:pt x="1" y="6"/>
                </a:lnTo>
                <a:lnTo>
                  <a:pt x="10" y="6"/>
                </a:lnTo>
                <a:lnTo>
                  <a:pt x="21" y="0"/>
                </a:lnTo>
                <a:lnTo>
                  <a:pt x="30" y="0"/>
                </a:lnTo>
                <a:lnTo>
                  <a:pt x="54" y="6"/>
                </a:lnTo>
                <a:lnTo>
                  <a:pt x="60" y="13"/>
                </a:lnTo>
                <a:lnTo>
                  <a:pt x="62" y="6"/>
                </a:lnTo>
                <a:lnTo>
                  <a:pt x="71" y="6"/>
                </a:lnTo>
                <a:lnTo>
                  <a:pt x="79" y="11"/>
                </a:lnTo>
                <a:lnTo>
                  <a:pt x="72" y="18"/>
                </a:lnTo>
                <a:lnTo>
                  <a:pt x="64" y="26"/>
                </a:lnTo>
              </a:path>
            </a:pathLst>
          </a:custGeom>
          <a:solidFill>
            <a:schemeClr val="accent4"/>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228" name="Freeform 227"/>
          <p:cNvSpPr>
            <a:spLocks/>
          </p:cNvSpPr>
          <p:nvPr/>
        </p:nvSpPr>
        <p:spPr bwMode="auto">
          <a:xfrm>
            <a:off x="2281826" y="2144698"/>
            <a:ext cx="227204" cy="242114"/>
          </a:xfrm>
          <a:custGeom>
            <a:avLst/>
            <a:gdLst/>
            <a:ahLst/>
            <a:cxnLst>
              <a:cxn ang="0">
                <a:pos x="118" y="153"/>
              </a:cxn>
              <a:cxn ang="0">
                <a:pos x="103" y="148"/>
              </a:cxn>
              <a:cxn ang="0">
                <a:pos x="95" y="150"/>
              </a:cxn>
              <a:cxn ang="0">
                <a:pos x="75" y="133"/>
              </a:cxn>
              <a:cxn ang="0">
                <a:pos x="75" y="124"/>
              </a:cxn>
              <a:cxn ang="0">
                <a:pos x="69" y="133"/>
              </a:cxn>
              <a:cxn ang="0">
                <a:pos x="30" y="113"/>
              </a:cxn>
              <a:cxn ang="0">
                <a:pos x="8" y="81"/>
              </a:cxn>
              <a:cxn ang="0">
                <a:pos x="8" y="70"/>
              </a:cxn>
              <a:cxn ang="0">
                <a:pos x="0" y="58"/>
              </a:cxn>
              <a:cxn ang="0">
                <a:pos x="0" y="37"/>
              </a:cxn>
              <a:cxn ang="0">
                <a:pos x="1" y="28"/>
              </a:cxn>
              <a:cxn ang="0">
                <a:pos x="8" y="13"/>
              </a:cxn>
              <a:cxn ang="0">
                <a:pos x="15" y="10"/>
              </a:cxn>
              <a:cxn ang="0">
                <a:pos x="20" y="0"/>
              </a:cxn>
              <a:cxn ang="0">
                <a:pos x="44" y="3"/>
              </a:cxn>
              <a:cxn ang="0">
                <a:pos x="53" y="8"/>
              </a:cxn>
              <a:cxn ang="0">
                <a:pos x="53" y="18"/>
              </a:cxn>
              <a:cxn ang="0">
                <a:pos x="68" y="32"/>
              </a:cxn>
              <a:cxn ang="0">
                <a:pos x="89" y="52"/>
              </a:cxn>
              <a:cxn ang="0">
                <a:pos x="107" y="58"/>
              </a:cxn>
              <a:cxn ang="0">
                <a:pos x="118" y="63"/>
              </a:cxn>
              <a:cxn ang="0">
                <a:pos x="107" y="75"/>
              </a:cxn>
              <a:cxn ang="0">
                <a:pos x="120" y="86"/>
              </a:cxn>
              <a:cxn ang="0">
                <a:pos x="133" y="81"/>
              </a:cxn>
              <a:cxn ang="0">
                <a:pos x="139" y="88"/>
              </a:cxn>
              <a:cxn ang="0">
                <a:pos x="130" y="99"/>
              </a:cxn>
              <a:cxn ang="0">
                <a:pos x="114" y="95"/>
              </a:cxn>
              <a:cxn ang="0">
                <a:pos x="105" y="101"/>
              </a:cxn>
              <a:cxn ang="0">
                <a:pos x="107" y="121"/>
              </a:cxn>
              <a:cxn ang="0">
                <a:pos x="114" y="130"/>
              </a:cxn>
              <a:cxn ang="0">
                <a:pos x="118" y="139"/>
              </a:cxn>
              <a:cxn ang="0">
                <a:pos x="126" y="144"/>
              </a:cxn>
              <a:cxn ang="0">
                <a:pos x="141" y="148"/>
              </a:cxn>
              <a:cxn ang="0">
                <a:pos x="146" y="139"/>
              </a:cxn>
              <a:cxn ang="0">
                <a:pos x="153" y="144"/>
              </a:cxn>
              <a:cxn ang="0">
                <a:pos x="150" y="158"/>
              </a:cxn>
              <a:cxn ang="0">
                <a:pos x="134" y="153"/>
              </a:cxn>
              <a:cxn ang="0">
                <a:pos x="118" y="153"/>
              </a:cxn>
            </a:cxnLst>
            <a:rect l="0" t="0" r="r" b="b"/>
            <a:pathLst>
              <a:path w="154" h="159">
                <a:moveTo>
                  <a:pt x="118" y="153"/>
                </a:moveTo>
                <a:lnTo>
                  <a:pt x="103" y="148"/>
                </a:lnTo>
                <a:lnTo>
                  <a:pt x="95" y="150"/>
                </a:lnTo>
                <a:lnTo>
                  <a:pt x="75" y="133"/>
                </a:lnTo>
                <a:lnTo>
                  <a:pt x="75" y="124"/>
                </a:lnTo>
                <a:lnTo>
                  <a:pt x="69" y="133"/>
                </a:lnTo>
                <a:lnTo>
                  <a:pt x="30" y="113"/>
                </a:lnTo>
                <a:lnTo>
                  <a:pt x="8" y="81"/>
                </a:lnTo>
                <a:lnTo>
                  <a:pt x="8" y="70"/>
                </a:lnTo>
                <a:lnTo>
                  <a:pt x="0" y="58"/>
                </a:lnTo>
                <a:lnTo>
                  <a:pt x="0" y="37"/>
                </a:lnTo>
                <a:lnTo>
                  <a:pt x="1" y="28"/>
                </a:lnTo>
                <a:lnTo>
                  <a:pt x="8" y="13"/>
                </a:lnTo>
                <a:lnTo>
                  <a:pt x="15" y="10"/>
                </a:lnTo>
                <a:lnTo>
                  <a:pt x="20" y="0"/>
                </a:lnTo>
                <a:lnTo>
                  <a:pt x="44" y="3"/>
                </a:lnTo>
                <a:lnTo>
                  <a:pt x="53" y="8"/>
                </a:lnTo>
                <a:lnTo>
                  <a:pt x="53" y="18"/>
                </a:lnTo>
                <a:lnTo>
                  <a:pt x="68" y="32"/>
                </a:lnTo>
                <a:lnTo>
                  <a:pt x="89" y="52"/>
                </a:lnTo>
                <a:lnTo>
                  <a:pt x="107" y="58"/>
                </a:lnTo>
                <a:lnTo>
                  <a:pt x="118" y="63"/>
                </a:lnTo>
                <a:lnTo>
                  <a:pt x="107" y="75"/>
                </a:lnTo>
                <a:lnTo>
                  <a:pt x="120" y="86"/>
                </a:lnTo>
                <a:lnTo>
                  <a:pt x="133" y="81"/>
                </a:lnTo>
                <a:lnTo>
                  <a:pt x="139" y="88"/>
                </a:lnTo>
                <a:lnTo>
                  <a:pt x="130" y="99"/>
                </a:lnTo>
                <a:lnTo>
                  <a:pt x="114" y="95"/>
                </a:lnTo>
                <a:lnTo>
                  <a:pt x="105" y="101"/>
                </a:lnTo>
                <a:lnTo>
                  <a:pt x="107" y="121"/>
                </a:lnTo>
                <a:lnTo>
                  <a:pt x="114" y="130"/>
                </a:lnTo>
                <a:lnTo>
                  <a:pt x="118" y="139"/>
                </a:lnTo>
                <a:lnTo>
                  <a:pt x="126" y="144"/>
                </a:lnTo>
                <a:lnTo>
                  <a:pt x="141" y="148"/>
                </a:lnTo>
                <a:lnTo>
                  <a:pt x="146" y="139"/>
                </a:lnTo>
                <a:lnTo>
                  <a:pt x="153" y="144"/>
                </a:lnTo>
                <a:lnTo>
                  <a:pt x="150" y="158"/>
                </a:lnTo>
                <a:lnTo>
                  <a:pt x="134" y="153"/>
                </a:lnTo>
                <a:lnTo>
                  <a:pt x="118" y="153"/>
                </a:lnTo>
              </a:path>
            </a:pathLst>
          </a:custGeom>
          <a:solidFill>
            <a:schemeClr val="accent4"/>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229" name="Freeform 228"/>
          <p:cNvSpPr>
            <a:spLocks/>
          </p:cNvSpPr>
          <p:nvPr/>
        </p:nvSpPr>
        <p:spPr bwMode="auto">
          <a:xfrm>
            <a:off x="2523784" y="2213220"/>
            <a:ext cx="149010" cy="207090"/>
          </a:xfrm>
          <a:custGeom>
            <a:avLst/>
            <a:gdLst/>
            <a:ahLst/>
            <a:cxnLst>
              <a:cxn ang="0">
                <a:pos x="75" y="108"/>
              </a:cxn>
              <a:cxn ang="0">
                <a:pos x="83" y="98"/>
              </a:cxn>
              <a:cxn ang="0">
                <a:pos x="80" y="85"/>
              </a:cxn>
              <a:cxn ang="0">
                <a:pos x="88" y="85"/>
              </a:cxn>
              <a:cxn ang="0">
                <a:pos x="88" y="98"/>
              </a:cxn>
              <a:cxn ang="0">
                <a:pos x="100" y="105"/>
              </a:cxn>
              <a:cxn ang="0">
                <a:pos x="97" y="121"/>
              </a:cxn>
              <a:cxn ang="0">
                <a:pos x="92" y="130"/>
              </a:cxn>
              <a:cxn ang="0">
                <a:pos x="83" y="125"/>
              </a:cxn>
              <a:cxn ang="0">
                <a:pos x="75" y="130"/>
              </a:cxn>
              <a:cxn ang="0">
                <a:pos x="66" y="130"/>
              </a:cxn>
              <a:cxn ang="0">
                <a:pos x="55" y="135"/>
              </a:cxn>
              <a:cxn ang="0">
                <a:pos x="40" y="135"/>
              </a:cxn>
              <a:cxn ang="0">
                <a:pos x="50" y="125"/>
              </a:cxn>
              <a:cxn ang="0">
                <a:pos x="43" y="121"/>
              </a:cxn>
              <a:cxn ang="0">
                <a:pos x="53" y="116"/>
              </a:cxn>
              <a:cxn ang="0">
                <a:pos x="46" y="110"/>
              </a:cxn>
              <a:cxn ang="0">
                <a:pos x="33" y="110"/>
              </a:cxn>
              <a:cxn ang="0">
                <a:pos x="21" y="108"/>
              </a:cxn>
              <a:cxn ang="0">
                <a:pos x="17" y="100"/>
              </a:cxn>
              <a:cxn ang="0">
                <a:pos x="6" y="100"/>
              </a:cxn>
              <a:cxn ang="0">
                <a:pos x="0" y="80"/>
              </a:cxn>
              <a:cxn ang="0">
                <a:pos x="10" y="46"/>
              </a:cxn>
              <a:cxn ang="0">
                <a:pos x="17" y="41"/>
              </a:cxn>
              <a:cxn ang="0">
                <a:pos x="15" y="21"/>
              </a:cxn>
              <a:cxn ang="0">
                <a:pos x="23" y="17"/>
              </a:cxn>
              <a:cxn ang="0">
                <a:pos x="33" y="12"/>
              </a:cxn>
              <a:cxn ang="0">
                <a:pos x="33" y="1"/>
              </a:cxn>
              <a:cxn ang="0">
                <a:pos x="43" y="0"/>
              </a:cxn>
              <a:cxn ang="0">
                <a:pos x="41" y="6"/>
              </a:cxn>
              <a:cxn ang="0">
                <a:pos x="43" y="15"/>
              </a:cxn>
              <a:cxn ang="0">
                <a:pos x="48" y="3"/>
              </a:cxn>
              <a:cxn ang="0">
                <a:pos x="53" y="12"/>
              </a:cxn>
              <a:cxn ang="0">
                <a:pos x="46" y="25"/>
              </a:cxn>
              <a:cxn ang="0">
                <a:pos x="60" y="26"/>
              </a:cxn>
              <a:cxn ang="0">
                <a:pos x="53" y="32"/>
              </a:cxn>
              <a:cxn ang="0">
                <a:pos x="55" y="50"/>
              </a:cxn>
              <a:cxn ang="0">
                <a:pos x="50" y="55"/>
              </a:cxn>
              <a:cxn ang="0">
                <a:pos x="55" y="70"/>
              </a:cxn>
              <a:cxn ang="0">
                <a:pos x="61" y="75"/>
              </a:cxn>
              <a:cxn ang="0">
                <a:pos x="65" y="85"/>
              </a:cxn>
              <a:cxn ang="0">
                <a:pos x="60" y="93"/>
              </a:cxn>
              <a:cxn ang="0">
                <a:pos x="70" y="100"/>
              </a:cxn>
              <a:cxn ang="0">
                <a:pos x="66" y="108"/>
              </a:cxn>
              <a:cxn ang="0">
                <a:pos x="75" y="108"/>
              </a:cxn>
            </a:cxnLst>
            <a:rect l="0" t="0" r="r" b="b"/>
            <a:pathLst>
              <a:path w="101" h="136">
                <a:moveTo>
                  <a:pt x="75" y="108"/>
                </a:moveTo>
                <a:lnTo>
                  <a:pt x="83" y="98"/>
                </a:lnTo>
                <a:lnTo>
                  <a:pt x="80" y="85"/>
                </a:lnTo>
                <a:lnTo>
                  <a:pt x="88" y="85"/>
                </a:lnTo>
                <a:lnTo>
                  <a:pt x="88" y="98"/>
                </a:lnTo>
                <a:lnTo>
                  <a:pt x="100" y="105"/>
                </a:lnTo>
                <a:lnTo>
                  <a:pt x="97" y="121"/>
                </a:lnTo>
                <a:lnTo>
                  <a:pt x="92" y="130"/>
                </a:lnTo>
                <a:lnTo>
                  <a:pt x="83" y="125"/>
                </a:lnTo>
                <a:lnTo>
                  <a:pt x="75" y="130"/>
                </a:lnTo>
                <a:lnTo>
                  <a:pt x="66" y="130"/>
                </a:lnTo>
                <a:lnTo>
                  <a:pt x="55" y="135"/>
                </a:lnTo>
                <a:lnTo>
                  <a:pt x="40" y="135"/>
                </a:lnTo>
                <a:lnTo>
                  <a:pt x="50" y="125"/>
                </a:lnTo>
                <a:lnTo>
                  <a:pt x="43" y="121"/>
                </a:lnTo>
                <a:lnTo>
                  <a:pt x="53" y="116"/>
                </a:lnTo>
                <a:lnTo>
                  <a:pt x="46" y="110"/>
                </a:lnTo>
                <a:lnTo>
                  <a:pt x="33" y="110"/>
                </a:lnTo>
                <a:lnTo>
                  <a:pt x="21" y="108"/>
                </a:lnTo>
                <a:lnTo>
                  <a:pt x="17" y="100"/>
                </a:lnTo>
                <a:lnTo>
                  <a:pt x="6" y="100"/>
                </a:lnTo>
                <a:lnTo>
                  <a:pt x="0" y="80"/>
                </a:lnTo>
                <a:lnTo>
                  <a:pt x="10" y="46"/>
                </a:lnTo>
                <a:lnTo>
                  <a:pt x="17" y="41"/>
                </a:lnTo>
                <a:lnTo>
                  <a:pt x="15" y="21"/>
                </a:lnTo>
                <a:lnTo>
                  <a:pt x="23" y="17"/>
                </a:lnTo>
                <a:lnTo>
                  <a:pt x="33" y="12"/>
                </a:lnTo>
                <a:lnTo>
                  <a:pt x="33" y="1"/>
                </a:lnTo>
                <a:lnTo>
                  <a:pt x="43" y="0"/>
                </a:lnTo>
                <a:lnTo>
                  <a:pt x="41" y="6"/>
                </a:lnTo>
                <a:lnTo>
                  <a:pt x="43" y="15"/>
                </a:lnTo>
                <a:lnTo>
                  <a:pt x="48" y="3"/>
                </a:lnTo>
                <a:lnTo>
                  <a:pt x="53" y="12"/>
                </a:lnTo>
                <a:lnTo>
                  <a:pt x="46" y="25"/>
                </a:lnTo>
                <a:lnTo>
                  <a:pt x="60" y="26"/>
                </a:lnTo>
                <a:lnTo>
                  <a:pt x="53" y="32"/>
                </a:lnTo>
                <a:lnTo>
                  <a:pt x="55" y="50"/>
                </a:lnTo>
                <a:lnTo>
                  <a:pt x="50" y="55"/>
                </a:lnTo>
                <a:lnTo>
                  <a:pt x="55" y="70"/>
                </a:lnTo>
                <a:lnTo>
                  <a:pt x="61" y="75"/>
                </a:lnTo>
                <a:lnTo>
                  <a:pt x="65" y="85"/>
                </a:lnTo>
                <a:lnTo>
                  <a:pt x="60" y="93"/>
                </a:lnTo>
                <a:lnTo>
                  <a:pt x="70" y="100"/>
                </a:lnTo>
                <a:lnTo>
                  <a:pt x="66" y="108"/>
                </a:lnTo>
                <a:lnTo>
                  <a:pt x="75" y="108"/>
                </a:lnTo>
              </a:path>
            </a:pathLst>
          </a:custGeom>
          <a:solidFill>
            <a:schemeClr val="accent4"/>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230" name="Freeform 229"/>
          <p:cNvSpPr>
            <a:spLocks/>
          </p:cNvSpPr>
          <p:nvPr/>
        </p:nvSpPr>
        <p:spPr bwMode="auto">
          <a:xfrm>
            <a:off x="2630010" y="2169061"/>
            <a:ext cx="63440" cy="77658"/>
          </a:xfrm>
          <a:custGeom>
            <a:avLst/>
            <a:gdLst/>
            <a:ahLst/>
            <a:cxnLst>
              <a:cxn ang="0">
                <a:pos x="42" y="27"/>
              </a:cxn>
              <a:cxn ang="0">
                <a:pos x="42" y="20"/>
              </a:cxn>
              <a:cxn ang="0">
                <a:pos x="34" y="18"/>
              </a:cxn>
              <a:cxn ang="0">
                <a:pos x="32" y="8"/>
              </a:cxn>
              <a:cxn ang="0">
                <a:pos x="13" y="0"/>
              </a:cxn>
              <a:cxn ang="0">
                <a:pos x="1" y="6"/>
              </a:cxn>
              <a:cxn ang="0">
                <a:pos x="0" y="20"/>
              </a:cxn>
              <a:cxn ang="0">
                <a:pos x="5" y="28"/>
              </a:cxn>
              <a:cxn ang="0">
                <a:pos x="6" y="38"/>
              </a:cxn>
              <a:cxn ang="0">
                <a:pos x="13" y="50"/>
              </a:cxn>
              <a:cxn ang="0">
                <a:pos x="21" y="43"/>
              </a:cxn>
              <a:cxn ang="0">
                <a:pos x="32" y="42"/>
              </a:cxn>
              <a:cxn ang="0">
                <a:pos x="42" y="27"/>
              </a:cxn>
            </a:cxnLst>
            <a:rect l="0" t="0" r="r" b="b"/>
            <a:pathLst>
              <a:path w="43" h="51">
                <a:moveTo>
                  <a:pt x="42" y="27"/>
                </a:moveTo>
                <a:lnTo>
                  <a:pt x="42" y="20"/>
                </a:lnTo>
                <a:lnTo>
                  <a:pt x="34" y="18"/>
                </a:lnTo>
                <a:lnTo>
                  <a:pt x="32" y="8"/>
                </a:lnTo>
                <a:lnTo>
                  <a:pt x="13" y="0"/>
                </a:lnTo>
                <a:lnTo>
                  <a:pt x="1" y="6"/>
                </a:lnTo>
                <a:lnTo>
                  <a:pt x="0" y="20"/>
                </a:lnTo>
                <a:lnTo>
                  <a:pt x="5" y="28"/>
                </a:lnTo>
                <a:lnTo>
                  <a:pt x="6" y="38"/>
                </a:lnTo>
                <a:lnTo>
                  <a:pt x="13" y="50"/>
                </a:lnTo>
                <a:lnTo>
                  <a:pt x="21" y="43"/>
                </a:lnTo>
                <a:lnTo>
                  <a:pt x="32" y="42"/>
                </a:lnTo>
                <a:lnTo>
                  <a:pt x="42" y="27"/>
                </a:lnTo>
              </a:path>
            </a:pathLst>
          </a:custGeom>
          <a:solidFill>
            <a:srgbClr val="88888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231" name="Freeform 230"/>
          <p:cNvSpPr>
            <a:spLocks/>
          </p:cNvSpPr>
          <p:nvPr/>
        </p:nvSpPr>
        <p:spPr bwMode="auto">
          <a:xfrm>
            <a:off x="2435264" y="2006130"/>
            <a:ext cx="292120" cy="175114"/>
          </a:xfrm>
          <a:custGeom>
            <a:avLst/>
            <a:gdLst/>
            <a:ahLst/>
            <a:cxnLst>
              <a:cxn ang="0">
                <a:pos x="91" y="17"/>
              </a:cxn>
              <a:cxn ang="0">
                <a:pos x="76" y="19"/>
              </a:cxn>
              <a:cxn ang="0">
                <a:pos x="75" y="25"/>
              </a:cxn>
              <a:cxn ang="0">
                <a:pos x="82" y="39"/>
              </a:cxn>
              <a:cxn ang="0">
                <a:pos x="89" y="60"/>
              </a:cxn>
              <a:cxn ang="0">
                <a:pos x="94" y="63"/>
              </a:cxn>
              <a:cxn ang="0">
                <a:pos x="102" y="71"/>
              </a:cxn>
              <a:cxn ang="0">
                <a:pos x="106" y="83"/>
              </a:cxn>
              <a:cxn ang="0">
                <a:pos x="113" y="90"/>
              </a:cxn>
              <a:cxn ang="0">
                <a:pos x="114" y="98"/>
              </a:cxn>
              <a:cxn ang="0">
                <a:pos x="106" y="107"/>
              </a:cxn>
              <a:cxn ang="0">
                <a:pos x="93" y="114"/>
              </a:cxn>
              <a:cxn ang="0">
                <a:pos x="71" y="109"/>
              </a:cxn>
              <a:cxn ang="0">
                <a:pos x="63" y="107"/>
              </a:cxn>
              <a:cxn ang="0">
                <a:pos x="53" y="93"/>
              </a:cxn>
              <a:cxn ang="0">
                <a:pos x="50" y="87"/>
              </a:cxn>
              <a:cxn ang="0">
                <a:pos x="46" y="75"/>
              </a:cxn>
              <a:cxn ang="0">
                <a:pos x="37" y="71"/>
              </a:cxn>
              <a:cxn ang="0">
                <a:pos x="26" y="69"/>
              </a:cxn>
              <a:cxn ang="0">
                <a:pos x="30" y="75"/>
              </a:cxn>
              <a:cxn ang="0">
                <a:pos x="35" y="87"/>
              </a:cxn>
              <a:cxn ang="0">
                <a:pos x="37" y="100"/>
              </a:cxn>
              <a:cxn ang="0">
                <a:pos x="28" y="100"/>
              </a:cxn>
              <a:cxn ang="0">
                <a:pos x="21" y="90"/>
              </a:cxn>
              <a:cxn ang="0">
                <a:pos x="15" y="80"/>
              </a:cxn>
              <a:cxn ang="0">
                <a:pos x="10" y="93"/>
              </a:cxn>
              <a:cxn ang="0">
                <a:pos x="1" y="90"/>
              </a:cxn>
              <a:cxn ang="0">
                <a:pos x="0" y="78"/>
              </a:cxn>
              <a:cxn ang="0">
                <a:pos x="10" y="63"/>
              </a:cxn>
              <a:cxn ang="0">
                <a:pos x="26" y="43"/>
              </a:cxn>
              <a:cxn ang="0">
                <a:pos x="44" y="29"/>
              </a:cxn>
              <a:cxn ang="0">
                <a:pos x="53" y="17"/>
              </a:cxn>
              <a:cxn ang="0">
                <a:pos x="58" y="8"/>
              </a:cxn>
              <a:cxn ang="0">
                <a:pos x="93" y="0"/>
              </a:cxn>
              <a:cxn ang="0">
                <a:pos x="147" y="19"/>
              </a:cxn>
              <a:cxn ang="0">
                <a:pos x="172" y="39"/>
              </a:cxn>
              <a:cxn ang="0">
                <a:pos x="197" y="43"/>
              </a:cxn>
              <a:cxn ang="0">
                <a:pos x="189" y="49"/>
              </a:cxn>
              <a:cxn ang="0">
                <a:pos x="183" y="60"/>
              </a:cxn>
              <a:cxn ang="0">
                <a:pos x="162" y="69"/>
              </a:cxn>
              <a:cxn ang="0">
                <a:pos x="152" y="83"/>
              </a:cxn>
              <a:cxn ang="0">
                <a:pos x="158" y="98"/>
              </a:cxn>
              <a:cxn ang="0">
                <a:pos x="151" y="95"/>
              </a:cxn>
              <a:cxn ang="0">
                <a:pos x="145" y="100"/>
              </a:cxn>
              <a:cxn ang="0">
                <a:pos x="136" y="95"/>
              </a:cxn>
              <a:cxn ang="0">
                <a:pos x="139" y="90"/>
              </a:cxn>
              <a:cxn ang="0">
                <a:pos x="120" y="78"/>
              </a:cxn>
              <a:cxn ang="0">
                <a:pos x="107" y="60"/>
              </a:cxn>
              <a:cxn ang="0">
                <a:pos x="101" y="51"/>
              </a:cxn>
              <a:cxn ang="0">
                <a:pos x="101" y="25"/>
              </a:cxn>
              <a:cxn ang="0">
                <a:pos x="91" y="17"/>
              </a:cxn>
            </a:cxnLst>
            <a:rect l="0" t="0" r="r" b="b"/>
            <a:pathLst>
              <a:path w="198" h="115">
                <a:moveTo>
                  <a:pt x="91" y="17"/>
                </a:moveTo>
                <a:lnTo>
                  <a:pt x="76" y="19"/>
                </a:lnTo>
                <a:lnTo>
                  <a:pt x="75" y="25"/>
                </a:lnTo>
                <a:lnTo>
                  <a:pt x="82" y="39"/>
                </a:lnTo>
                <a:lnTo>
                  <a:pt x="89" y="60"/>
                </a:lnTo>
                <a:lnTo>
                  <a:pt x="94" y="63"/>
                </a:lnTo>
                <a:lnTo>
                  <a:pt x="102" y="71"/>
                </a:lnTo>
                <a:lnTo>
                  <a:pt x="106" y="83"/>
                </a:lnTo>
                <a:lnTo>
                  <a:pt x="113" y="90"/>
                </a:lnTo>
                <a:lnTo>
                  <a:pt x="114" y="98"/>
                </a:lnTo>
                <a:lnTo>
                  <a:pt x="106" y="107"/>
                </a:lnTo>
                <a:lnTo>
                  <a:pt x="93" y="114"/>
                </a:lnTo>
                <a:lnTo>
                  <a:pt x="71" y="109"/>
                </a:lnTo>
                <a:lnTo>
                  <a:pt x="63" y="107"/>
                </a:lnTo>
                <a:lnTo>
                  <a:pt x="53" y="93"/>
                </a:lnTo>
                <a:lnTo>
                  <a:pt x="50" y="87"/>
                </a:lnTo>
                <a:lnTo>
                  <a:pt x="46" y="75"/>
                </a:lnTo>
                <a:lnTo>
                  <a:pt x="37" y="71"/>
                </a:lnTo>
                <a:lnTo>
                  <a:pt x="26" y="69"/>
                </a:lnTo>
                <a:lnTo>
                  <a:pt x="30" y="75"/>
                </a:lnTo>
                <a:lnTo>
                  <a:pt x="35" y="87"/>
                </a:lnTo>
                <a:lnTo>
                  <a:pt x="37" y="100"/>
                </a:lnTo>
                <a:lnTo>
                  <a:pt x="28" y="100"/>
                </a:lnTo>
                <a:lnTo>
                  <a:pt x="21" y="90"/>
                </a:lnTo>
                <a:lnTo>
                  <a:pt x="15" y="80"/>
                </a:lnTo>
                <a:lnTo>
                  <a:pt x="10" y="93"/>
                </a:lnTo>
                <a:lnTo>
                  <a:pt x="1" y="90"/>
                </a:lnTo>
                <a:lnTo>
                  <a:pt x="0" y="78"/>
                </a:lnTo>
                <a:lnTo>
                  <a:pt x="10" y="63"/>
                </a:lnTo>
                <a:lnTo>
                  <a:pt x="26" y="43"/>
                </a:lnTo>
                <a:lnTo>
                  <a:pt x="44" y="29"/>
                </a:lnTo>
                <a:lnTo>
                  <a:pt x="53" y="17"/>
                </a:lnTo>
                <a:lnTo>
                  <a:pt x="58" y="8"/>
                </a:lnTo>
                <a:lnTo>
                  <a:pt x="93" y="0"/>
                </a:lnTo>
                <a:lnTo>
                  <a:pt x="147" y="19"/>
                </a:lnTo>
                <a:lnTo>
                  <a:pt x="172" y="39"/>
                </a:lnTo>
                <a:lnTo>
                  <a:pt x="197" y="43"/>
                </a:lnTo>
                <a:lnTo>
                  <a:pt x="189" y="49"/>
                </a:lnTo>
                <a:lnTo>
                  <a:pt x="183" y="60"/>
                </a:lnTo>
                <a:lnTo>
                  <a:pt x="162" y="69"/>
                </a:lnTo>
                <a:lnTo>
                  <a:pt x="152" y="83"/>
                </a:lnTo>
                <a:lnTo>
                  <a:pt x="158" y="98"/>
                </a:lnTo>
                <a:lnTo>
                  <a:pt x="151" y="95"/>
                </a:lnTo>
                <a:lnTo>
                  <a:pt x="145" y="100"/>
                </a:lnTo>
                <a:lnTo>
                  <a:pt x="136" y="95"/>
                </a:lnTo>
                <a:lnTo>
                  <a:pt x="139" y="90"/>
                </a:lnTo>
                <a:lnTo>
                  <a:pt x="120" y="78"/>
                </a:lnTo>
                <a:lnTo>
                  <a:pt x="107" y="60"/>
                </a:lnTo>
                <a:lnTo>
                  <a:pt x="101" y="51"/>
                </a:lnTo>
                <a:lnTo>
                  <a:pt x="101" y="25"/>
                </a:lnTo>
                <a:lnTo>
                  <a:pt x="91" y="17"/>
                </a:lnTo>
              </a:path>
            </a:pathLst>
          </a:custGeom>
          <a:solidFill>
            <a:schemeClr val="accent4"/>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232" name="Freeform 231"/>
          <p:cNvSpPr>
            <a:spLocks/>
          </p:cNvSpPr>
          <p:nvPr/>
        </p:nvSpPr>
        <p:spPr bwMode="auto">
          <a:xfrm>
            <a:off x="2640336" y="2264994"/>
            <a:ext cx="51638" cy="50251"/>
          </a:xfrm>
          <a:custGeom>
            <a:avLst/>
            <a:gdLst/>
            <a:ahLst/>
            <a:cxnLst>
              <a:cxn ang="0">
                <a:pos x="34" y="9"/>
              </a:cxn>
              <a:cxn ang="0">
                <a:pos x="29" y="22"/>
              </a:cxn>
              <a:cxn ang="0">
                <a:pos x="18" y="32"/>
              </a:cxn>
              <a:cxn ang="0">
                <a:pos x="14" y="21"/>
              </a:cxn>
              <a:cxn ang="0">
                <a:pos x="3" y="13"/>
              </a:cxn>
              <a:cxn ang="0">
                <a:pos x="0" y="8"/>
              </a:cxn>
              <a:cxn ang="0">
                <a:pos x="8" y="1"/>
              </a:cxn>
              <a:cxn ang="0">
                <a:pos x="14" y="0"/>
              </a:cxn>
              <a:cxn ang="0">
                <a:pos x="34" y="0"/>
              </a:cxn>
              <a:cxn ang="0">
                <a:pos x="27" y="4"/>
              </a:cxn>
              <a:cxn ang="0">
                <a:pos x="34" y="9"/>
              </a:cxn>
            </a:cxnLst>
            <a:rect l="0" t="0" r="r" b="b"/>
            <a:pathLst>
              <a:path w="35" h="33">
                <a:moveTo>
                  <a:pt x="34" y="9"/>
                </a:moveTo>
                <a:lnTo>
                  <a:pt x="29" y="22"/>
                </a:lnTo>
                <a:lnTo>
                  <a:pt x="18" y="32"/>
                </a:lnTo>
                <a:lnTo>
                  <a:pt x="14" y="21"/>
                </a:lnTo>
                <a:lnTo>
                  <a:pt x="3" y="13"/>
                </a:lnTo>
                <a:lnTo>
                  <a:pt x="0" y="8"/>
                </a:lnTo>
                <a:lnTo>
                  <a:pt x="8" y="1"/>
                </a:lnTo>
                <a:lnTo>
                  <a:pt x="14" y="0"/>
                </a:lnTo>
                <a:lnTo>
                  <a:pt x="34" y="0"/>
                </a:lnTo>
                <a:lnTo>
                  <a:pt x="27" y="4"/>
                </a:lnTo>
                <a:lnTo>
                  <a:pt x="34" y="9"/>
                </a:lnTo>
              </a:path>
            </a:pathLst>
          </a:custGeom>
          <a:solidFill>
            <a:srgbClr val="88888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233" name="Freeform 232"/>
          <p:cNvSpPr>
            <a:spLocks/>
          </p:cNvSpPr>
          <p:nvPr/>
        </p:nvSpPr>
        <p:spPr bwMode="auto">
          <a:xfrm>
            <a:off x="2749514" y="2115766"/>
            <a:ext cx="1928291" cy="499455"/>
          </a:xfrm>
          <a:custGeom>
            <a:avLst/>
            <a:gdLst/>
            <a:ahLst/>
            <a:cxnLst>
              <a:cxn ang="0">
                <a:pos x="110" y="159"/>
              </a:cxn>
              <a:cxn ang="0">
                <a:pos x="146" y="161"/>
              </a:cxn>
              <a:cxn ang="0">
                <a:pos x="145" y="121"/>
              </a:cxn>
              <a:cxn ang="0">
                <a:pos x="137" y="91"/>
              </a:cxn>
              <a:cxn ang="0">
                <a:pos x="123" y="71"/>
              </a:cxn>
              <a:cxn ang="0">
                <a:pos x="99" y="53"/>
              </a:cxn>
              <a:cxn ang="0">
                <a:pos x="160" y="71"/>
              </a:cxn>
              <a:cxn ang="0">
                <a:pos x="182" y="48"/>
              </a:cxn>
              <a:cxn ang="0">
                <a:pos x="160" y="15"/>
              </a:cxn>
              <a:cxn ang="0">
                <a:pos x="328" y="1"/>
              </a:cxn>
              <a:cxn ang="0">
                <a:pos x="1263" y="0"/>
              </a:cxn>
              <a:cxn ang="0">
                <a:pos x="1247" y="21"/>
              </a:cxn>
              <a:cxn ang="0">
                <a:pos x="1241" y="48"/>
              </a:cxn>
              <a:cxn ang="0">
                <a:pos x="1259" y="68"/>
              </a:cxn>
              <a:cxn ang="0">
                <a:pos x="1281" y="58"/>
              </a:cxn>
              <a:cxn ang="0">
                <a:pos x="1306" y="75"/>
              </a:cxn>
              <a:cxn ang="0">
                <a:pos x="1292" y="103"/>
              </a:cxn>
              <a:cxn ang="0">
                <a:pos x="1281" y="126"/>
              </a:cxn>
              <a:cxn ang="0">
                <a:pos x="1251" y="136"/>
              </a:cxn>
              <a:cxn ang="0">
                <a:pos x="1223" y="126"/>
              </a:cxn>
              <a:cxn ang="0">
                <a:pos x="1209" y="98"/>
              </a:cxn>
              <a:cxn ang="0">
                <a:pos x="1191" y="116"/>
              </a:cxn>
              <a:cxn ang="0">
                <a:pos x="1167" y="121"/>
              </a:cxn>
              <a:cxn ang="0">
                <a:pos x="1134" y="124"/>
              </a:cxn>
              <a:cxn ang="0">
                <a:pos x="1119" y="143"/>
              </a:cxn>
              <a:cxn ang="0">
                <a:pos x="1072" y="151"/>
              </a:cxn>
              <a:cxn ang="0">
                <a:pos x="1067" y="184"/>
              </a:cxn>
              <a:cxn ang="0">
                <a:pos x="1074" y="214"/>
              </a:cxn>
              <a:cxn ang="0">
                <a:pos x="1059" y="239"/>
              </a:cxn>
              <a:cxn ang="0">
                <a:pos x="1076" y="264"/>
              </a:cxn>
              <a:cxn ang="0">
                <a:pos x="1059" y="284"/>
              </a:cxn>
              <a:cxn ang="0">
                <a:pos x="1072" y="312"/>
              </a:cxn>
              <a:cxn ang="0">
                <a:pos x="1102" y="327"/>
              </a:cxn>
              <a:cxn ang="0">
                <a:pos x="460" y="317"/>
              </a:cxn>
              <a:cxn ang="0">
                <a:pos x="206" y="315"/>
              </a:cxn>
              <a:cxn ang="0">
                <a:pos x="166" y="259"/>
              </a:cxn>
              <a:cxn ang="0">
                <a:pos x="137" y="239"/>
              </a:cxn>
              <a:cxn ang="0">
                <a:pos x="113" y="234"/>
              </a:cxn>
              <a:cxn ang="0">
                <a:pos x="95" y="194"/>
              </a:cxn>
              <a:cxn ang="0">
                <a:pos x="80" y="184"/>
              </a:cxn>
              <a:cxn ang="0">
                <a:pos x="59" y="219"/>
              </a:cxn>
              <a:cxn ang="0">
                <a:pos x="23" y="194"/>
              </a:cxn>
              <a:cxn ang="0">
                <a:pos x="32" y="161"/>
              </a:cxn>
              <a:cxn ang="0">
                <a:pos x="5" y="137"/>
              </a:cxn>
              <a:cxn ang="0">
                <a:pos x="39" y="121"/>
              </a:cxn>
              <a:cxn ang="0">
                <a:pos x="70" y="117"/>
              </a:cxn>
              <a:cxn ang="0">
                <a:pos x="75" y="144"/>
              </a:cxn>
              <a:cxn ang="0">
                <a:pos x="93" y="128"/>
              </a:cxn>
            </a:cxnLst>
            <a:rect l="0" t="0" r="r" b="b"/>
            <a:pathLst>
              <a:path w="1307" h="328">
                <a:moveTo>
                  <a:pt x="100" y="136"/>
                </a:moveTo>
                <a:lnTo>
                  <a:pt x="105" y="148"/>
                </a:lnTo>
                <a:lnTo>
                  <a:pt x="110" y="159"/>
                </a:lnTo>
                <a:lnTo>
                  <a:pt x="117" y="164"/>
                </a:lnTo>
                <a:lnTo>
                  <a:pt x="128" y="168"/>
                </a:lnTo>
                <a:lnTo>
                  <a:pt x="146" y="161"/>
                </a:lnTo>
                <a:lnTo>
                  <a:pt x="146" y="148"/>
                </a:lnTo>
                <a:lnTo>
                  <a:pt x="146" y="131"/>
                </a:lnTo>
                <a:lnTo>
                  <a:pt x="145" y="121"/>
                </a:lnTo>
                <a:lnTo>
                  <a:pt x="146" y="111"/>
                </a:lnTo>
                <a:lnTo>
                  <a:pt x="145" y="101"/>
                </a:lnTo>
                <a:lnTo>
                  <a:pt x="137" y="91"/>
                </a:lnTo>
                <a:lnTo>
                  <a:pt x="137" y="83"/>
                </a:lnTo>
                <a:lnTo>
                  <a:pt x="132" y="75"/>
                </a:lnTo>
                <a:lnTo>
                  <a:pt x="123" y="71"/>
                </a:lnTo>
                <a:lnTo>
                  <a:pt x="115" y="63"/>
                </a:lnTo>
                <a:lnTo>
                  <a:pt x="103" y="63"/>
                </a:lnTo>
                <a:lnTo>
                  <a:pt x="99" y="53"/>
                </a:lnTo>
                <a:lnTo>
                  <a:pt x="106" y="59"/>
                </a:lnTo>
                <a:lnTo>
                  <a:pt x="139" y="63"/>
                </a:lnTo>
                <a:lnTo>
                  <a:pt x="160" y="71"/>
                </a:lnTo>
                <a:lnTo>
                  <a:pt x="172" y="68"/>
                </a:lnTo>
                <a:lnTo>
                  <a:pt x="177" y="63"/>
                </a:lnTo>
                <a:lnTo>
                  <a:pt x="182" y="48"/>
                </a:lnTo>
                <a:lnTo>
                  <a:pt x="175" y="30"/>
                </a:lnTo>
                <a:lnTo>
                  <a:pt x="172" y="21"/>
                </a:lnTo>
                <a:lnTo>
                  <a:pt x="160" y="15"/>
                </a:lnTo>
                <a:lnTo>
                  <a:pt x="146" y="0"/>
                </a:lnTo>
                <a:lnTo>
                  <a:pt x="279" y="1"/>
                </a:lnTo>
                <a:lnTo>
                  <a:pt x="328" y="1"/>
                </a:lnTo>
                <a:lnTo>
                  <a:pt x="377" y="1"/>
                </a:lnTo>
                <a:lnTo>
                  <a:pt x="622" y="1"/>
                </a:lnTo>
                <a:lnTo>
                  <a:pt x="1263" y="0"/>
                </a:lnTo>
                <a:lnTo>
                  <a:pt x="1264" y="1"/>
                </a:lnTo>
                <a:lnTo>
                  <a:pt x="1251" y="13"/>
                </a:lnTo>
                <a:lnTo>
                  <a:pt x="1247" y="21"/>
                </a:lnTo>
                <a:lnTo>
                  <a:pt x="1241" y="28"/>
                </a:lnTo>
                <a:lnTo>
                  <a:pt x="1243" y="35"/>
                </a:lnTo>
                <a:lnTo>
                  <a:pt x="1241" y="48"/>
                </a:lnTo>
                <a:lnTo>
                  <a:pt x="1249" y="53"/>
                </a:lnTo>
                <a:lnTo>
                  <a:pt x="1254" y="59"/>
                </a:lnTo>
                <a:lnTo>
                  <a:pt x="1259" y="68"/>
                </a:lnTo>
                <a:lnTo>
                  <a:pt x="1269" y="71"/>
                </a:lnTo>
                <a:lnTo>
                  <a:pt x="1274" y="68"/>
                </a:lnTo>
                <a:lnTo>
                  <a:pt x="1281" y="58"/>
                </a:lnTo>
                <a:lnTo>
                  <a:pt x="1292" y="59"/>
                </a:lnTo>
                <a:lnTo>
                  <a:pt x="1298" y="68"/>
                </a:lnTo>
                <a:lnTo>
                  <a:pt x="1306" y="75"/>
                </a:lnTo>
                <a:lnTo>
                  <a:pt x="1303" y="83"/>
                </a:lnTo>
                <a:lnTo>
                  <a:pt x="1298" y="91"/>
                </a:lnTo>
                <a:lnTo>
                  <a:pt x="1292" y="103"/>
                </a:lnTo>
                <a:lnTo>
                  <a:pt x="1298" y="111"/>
                </a:lnTo>
                <a:lnTo>
                  <a:pt x="1287" y="121"/>
                </a:lnTo>
                <a:lnTo>
                  <a:pt x="1281" y="126"/>
                </a:lnTo>
                <a:lnTo>
                  <a:pt x="1267" y="126"/>
                </a:lnTo>
                <a:lnTo>
                  <a:pt x="1259" y="131"/>
                </a:lnTo>
                <a:lnTo>
                  <a:pt x="1251" y="136"/>
                </a:lnTo>
                <a:lnTo>
                  <a:pt x="1236" y="136"/>
                </a:lnTo>
                <a:lnTo>
                  <a:pt x="1231" y="128"/>
                </a:lnTo>
                <a:lnTo>
                  <a:pt x="1223" y="126"/>
                </a:lnTo>
                <a:lnTo>
                  <a:pt x="1225" y="111"/>
                </a:lnTo>
                <a:lnTo>
                  <a:pt x="1218" y="106"/>
                </a:lnTo>
                <a:lnTo>
                  <a:pt x="1209" y="98"/>
                </a:lnTo>
                <a:lnTo>
                  <a:pt x="1199" y="98"/>
                </a:lnTo>
                <a:lnTo>
                  <a:pt x="1194" y="106"/>
                </a:lnTo>
                <a:lnTo>
                  <a:pt x="1191" y="116"/>
                </a:lnTo>
                <a:lnTo>
                  <a:pt x="1179" y="110"/>
                </a:lnTo>
                <a:lnTo>
                  <a:pt x="1169" y="111"/>
                </a:lnTo>
                <a:lnTo>
                  <a:pt x="1167" y="121"/>
                </a:lnTo>
                <a:lnTo>
                  <a:pt x="1152" y="117"/>
                </a:lnTo>
                <a:lnTo>
                  <a:pt x="1139" y="116"/>
                </a:lnTo>
                <a:lnTo>
                  <a:pt x="1134" y="124"/>
                </a:lnTo>
                <a:lnTo>
                  <a:pt x="1136" y="136"/>
                </a:lnTo>
                <a:lnTo>
                  <a:pt x="1129" y="143"/>
                </a:lnTo>
                <a:lnTo>
                  <a:pt x="1119" y="143"/>
                </a:lnTo>
                <a:lnTo>
                  <a:pt x="1104" y="148"/>
                </a:lnTo>
                <a:lnTo>
                  <a:pt x="1082" y="148"/>
                </a:lnTo>
                <a:lnTo>
                  <a:pt x="1072" y="151"/>
                </a:lnTo>
                <a:lnTo>
                  <a:pt x="1067" y="168"/>
                </a:lnTo>
                <a:lnTo>
                  <a:pt x="1064" y="176"/>
                </a:lnTo>
                <a:lnTo>
                  <a:pt x="1067" y="184"/>
                </a:lnTo>
                <a:lnTo>
                  <a:pt x="1078" y="194"/>
                </a:lnTo>
                <a:lnTo>
                  <a:pt x="1078" y="202"/>
                </a:lnTo>
                <a:lnTo>
                  <a:pt x="1074" y="214"/>
                </a:lnTo>
                <a:lnTo>
                  <a:pt x="1067" y="219"/>
                </a:lnTo>
                <a:lnTo>
                  <a:pt x="1064" y="228"/>
                </a:lnTo>
                <a:lnTo>
                  <a:pt x="1059" y="239"/>
                </a:lnTo>
                <a:lnTo>
                  <a:pt x="1065" y="247"/>
                </a:lnTo>
                <a:lnTo>
                  <a:pt x="1072" y="257"/>
                </a:lnTo>
                <a:lnTo>
                  <a:pt x="1076" y="264"/>
                </a:lnTo>
                <a:lnTo>
                  <a:pt x="1078" y="277"/>
                </a:lnTo>
                <a:lnTo>
                  <a:pt x="1065" y="280"/>
                </a:lnTo>
                <a:lnTo>
                  <a:pt x="1059" y="284"/>
                </a:lnTo>
                <a:lnTo>
                  <a:pt x="1059" y="294"/>
                </a:lnTo>
                <a:lnTo>
                  <a:pt x="1065" y="306"/>
                </a:lnTo>
                <a:lnTo>
                  <a:pt x="1072" y="312"/>
                </a:lnTo>
                <a:lnTo>
                  <a:pt x="1082" y="312"/>
                </a:lnTo>
                <a:lnTo>
                  <a:pt x="1089" y="317"/>
                </a:lnTo>
                <a:lnTo>
                  <a:pt x="1102" y="327"/>
                </a:lnTo>
                <a:lnTo>
                  <a:pt x="702" y="320"/>
                </a:lnTo>
                <a:lnTo>
                  <a:pt x="565" y="320"/>
                </a:lnTo>
                <a:lnTo>
                  <a:pt x="460" y="317"/>
                </a:lnTo>
                <a:lnTo>
                  <a:pt x="453" y="317"/>
                </a:lnTo>
                <a:lnTo>
                  <a:pt x="353" y="317"/>
                </a:lnTo>
                <a:lnTo>
                  <a:pt x="206" y="315"/>
                </a:lnTo>
                <a:lnTo>
                  <a:pt x="205" y="306"/>
                </a:lnTo>
                <a:lnTo>
                  <a:pt x="179" y="267"/>
                </a:lnTo>
                <a:lnTo>
                  <a:pt x="166" y="259"/>
                </a:lnTo>
                <a:lnTo>
                  <a:pt x="155" y="257"/>
                </a:lnTo>
                <a:lnTo>
                  <a:pt x="145" y="244"/>
                </a:lnTo>
                <a:lnTo>
                  <a:pt x="137" y="239"/>
                </a:lnTo>
                <a:lnTo>
                  <a:pt x="132" y="229"/>
                </a:lnTo>
                <a:lnTo>
                  <a:pt x="126" y="235"/>
                </a:lnTo>
                <a:lnTo>
                  <a:pt x="113" y="234"/>
                </a:lnTo>
                <a:lnTo>
                  <a:pt x="110" y="219"/>
                </a:lnTo>
                <a:lnTo>
                  <a:pt x="100" y="209"/>
                </a:lnTo>
                <a:lnTo>
                  <a:pt x="95" y="194"/>
                </a:lnTo>
                <a:lnTo>
                  <a:pt x="99" y="176"/>
                </a:lnTo>
                <a:lnTo>
                  <a:pt x="83" y="176"/>
                </a:lnTo>
                <a:lnTo>
                  <a:pt x="80" y="184"/>
                </a:lnTo>
                <a:lnTo>
                  <a:pt x="75" y="194"/>
                </a:lnTo>
                <a:lnTo>
                  <a:pt x="63" y="194"/>
                </a:lnTo>
                <a:lnTo>
                  <a:pt x="59" y="219"/>
                </a:lnTo>
                <a:lnTo>
                  <a:pt x="37" y="214"/>
                </a:lnTo>
                <a:lnTo>
                  <a:pt x="33" y="199"/>
                </a:lnTo>
                <a:lnTo>
                  <a:pt x="23" y="194"/>
                </a:lnTo>
                <a:lnTo>
                  <a:pt x="17" y="182"/>
                </a:lnTo>
                <a:lnTo>
                  <a:pt x="26" y="174"/>
                </a:lnTo>
                <a:lnTo>
                  <a:pt x="32" y="161"/>
                </a:lnTo>
                <a:lnTo>
                  <a:pt x="23" y="137"/>
                </a:lnTo>
                <a:lnTo>
                  <a:pt x="13" y="136"/>
                </a:lnTo>
                <a:lnTo>
                  <a:pt x="5" y="137"/>
                </a:lnTo>
                <a:lnTo>
                  <a:pt x="0" y="131"/>
                </a:lnTo>
                <a:lnTo>
                  <a:pt x="13" y="121"/>
                </a:lnTo>
                <a:lnTo>
                  <a:pt x="39" y="121"/>
                </a:lnTo>
                <a:lnTo>
                  <a:pt x="46" y="116"/>
                </a:lnTo>
                <a:lnTo>
                  <a:pt x="65" y="111"/>
                </a:lnTo>
                <a:lnTo>
                  <a:pt x="70" y="117"/>
                </a:lnTo>
                <a:lnTo>
                  <a:pt x="63" y="121"/>
                </a:lnTo>
                <a:lnTo>
                  <a:pt x="65" y="128"/>
                </a:lnTo>
                <a:lnTo>
                  <a:pt x="75" y="144"/>
                </a:lnTo>
                <a:lnTo>
                  <a:pt x="79" y="161"/>
                </a:lnTo>
                <a:lnTo>
                  <a:pt x="80" y="144"/>
                </a:lnTo>
                <a:lnTo>
                  <a:pt x="93" y="128"/>
                </a:lnTo>
                <a:lnTo>
                  <a:pt x="100" y="136"/>
                </a:lnTo>
              </a:path>
            </a:pathLst>
          </a:custGeom>
          <a:solidFill>
            <a:schemeClr val="accent4"/>
          </a:solidFill>
          <a:ln w="12700" cap="rnd" cmpd="sng">
            <a:no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234" name="Freeform 233"/>
          <p:cNvSpPr>
            <a:spLocks/>
          </p:cNvSpPr>
          <p:nvPr/>
        </p:nvSpPr>
        <p:spPr bwMode="auto">
          <a:xfrm>
            <a:off x="2799676" y="2190380"/>
            <a:ext cx="81146" cy="77658"/>
          </a:xfrm>
          <a:custGeom>
            <a:avLst/>
            <a:gdLst/>
            <a:ahLst/>
            <a:cxnLst>
              <a:cxn ang="0">
                <a:pos x="54" y="47"/>
              </a:cxn>
              <a:cxn ang="0">
                <a:pos x="40" y="42"/>
              </a:cxn>
              <a:cxn ang="0">
                <a:pos x="24" y="45"/>
              </a:cxn>
              <a:cxn ang="0">
                <a:pos x="17" y="50"/>
              </a:cxn>
              <a:cxn ang="0">
                <a:pos x="8" y="50"/>
              </a:cxn>
              <a:cxn ang="0">
                <a:pos x="0" y="30"/>
              </a:cxn>
              <a:cxn ang="0">
                <a:pos x="5" y="22"/>
              </a:cxn>
              <a:cxn ang="0">
                <a:pos x="0" y="8"/>
              </a:cxn>
              <a:cxn ang="0">
                <a:pos x="1" y="0"/>
              </a:cxn>
              <a:cxn ang="0">
                <a:pos x="8" y="5"/>
              </a:cxn>
              <a:cxn ang="0">
                <a:pos x="12" y="13"/>
              </a:cxn>
              <a:cxn ang="0">
                <a:pos x="32" y="28"/>
              </a:cxn>
              <a:cxn ang="0">
                <a:pos x="40" y="30"/>
              </a:cxn>
              <a:cxn ang="0">
                <a:pos x="47" y="40"/>
              </a:cxn>
              <a:cxn ang="0">
                <a:pos x="54" y="47"/>
              </a:cxn>
            </a:cxnLst>
            <a:rect l="0" t="0" r="r" b="b"/>
            <a:pathLst>
              <a:path w="55" h="51">
                <a:moveTo>
                  <a:pt x="54" y="47"/>
                </a:moveTo>
                <a:lnTo>
                  <a:pt x="40" y="42"/>
                </a:lnTo>
                <a:lnTo>
                  <a:pt x="24" y="45"/>
                </a:lnTo>
                <a:lnTo>
                  <a:pt x="17" y="50"/>
                </a:lnTo>
                <a:lnTo>
                  <a:pt x="8" y="50"/>
                </a:lnTo>
                <a:lnTo>
                  <a:pt x="0" y="30"/>
                </a:lnTo>
                <a:lnTo>
                  <a:pt x="5" y="22"/>
                </a:lnTo>
                <a:lnTo>
                  <a:pt x="0" y="8"/>
                </a:lnTo>
                <a:lnTo>
                  <a:pt x="1" y="0"/>
                </a:lnTo>
                <a:lnTo>
                  <a:pt x="8" y="5"/>
                </a:lnTo>
                <a:lnTo>
                  <a:pt x="12" y="13"/>
                </a:lnTo>
                <a:lnTo>
                  <a:pt x="32" y="28"/>
                </a:lnTo>
                <a:lnTo>
                  <a:pt x="40" y="30"/>
                </a:lnTo>
                <a:lnTo>
                  <a:pt x="47" y="40"/>
                </a:lnTo>
                <a:lnTo>
                  <a:pt x="54" y="47"/>
                </a:lnTo>
              </a:path>
            </a:pathLst>
          </a:custGeom>
          <a:solidFill>
            <a:srgbClr val="888888"/>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235" name="Freeform 234"/>
          <p:cNvSpPr>
            <a:spLocks/>
          </p:cNvSpPr>
          <p:nvPr/>
        </p:nvSpPr>
        <p:spPr bwMode="auto">
          <a:xfrm>
            <a:off x="2714106" y="2155355"/>
            <a:ext cx="75244" cy="79181"/>
          </a:xfrm>
          <a:custGeom>
            <a:avLst/>
            <a:gdLst/>
            <a:ahLst/>
            <a:cxnLst>
              <a:cxn ang="0">
                <a:pos x="35" y="51"/>
              </a:cxn>
              <a:cxn ang="0">
                <a:pos x="22" y="51"/>
              </a:cxn>
              <a:cxn ang="0">
                <a:pos x="18" y="31"/>
              </a:cxn>
              <a:cxn ang="0">
                <a:pos x="5" y="23"/>
              </a:cxn>
              <a:cxn ang="0">
                <a:pos x="0" y="15"/>
              </a:cxn>
              <a:cxn ang="0">
                <a:pos x="7" y="10"/>
              </a:cxn>
              <a:cxn ang="0">
                <a:pos x="13" y="1"/>
              </a:cxn>
              <a:cxn ang="0">
                <a:pos x="18" y="0"/>
              </a:cxn>
              <a:cxn ang="0">
                <a:pos x="28" y="0"/>
              </a:cxn>
              <a:cxn ang="0">
                <a:pos x="33" y="10"/>
              </a:cxn>
              <a:cxn ang="0">
                <a:pos x="41" y="20"/>
              </a:cxn>
              <a:cxn ang="0">
                <a:pos x="50" y="31"/>
              </a:cxn>
              <a:cxn ang="0">
                <a:pos x="38" y="36"/>
              </a:cxn>
              <a:cxn ang="0">
                <a:pos x="41" y="44"/>
              </a:cxn>
              <a:cxn ang="0">
                <a:pos x="35" y="51"/>
              </a:cxn>
            </a:cxnLst>
            <a:rect l="0" t="0" r="r" b="b"/>
            <a:pathLst>
              <a:path w="51" h="52">
                <a:moveTo>
                  <a:pt x="35" y="51"/>
                </a:moveTo>
                <a:lnTo>
                  <a:pt x="22" y="51"/>
                </a:lnTo>
                <a:lnTo>
                  <a:pt x="18" y="31"/>
                </a:lnTo>
                <a:lnTo>
                  <a:pt x="5" y="23"/>
                </a:lnTo>
                <a:lnTo>
                  <a:pt x="0" y="15"/>
                </a:lnTo>
                <a:lnTo>
                  <a:pt x="7" y="10"/>
                </a:lnTo>
                <a:lnTo>
                  <a:pt x="13" y="1"/>
                </a:lnTo>
                <a:lnTo>
                  <a:pt x="18" y="0"/>
                </a:lnTo>
                <a:lnTo>
                  <a:pt x="28" y="0"/>
                </a:lnTo>
                <a:lnTo>
                  <a:pt x="33" y="10"/>
                </a:lnTo>
                <a:lnTo>
                  <a:pt x="41" y="20"/>
                </a:lnTo>
                <a:lnTo>
                  <a:pt x="50" y="31"/>
                </a:lnTo>
                <a:lnTo>
                  <a:pt x="38" y="36"/>
                </a:lnTo>
                <a:lnTo>
                  <a:pt x="41" y="44"/>
                </a:lnTo>
                <a:lnTo>
                  <a:pt x="35" y="51"/>
                </a:lnTo>
              </a:path>
            </a:pathLst>
          </a:custGeom>
          <a:solidFill>
            <a:schemeClr val="accent4"/>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236" name="Freeform 235"/>
          <p:cNvSpPr>
            <a:spLocks/>
          </p:cNvSpPr>
          <p:nvPr/>
        </p:nvSpPr>
        <p:spPr bwMode="auto">
          <a:xfrm>
            <a:off x="1945444" y="5442926"/>
            <a:ext cx="91472" cy="80705"/>
          </a:xfrm>
          <a:custGeom>
            <a:avLst/>
            <a:gdLst/>
            <a:ahLst/>
            <a:cxnLst>
              <a:cxn ang="0">
                <a:pos x="51" y="52"/>
              </a:cxn>
              <a:cxn ang="0">
                <a:pos x="42" y="49"/>
              </a:cxn>
              <a:cxn ang="0">
                <a:pos x="30" y="44"/>
              </a:cxn>
              <a:cxn ang="0">
                <a:pos x="23" y="33"/>
              </a:cxn>
              <a:cxn ang="0">
                <a:pos x="8" y="24"/>
              </a:cxn>
              <a:cxn ang="0">
                <a:pos x="0" y="22"/>
              </a:cxn>
              <a:cxn ang="0">
                <a:pos x="0" y="0"/>
              </a:cxn>
              <a:cxn ang="0">
                <a:pos x="13" y="5"/>
              </a:cxn>
              <a:cxn ang="0">
                <a:pos x="21" y="13"/>
              </a:cxn>
              <a:cxn ang="0">
                <a:pos x="36" y="28"/>
              </a:cxn>
              <a:cxn ang="0">
                <a:pos x="51" y="39"/>
              </a:cxn>
              <a:cxn ang="0">
                <a:pos x="61" y="44"/>
              </a:cxn>
              <a:cxn ang="0">
                <a:pos x="51" y="52"/>
              </a:cxn>
            </a:cxnLst>
            <a:rect l="0" t="0" r="r" b="b"/>
            <a:pathLst>
              <a:path w="62" h="53">
                <a:moveTo>
                  <a:pt x="51" y="52"/>
                </a:moveTo>
                <a:lnTo>
                  <a:pt x="42" y="49"/>
                </a:lnTo>
                <a:lnTo>
                  <a:pt x="30" y="44"/>
                </a:lnTo>
                <a:lnTo>
                  <a:pt x="23" y="33"/>
                </a:lnTo>
                <a:lnTo>
                  <a:pt x="8" y="24"/>
                </a:lnTo>
                <a:lnTo>
                  <a:pt x="0" y="22"/>
                </a:lnTo>
                <a:lnTo>
                  <a:pt x="0" y="0"/>
                </a:lnTo>
                <a:lnTo>
                  <a:pt x="13" y="5"/>
                </a:lnTo>
                <a:lnTo>
                  <a:pt x="21" y="13"/>
                </a:lnTo>
                <a:lnTo>
                  <a:pt x="36" y="28"/>
                </a:lnTo>
                <a:lnTo>
                  <a:pt x="51" y="39"/>
                </a:lnTo>
                <a:lnTo>
                  <a:pt x="61" y="44"/>
                </a:lnTo>
                <a:lnTo>
                  <a:pt x="51" y="52"/>
                </a:lnTo>
              </a:path>
            </a:pathLst>
          </a:custGeom>
          <a:solidFill>
            <a:schemeClr val="accent2"/>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237" name="Freeform 236"/>
          <p:cNvSpPr>
            <a:spLocks/>
          </p:cNvSpPr>
          <p:nvPr/>
        </p:nvSpPr>
        <p:spPr bwMode="auto">
          <a:xfrm>
            <a:off x="1653324" y="5177972"/>
            <a:ext cx="514900" cy="345658"/>
          </a:xfrm>
          <a:custGeom>
            <a:avLst/>
            <a:gdLst/>
            <a:ahLst/>
            <a:cxnLst>
              <a:cxn ang="0">
                <a:pos x="290" y="226"/>
              </a:cxn>
              <a:cxn ang="0">
                <a:pos x="272" y="219"/>
              </a:cxn>
              <a:cxn ang="0">
                <a:pos x="262" y="212"/>
              </a:cxn>
              <a:cxn ang="0">
                <a:pos x="237" y="187"/>
              </a:cxn>
              <a:cxn ang="0">
                <a:pos x="228" y="186"/>
              </a:cxn>
              <a:cxn ang="0">
                <a:pos x="212" y="163"/>
              </a:cxn>
              <a:cxn ang="0">
                <a:pos x="198" y="151"/>
              </a:cxn>
              <a:cxn ang="0">
                <a:pos x="198" y="141"/>
              </a:cxn>
              <a:cxn ang="0">
                <a:pos x="193" y="131"/>
              </a:cxn>
              <a:cxn ang="0">
                <a:pos x="175" y="116"/>
              </a:cxn>
              <a:cxn ang="0">
                <a:pos x="164" y="109"/>
              </a:cxn>
              <a:cxn ang="0">
                <a:pos x="151" y="106"/>
              </a:cxn>
              <a:cxn ang="0">
                <a:pos x="124" y="116"/>
              </a:cxn>
              <a:cxn ang="0">
                <a:pos x="109" y="118"/>
              </a:cxn>
              <a:cxn ang="0">
                <a:pos x="98" y="118"/>
              </a:cxn>
              <a:cxn ang="0">
                <a:pos x="84" y="121"/>
              </a:cxn>
              <a:cxn ang="0">
                <a:pos x="74" y="116"/>
              </a:cxn>
              <a:cxn ang="0">
                <a:pos x="65" y="116"/>
              </a:cxn>
              <a:cxn ang="0">
                <a:pos x="57" y="109"/>
              </a:cxn>
              <a:cxn ang="0">
                <a:pos x="42" y="109"/>
              </a:cxn>
              <a:cxn ang="0">
                <a:pos x="34" y="104"/>
              </a:cxn>
              <a:cxn ang="0">
                <a:pos x="32" y="95"/>
              </a:cxn>
              <a:cxn ang="0">
                <a:pos x="32" y="84"/>
              </a:cxn>
              <a:cxn ang="0">
                <a:pos x="27" y="75"/>
              </a:cxn>
              <a:cxn ang="0">
                <a:pos x="19" y="70"/>
              </a:cxn>
              <a:cxn ang="0">
                <a:pos x="5" y="71"/>
              </a:cxn>
              <a:cxn ang="0">
                <a:pos x="1" y="80"/>
              </a:cxn>
              <a:cxn ang="0">
                <a:pos x="0" y="84"/>
              </a:cxn>
              <a:cxn ang="0">
                <a:pos x="3" y="0"/>
              </a:cxn>
              <a:cxn ang="0">
                <a:pos x="116" y="3"/>
              </a:cxn>
              <a:cxn ang="0">
                <a:pos x="252" y="8"/>
              </a:cxn>
              <a:cxn ang="0">
                <a:pos x="281" y="8"/>
              </a:cxn>
              <a:cxn ang="0">
                <a:pos x="348" y="8"/>
              </a:cxn>
              <a:cxn ang="0">
                <a:pos x="343" y="206"/>
              </a:cxn>
              <a:cxn ang="0">
                <a:pos x="334" y="211"/>
              </a:cxn>
              <a:cxn ang="0">
                <a:pos x="321" y="211"/>
              </a:cxn>
              <a:cxn ang="0">
                <a:pos x="303" y="223"/>
              </a:cxn>
              <a:cxn ang="0">
                <a:pos x="290" y="226"/>
              </a:cxn>
            </a:cxnLst>
            <a:rect l="0" t="0" r="r" b="b"/>
            <a:pathLst>
              <a:path w="349" h="227">
                <a:moveTo>
                  <a:pt x="290" y="226"/>
                </a:moveTo>
                <a:lnTo>
                  <a:pt x="272" y="219"/>
                </a:lnTo>
                <a:lnTo>
                  <a:pt x="262" y="212"/>
                </a:lnTo>
                <a:lnTo>
                  <a:pt x="237" y="187"/>
                </a:lnTo>
                <a:lnTo>
                  <a:pt x="228" y="186"/>
                </a:lnTo>
                <a:lnTo>
                  <a:pt x="212" y="163"/>
                </a:lnTo>
                <a:lnTo>
                  <a:pt x="198" y="151"/>
                </a:lnTo>
                <a:lnTo>
                  <a:pt x="198" y="141"/>
                </a:lnTo>
                <a:lnTo>
                  <a:pt x="193" y="131"/>
                </a:lnTo>
                <a:lnTo>
                  <a:pt x="175" y="116"/>
                </a:lnTo>
                <a:lnTo>
                  <a:pt x="164" y="109"/>
                </a:lnTo>
                <a:lnTo>
                  <a:pt x="151" y="106"/>
                </a:lnTo>
                <a:lnTo>
                  <a:pt x="124" y="116"/>
                </a:lnTo>
                <a:lnTo>
                  <a:pt x="109" y="118"/>
                </a:lnTo>
                <a:lnTo>
                  <a:pt x="98" y="118"/>
                </a:lnTo>
                <a:lnTo>
                  <a:pt x="84" y="121"/>
                </a:lnTo>
                <a:lnTo>
                  <a:pt x="74" y="116"/>
                </a:lnTo>
                <a:lnTo>
                  <a:pt x="65" y="116"/>
                </a:lnTo>
                <a:lnTo>
                  <a:pt x="57" y="109"/>
                </a:lnTo>
                <a:lnTo>
                  <a:pt x="42" y="109"/>
                </a:lnTo>
                <a:lnTo>
                  <a:pt x="34" y="104"/>
                </a:lnTo>
                <a:lnTo>
                  <a:pt x="32" y="95"/>
                </a:lnTo>
                <a:lnTo>
                  <a:pt x="32" y="84"/>
                </a:lnTo>
                <a:lnTo>
                  <a:pt x="27" y="75"/>
                </a:lnTo>
                <a:lnTo>
                  <a:pt x="19" y="70"/>
                </a:lnTo>
                <a:lnTo>
                  <a:pt x="5" y="71"/>
                </a:lnTo>
                <a:lnTo>
                  <a:pt x="1" y="80"/>
                </a:lnTo>
                <a:lnTo>
                  <a:pt x="0" y="84"/>
                </a:lnTo>
                <a:lnTo>
                  <a:pt x="3" y="0"/>
                </a:lnTo>
                <a:lnTo>
                  <a:pt x="116" y="3"/>
                </a:lnTo>
                <a:lnTo>
                  <a:pt x="252" y="8"/>
                </a:lnTo>
                <a:lnTo>
                  <a:pt x="281" y="8"/>
                </a:lnTo>
                <a:lnTo>
                  <a:pt x="348" y="8"/>
                </a:lnTo>
                <a:lnTo>
                  <a:pt x="343" y="206"/>
                </a:lnTo>
                <a:lnTo>
                  <a:pt x="334" y="211"/>
                </a:lnTo>
                <a:lnTo>
                  <a:pt x="321" y="211"/>
                </a:lnTo>
                <a:lnTo>
                  <a:pt x="303" y="223"/>
                </a:lnTo>
                <a:lnTo>
                  <a:pt x="290" y="226"/>
                </a:lnTo>
              </a:path>
            </a:pathLst>
          </a:custGeom>
          <a:solidFill>
            <a:schemeClr val="accent4"/>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238" name="Freeform 237"/>
          <p:cNvSpPr>
            <a:spLocks/>
          </p:cNvSpPr>
          <p:nvPr/>
        </p:nvSpPr>
        <p:spPr bwMode="auto">
          <a:xfrm>
            <a:off x="2660994" y="1623925"/>
            <a:ext cx="2050745" cy="500977"/>
          </a:xfrm>
          <a:custGeom>
            <a:avLst/>
            <a:gdLst/>
            <a:ahLst/>
            <a:cxnLst>
              <a:cxn ang="0">
                <a:pos x="187" y="3"/>
              </a:cxn>
              <a:cxn ang="0">
                <a:pos x="452" y="6"/>
              </a:cxn>
              <a:cxn ang="0">
                <a:pos x="1257" y="25"/>
              </a:cxn>
              <a:cxn ang="0">
                <a:pos x="1239" y="35"/>
              </a:cxn>
              <a:cxn ang="0">
                <a:pos x="1255" y="53"/>
              </a:cxn>
              <a:cxn ang="0">
                <a:pos x="1268" y="61"/>
              </a:cxn>
              <a:cxn ang="0">
                <a:pos x="1284" y="65"/>
              </a:cxn>
              <a:cxn ang="0">
                <a:pos x="1306" y="53"/>
              </a:cxn>
              <a:cxn ang="0">
                <a:pos x="1322" y="72"/>
              </a:cxn>
              <a:cxn ang="0">
                <a:pos x="1312" y="81"/>
              </a:cxn>
              <a:cxn ang="0">
                <a:pos x="1314" y="103"/>
              </a:cxn>
              <a:cxn ang="0">
                <a:pos x="1314" y="121"/>
              </a:cxn>
              <a:cxn ang="0">
                <a:pos x="1324" y="133"/>
              </a:cxn>
              <a:cxn ang="0">
                <a:pos x="1341" y="146"/>
              </a:cxn>
              <a:cxn ang="0">
                <a:pos x="1335" y="166"/>
              </a:cxn>
              <a:cxn ang="0">
                <a:pos x="1335" y="193"/>
              </a:cxn>
              <a:cxn ang="0">
                <a:pos x="1337" y="214"/>
              </a:cxn>
              <a:cxn ang="0">
                <a:pos x="1352" y="221"/>
              </a:cxn>
              <a:cxn ang="0">
                <a:pos x="1367" y="246"/>
              </a:cxn>
              <a:cxn ang="0">
                <a:pos x="1389" y="263"/>
              </a:cxn>
              <a:cxn ang="0">
                <a:pos x="1372" y="271"/>
              </a:cxn>
              <a:cxn ang="0">
                <a:pos x="1367" y="291"/>
              </a:cxn>
              <a:cxn ang="0">
                <a:pos x="1350" y="300"/>
              </a:cxn>
              <a:cxn ang="0">
                <a:pos x="1344" y="318"/>
              </a:cxn>
              <a:cxn ang="0">
                <a:pos x="1324" y="323"/>
              </a:cxn>
              <a:cxn ang="0">
                <a:pos x="437" y="328"/>
              </a:cxn>
              <a:cxn ang="0">
                <a:pos x="339" y="328"/>
              </a:cxn>
              <a:cxn ang="0">
                <a:pos x="212" y="300"/>
              </a:cxn>
              <a:cxn ang="0">
                <a:pos x="210" y="278"/>
              </a:cxn>
              <a:cxn ang="0">
                <a:pos x="199" y="258"/>
              </a:cxn>
              <a:cxn ang="0">
                <a:pos x="214" y="234"/>
              </a:cxn>
              <a:cxn ang="0">
                <a:pos x="199" y="220"/>
              </a:cxn>
              <a:cxn ang="0">
                <a:pos x="165" y="201"/>
              </a:cxn>
              <a:cxn ang="0">
                <a:pos x="143" y="216"/>
              </a:cxn>
              <a:cxn ang="0">
                <a:pos x="119" y="240"/>
              </a:cxn>
              <a:cxn ang="0">
                <a:pos x="105" y="245"/>
              </a:cxn>
              <a:cxn ang="0">
                <a:pos x="105" y="221"/>
              </a:cxn>
              <a:cxn ang="0">
                <a:pos x="117" y="196"/>
              </a:cxn>
              <a:cxn ang="0">
                <a:pos x="105" y="186"/>
              </a:cxn>
              <a:cxn ang="0">
                <a:pos x="83" y="180"/>
              </a:cxn>
              <a:cxn ang="0">
                <a:pos x="73" y="196"/>
              </a:cxn>
              <a:cxn ang="0">
                <a:pos x="66" y="166"/>
              </a:cxn>
              <a:cxn ang="0">
                <a:pos x="63" y="143"/>
              </a:cxn>
              <a:cxn ang="0">
                <a:pos x="45" y="126"/>
              </a:cxn>
              <a:cxn ang="0">
                <a:pos x="19" y="106"/>
              </a:cxn>
              <a:cxn ang="0">
                <a:pos x="32" y="88"/>
              </a:cxn>
              <a:cxn ang="0">
                <a:pos x="46" y="73"/>
              </a:cxn>
              <a:cxn ang="0">
                <a:pos x="35" y="58"/>
              </a:cxn>
              <a:cxn ang="0">
                <a:pos x="19" y="61"/>
              </a:cxn>
              <a:cxn ang="0">
                <a:pos x="0" y="45"/>
              </a:cxn>
              <a:cxn ang="0">
                <a:pos x="10" y="30"/>
              </a:cxn>
              <a:cxn ang="0">
                <a:pos x="30" y="6"/>
              </a:cxn>
              <a:cxn ang="0">
                <a:pos x="41" y="0"/>
              </a:cxn>
            </a:cxnLst>
            <a:rect l="0" t="0" r="r" b="b"/>
            <a:pathLst>
              <a:path w="1390" h="329">
                <a:moveTo>
                  <a:pt x="41" y="0"/>
                </a:moveTo>
                <a:lnTo>
                  <a:pt x="187" y="3"/>
                </a:lnTo>
                <a:lnTo>
                  <a:pt x="274" y="3"/>
                </a:lnTo>
                <a:lnTo>
                  <a:pt x="452" y="6"/>
                </a:lnTo>
                <a:lnTo>
                  <a:pt x="1260" y="15"/>
                </a:lnTo>
                <a:lnTo>
                  <a:pt x="1257" y="25"/>
                </a:lnTo>
                <a:lnTo>
                  <a:pt x="1254" y="33"/>
                </a:lnTo>
                <a:lnTo>
                  <a:pt x="1239" y="35"/>
                </a:lnTo>
                <a:lnTo>
                  <a:pt x="1244" y="48"/>
                </a:lnTo>
                <a:lnTo>
                  <a:pt x="1255" y="53"/>
                </a:lnTo>
                <a:lnTo>
                  <a:pt x="1260" y="58"/>
                </a:lnTo>
                <a:lnTo>
                  <a:pt x="1268" y="61"/>
                </a:lnTo>
                <a:lnTo>
                  <a:pt x="1277" y="72"/>
                </a:lnTo>
                <a:lnTo>
                  <a:pt x="1284" y="65"/>
                </a:lnTo>
                <a:lnTo>
                  <a:pt x="1294" y="58"/>
                </a:lnTo>
                <a:lnTo>
                  <a:pt x="1306" y="53"/>
                </a:lnTo>
                <a:lnTo>
                  <a:pt x="1314" y="58"/>
                </a:lnTo>
                <a:lnTo>
                  <a:pt x="1322" y="72"/>
                </a:lnTo>
                <a:lnTo>
                  <a:pt x="1319" y="81"/>
                </a:lnTo>
                <a:lnTo>
                  <a:pt x="1312" y="81"/>
                </a:lnTo>
                <a:lnTo>
                  <a:pt x="1314" y="95"/>
                </a:lnTo>
                <a:lnTo>
                  <a:pt x="1314" y="103"/>
                </a:lnTo>
                <a:lnTo>
                  <a:pt x="1315" y="112"/>
                </a:lnTo>
                <a:lnTo>
                  <a:pt x="1314" y="121"/>
                </a:lnTo>
                <a:lnTo>
                  <a:pt x="1317" y="128"/>
                </a:lnTo>
                <a:lnTo>
                  <a:pt x="1324" y="133"/>
                </a:lnTo>
                <a:lnTo>
                  <a:pt x="1335" y="138"/>
                </a:lnTo>
                <a:lnTo>
                  <a:pt x="1341" y="146"/>
                </a:lnTo>
                <a:lnTo>
                  <a:pt x="1335" y="153"/>
                </a:lnTo>
                <a:lnTo>
                  <a:pt x="1335" y="166"/>
                </a:lnTo>
                <a:lnTo>
                  <a:pt x="1330" y="183"/>
                </a:lnTo>
                <a:lnTo>
                  <a:pt x="1335" y="193"/>
                </a:lnTo>
                <a:lnTo>
                  <a:pt x="1337" y="201"/>
                </a:lnTo>
                <a:lnTo>
                  <a:pt x="1337" y="214"/>
                </a:lnTo>
                <a:lnTo>
                  <a:pt x="1344" y="220"/>
                </a:lnTo>
                <a:lnTo>
                  <a:pt x="1352" y="221"/>
                </a:lnTo>
                <a:lnTo>
                  <a:pt x="1362" y="241"/>
                </a:lnTo>
                <a:lnTo>
                  <a:pt x="1367" y="246"/>
                </a:lnTo>
                <a:lnTo>
                  <a:pt x="1375" y="254"/>
                </a:lnTo>
                <a:lnTo>
                  <a:pt x="1389" y="263"/>
                </a:lnTo>
                <a:lnTo>
                  <a:pt x="1377" y="265"/>
                </a:lnTo>
                <a:lnTo>
                  <a:pt x="1372" y="271"/>
                </a:lnTo>
                <a:lnTo>
                  <a:pt x="1374" y="283"/>
                </a:lnTo>
                <a:lnTo>
                  <a:pt x="1367" y="291"/>
                </a:lnTo>
                <a:lnTo>
                  <a:pt x="1355" y="291"/>
                </a:lnTo>
                <a:lnTo>
                  <a:pt x="1350" y="300"/>
                </a:lnTo>
                <a:lnTo>
                  <a:pt x="1347" y="311"/>
                </a:lnTo>
                <a:lnTo>
                  <a:pt x="1344" y="318"/>
                </a:lnTo>
                <a:lnTo>
                  <a:pt x="1332" y="320"/>
                </a:lnTo>
                <a:lnTo>
                  <a:pt x="1324" y="323"/>
                </a:lnTo>
                <a:lnTo>
                  <a:pt x="683" y="328"/>
                </a:lnTo>
                <a:lnTo>
                  <a:pt x="437" y="328"/>
                </a:lnTo>
                <a:lnTo>
                  <a:pt x="389" y="328"/>
                </a:lnTo>
                <a:lnTo>
                  <a:pt x="339" y="328"/>
                </a:lnTo>
                <a:lnTo>
                  <a:pt x="202" y="306"/>
                </a:lnTo>
                <a:lnTo>
                  <a:pt x="212" y="300"/>
                </a:lnTo>
                <a:lnTo>
                  <a:pt x="214" y="288"/>
                </a:lnTo>
                <a:lnTo>
                  <a:pt x="210" y="278"/>
                </a:lnTo>
                <a:lnTo>
                  <a:pt x="199" y="268"/>
                </a:lnTo>
                <a:lnTo>
                  <a:pt x="199" y="258"/>
                </a:lnTo>
                <a:lnTo>
                  <a:pt x="208" y="246"/>
                </a:lnTo>
                <a:lnTo>
                  <a:pt x="214" y="234"/>
                </a:lnTo>
                <a:lnTo>
                  <a:pt x="212" y="220"/>
                </a:lnTo>
                <a:lnTo>
                  <a:pt x="199" y="220"/>
                </a:lnTo>
                <a:lnTo>
                  <a:pt x="188" y="208"/>
                </a:lnTo>
                <a:lnTo>
                  <a:pt x="165" y="201"/>
                </a:lnTo>
                <a:lnTo>
                  <a:pt x="148" y="205"/>
                </a:lnTo>
                <a:lnTo>
                  <a:pt x="143" y="216"/>
                </a:lnTo>
                <a:lnTo>
                  <a:pt x="135" y="220"/>
                </a:lnTo>
                <a:lnTo>
                  <a:pt x="119" y="240"/>
                </a:lnTo>
                <a:lnTo>
                  <a:pt x="112" y="254"/>
                </a:lnTo>
                <a:lnTo>
                  <a:pt x="105" y="245"/>
                </a:lnTo>
                <a:lnTo>
                  <a:pt x="95" y="236"/>
                </a:lnTo>
                <a:lnTo>
                  <a:pt x="105" y="221"/>
                </a:lnTo>
                <a:lnTo>
                  <a:pt x="113" y="216"/>
                </a:lnTo>
                <a:lnTo>
                  <a:pt x="117" y="196"/>
                </a:lnTo>
                <a:lnTo>
                  <a:pt x="110" y="193"/>
                </a:lnTo>
                <a:lnTo>
                  <a:pt x="105" y="186"/>
                </a:lnTo>
                <a:lnTo>
                  <a:pt x="95" y="183"/>
                </a:lnTo>
                <a:lnTo>
                  <a:pt x="83" y="180"/>
                </a:lnTo>
                <a:lnTo>
                  <a:pt x="83" y="196"/>
                </a:lnTo>
                <a:lnTo>
                  <a:pt x="73" y="196"/>
                </a:lnTo>
                <a:lnTo>
                  <a:pt x="66" y="176"/>
                </a:lnTo>
                <a:lnTo>
                  <a:pt x="66" y="166"/>
                </a:lnTo>
                <a:lnTo>
                  <a:pt x="66" y="158"/>
                </a:lnTo>
                <a:lnTo>
                  <a:pt x="63" y="143"/>
                </a:lnTo>
                <a:lnTo>
                  <a:pt x="59" y="133"/>
                </a:lnTo>
                <a:lnTo>
                  <a:pt x="45" y="126"/>
                </a:lnTo>
                <a:lnTo>
                  <a:pt x="37" y="121"/>
                </a:lnTo>
                <a:lnTo>
                  <a:pt x="19" y="106"/>
                </a:lnTo>
                <a:lnTo>
                  <a:pt x="15" y="95"/>
                </a:lnTo>
                <a:lnTo>
                  <a:pt x="32" y="88"/>
                </a:lnTo>
                <a:lnTo>
                  <a:pt x="37" y="81"/>
                </a:lnTo>
                <a:lnTo>
                  <a:pt x="46" y="73"/>
                </a:lnTo>
                <a:lnTo>
                  <a:pt x="45" y="61"/>
                </a:lnTo>
                <a:lnTo>
                  <a:pt x="35" y="58"/>
                </a:lnTo>
                <a:lnTo>
                  <a:pt x="25" y="60"/>
                </a:lnTo>
                <a:lnTo>
                  <a:pt x="19" y="61"/>
                </a:lnTo>
                <a:lnTo>
                  <a:pt x="0" y="58"/>
                </a:lnTo>
                <a:lnTo>
                  <a:pt x="0" y="45"/>
                </a:lnTo>
                <a:lnTo>
                  <a:pt x="3" y="35"/>
                </a:lnTo>
                <a:lnTo>
                  <a:pt x="10" y="30"/>
                </a:lnTo>
                <a:lnTo>
                  <a:pt x="15" y="21"/>
                </a:lnTo>
                <a:lnTo>
                  <a:pt x="30" y="6"/>
                </a:lnTo>
                <a:lnTo>
                  <a:pt x="37" y="3"/>
                </a:lnTo>
                <a:lnTo>
                  <a:pt x="41" y="0"/>
                </a:lnTo>
              </a:path>
            </a:pathLst>
          </a:custGeom>
          <a:solidFill>
            <a:schemeClr val="accent4"/>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239" name="Freeform 238"/>
          <p:cNvSpPr>
            <a:spLocks/>
          </p:cNvSpPr>
          <p:nvPr/>
        </p:nvSpPr>
        <p:spPr bwMode="auto">
          <a:xfrm>
            <a:off x="2752466" y="1975674"/>
            <a:ext cx="109178" cy="143136"/>
          </a:xfrm>
          <a:custGeom>
            <a:avLst/>
            <a:gdLst/>
            <a:ahLst/>
            <a:cxnLst>
              <a:cxn ang="0">
                <a:pos x="0" y="6"/>
              </a:cxn>
              <a:cxn ang="0">
                <a:pos x="5" y="0"/>
              </a:cxn>
              <a:cxn ang="0">
                <a:pos x="15" y="10"/>
              </a:cxn>
              <a:cxn ang="0">
                <a:pos x="25" y="25"/>
              </a:cxn>
              <a:cxn ang="0">
                <a:pos x="38" y="47"/>
              </a:cxn>
              <a:cxn ang="0">
                <a:pos x="45" y="49"/>
              </a:cxn>
              <a:cxn ang="0">
                <a:pos x="61" y="66"/>
              </a:cxn>
              <a:cxn ang="0">
                <a:pos x="68" y="78"/>
              </a:cxn>
              <a:cxn ang="0">
                <a:pos x="73" y="93"/>
              </a:cxn>
              <a:cxn ang="0">
                <a:pos x="63" y="88"/>
              </a:cxn>
              <a:cxn ang="0">
                <a:pos x="52" y="86"/>
              </a:cxn>
              <a:cxn ang="0">
                <a:pos x="32" y="61"/>
              </a:cxn>
              <a:cxn ang="0">
                <a:pos x="25" y="56"/>
              </a:cxn>
              <a:cxn ang="0">
                <a:pos x="17" y="30"/>
              </a:cxn>
              <a:cxn ang="0">
                <a:pos x="12" y="25"/>
              </a:cxn>
              <a:cxn ang="0">
                <a:pos x="1" y="28"/>
              </a:cxn>
              <a:cxn ang="0">
                <a:pos x="0" y="6"/>
              </a:cxn>
            </a:cxnLst>
            <a:rect l="0" t="0" r="r" b="b"/>
            <a:pathLst>
              <a:path w="74" h="94">
                <a:moveTo>
                  <a:pt x="0" y="6"/>
                </a:moveTo>
                <a:lnTo>
                  <a:pt x="5" y="0"/>
                </a:lnTo>
                <a:lnTo>
                  <a:pt x="15" y="10"/>
                </a:lnTo>
                <a:lnTo>
                  <a:pt x="25" y="25"/>
                </a:lnTo>
                <a:lnTo>
                  <a:pt x="38" y="47"/>
                </a:lnTo>
                <a:lnTo>
                  <a:pt x="45" y="49"/>
                </a:lnTo>
                <a:lnTo>
                  <a:pt x="61" y="66"/>
                </a:lnTo>
                <a:lnTo>
                  <a:pt x="68" y="78"/>
                </a:lnTo>
                <a:lnTo>
                  <a:pt x="73" y="93"/>
                </a:lnTo>
                <a:lnTo>
                  <a:pt x="63" y="88"/>
                </a:lnTo>
                <a:lnTo>
                  <a:pt x="52" y="86"/>
                </a:lnTo>
                <a:lnTo>
                  <a:pt x="32" y="61"/>
                </a:lnTo>
                <a:lnTo>
                  <a:pt x="25" y="56"/>
                </a:lnTo>
                <a:lnTo>
                  <a:pt x="17" y="30"/>
                </a:lnTo>
                <a:lnTo>
                  <a:pt x="12" y="25"/>
                </a:lnTo>
                <a:lnTo>
                  <a:pt x="1" y="28"/>
                </a:lnTo>
                <a:lnTo>
                  <a:pt x="0" y="6"/>
                </a:lnTo>
              </a:path>
            </a:pathLst>
          </a:custGeom>
          <a:solidFill>
            <a:schemeClr val="accent4"/>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240" name="Freeform 239"/>
          <p:cNvSpPr>
            <a:spLocks/>
          </p:cNvSpPr>
          <p:nvPr/>
        </p:nvSpPr>
        <p:spPr bwMode="auto">
          <a:xfrm>
            <a:off x="2824758" y="2025925"/>
            <a:ext cx="44260" cy="47204"/>
          </a:xfrm>
          <a:custGeom>
            <a:avLst/>
            <a:gdLst/>
            <a:ahLst/>
            <a:cxnLst>
              <a:cxn ang="0">
                <a:pos x="0" y="5"/>
              </a:cxn>
              <a:cxn ang="0">
                <a:pos x="0" y="11"/>
              </a:cxn>
              <a:cxn ang="0">
                <a:pos x="10" y="30"/>
              </a:cxn>
              <a:cxn ang="0">
                <a:pos x="29" y="30"/>
              </a:cxn>
              <a:cxn ang="0">
                <a:pos x="29" y="0"/>
              </a:cxn>
              <a:cxn ang="0">
                <a:pos x="19" y="11"/>
              </a:cxn>
              <a:cxn ang="0">
                <a:pos x="0" y="5"/>
              </a:cxn>
            </a:cxnLst>
            <a:rect l="0" t="0" r="r" b="b"/>
            <a:pathLst>
              <a:path w="30" h="31">
                <a:moveTo>
                  <a:pt x="0" y="5"/>
                </a:moveTo>
                <a:lnTo>
                  <a:pt x="0" y="11"/>
                </a:lnTo>
                <a:lnTo>
                  <a:pt x="10" y="30"/>
                </a:lnTo>
                <a:lnTo>
                  <a:pt x="29" y="30"/>
                </a:lnTo>
                <a:lnTo>
                  <a:pt x="29" y="0"/>
                </a:lnTo>
                <a:lnTo>
                  <a:pt x="19" y="11"/>
                </a:lnTo>
                <a:lnTo>
                  <a:pt x="0" y="5"/>
                </a:lnTo>
              </a:path>
            </a:pathLst>
          </a:custGeom>
          <a:solidFill>
            <a:schemeClr val="accent4"/>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241" name="Freeform 240"/>
          <p:cNvSpPr>
            <a:spLocks/>
          </p:cNvSpPr>
          <p:nvPr/>
        </p:nvSpPr>
        <p:spPr bwMode="auto">
          <a:xfrm>
            <a:off x="2891148" y="3684174"/>
            <a:ext cx="157862" cy="240591"/>
          </a:xfrm>
          <a:custGeom>
            <a:avLst/>
            <a:gdLst/>
            <a:ahLst/>
            <a:cxnLst>
              <a:cxn ang="0">
                <a:pos x="41" y="145"/>
              </a:cxn>
              <a:cxn ang="0">
                <a:pos x="36" y="135"/>
              </a:cxn>
              <a:cxn ang="0">
                <a:pos x="43" y="118"/>
              </a:cxn>
              <a:cxn ang="0">
                <a:pos x="56" y="122"/>
              </a:cxn>
              <a:cxn ang="0">
                <a:pos x="65" y="107"/>
              </a:cxn>
              <a:cxn ang="0">
                <a:pos x="59" y="94"/>
              </a:cxn>
              <a:cxn ang="0">
                <a:pos x="50" y="94"/>
              </a:cxn>
              <a:cxn ang="0">
                <a:pos x="43" y="97"/>
              </a:cxn>
              <a:cxn ang="0">
                <a:pos x="54" y="100"/>
              </a:cxn>
              <a:cxn ang="0">
                <a:pos x="58" y="108"/>
              </a:cxn>
              <a:cxn ang="0">
                <a:pos x="41" y="108"/>
              </a:cxn>
              <a:cxn ang="0">
                <a:pos x="32" y="125"/>
              </a:cxn>
              <a:cxn ang="0">
                <a:pos x="25" y="157"/>
              </a:cxn>
              <a:cxn ang="0">
                <a:pos x="13" y="157"/>
              </a:cxn>
              <a:cxn ang="0">
                <a:pos x="6" y="154"/>
              </a:cxn>
              <a:cxn ang="0">
                <a:pos x="0" y="135"/>
              </a:cxn>
              <a:cxn ang="0">
                <a:pos x="6" y="125"/>
              </a:cxn>
              <a:cxn ang="0">
                <a:pos x="10" y="114"/>
              </a:cxn>
              <a:cxn ang="0">
                <a:pos x="10" y="107"/>
              </a:cxn>
              <a:cxn ang="0">
                <a:pos x="3" y="100"/>
              </a:cxn>
              <a:cxn ang="0">
                <a:pos x="18" y="81"/>
              </a:cxn>
              <a:cxn ang="0">
                <a:pos x="13" y="68"/>
              </a:cxn>
              <a:cxn ang="0">
                <a:pos x="19" y="43"/>
              </a:cxn>
              <a:cxn ang="0">
                <a:pos x="41" y="15"/>
              </a:cxn>
              <a:cxn ang="0">
                <a:pos x="45" y="0"/>
              </a:cxn>
              <a:cxn ang="0">
                <a:pos x="54" y="0"/>
              </a:cxn>
              <a:cxn ang="0">
                <a:pos x="54" y="13"/>
              </a:cxn>
              <a:cxn ang="0">
                <a:pos x="56" y="23"/>
              </a:cxn>
              <a:cxn ang="0">
                <a:pos x="71" y="35"/>
              </a:cxn>
              <a:cxn ang="0">
                <a:pos x="65" y="48"/>
              </a:cxn>
              <a:cxn ang="0">
                <a:pos x="65" y="63"/>
              </a:cxn>
              <a:cxn ang="0">
                <a:pos x="71" y="77"/>
              </a:cxn>
              <a:cxn ang="0">
                <a:pos x="65" y="83"/>
              </a:cxn>
              <a:cxn ang="0">
                <a:pos x="65" y="92"/>
              </a:cxn>
              <a:cxn ang="0">
                <a:pos x="74" y="94"/>
              </a:cxn>
              <a:cxn ang="0">
                <a:pos x="94" y="100"/>
              </a:cxn>
              <a:cxn ang="0">
                <a:pos x="106" y="107"/>
              </a:cxn>
              <a:cxn ang="0">
                <a:pos x="91" y="114"/>
              </a:cxn>
              <a:cxn ang="0">
                <a:pos x="68" y="127"/>
              </a:cxn>
              <a:cxn ang="0">
                <a:pos x="54" y="138"/>
              </a:cxn>
              <a:cxn ang="0">
                <a:pos x="50" y="147"/>
              </a:cxn>
              <a:cxn ang="0">
                <a:pos x="41" y="145"/>
              </a:cxn>
            </a:cxnLst>
            <a:rect l="0" t="0" r="r" b="b"/>
            <a:pathLst>
              <a:path w="107" h="158">
                <a:moveTo>
                  <a:pt x="41" y="145"/>
                </a:moveTo>
                <a:lnTo>
                  <a:pt x="36" y="135"/>
                </a:lnTo>
                <a:lnTo>
                  <a:pt x="43" y="118"/>
                </a:lnTo>
                <a:lnTo>
                  <a:pt x="56" y="122"/>
                </a:lnTo>
                <a:lnTo>
                  <a:pt x="65" y="107"/>
                </a:lnTo>
                <a:lnTo>
                  <a:pt x="59" y="94"/>
                </a:lnTo>
                <a:lnTo>
                  <a:pt x="50" y="94"/>
                </a:lnTo>
                <a:lnTo>
                  <a:pt x="43" y="97"/>
                </a:lnTo>
                <a:lnTo>
                  <a:pt x="54" y="100"/>
                </a:lnTo>
                <a:lnTo>
                  <a:pt x="58" y="108"/>
                </a:lnTo>
                <a:lnTo>
                  <a:pt x="41" y="108"/>
                </a:lnTo>
                <a:lnTo>
                  <a:pt x="32" y="125"/>
                </a:lnTo>
                <a:lnTo>
                  <a:pt x="25" y="157"/>
                </a:lnTo>
                <a:lnTo>
                  <a:pt x="13" y="157"/>
                </a:lnTo>
                <a:lnTo>
                  <a:pt x="6" y="154"/>
                </a:lnTo>
                <a:lnTo>
                  <a:pt x="0" y="135"/>
                </a:lnTo>
                <a:lnTo>
                  <a:pt x="6" y="125"/>
                </a:lnTo>
                <a:lnTo>
                  <a:pt x="10" y="114"/>
                </a:lnTo>
                <a:lnTo>
                  <a:pt x="10" y="107"/>
                </a:lnTo>
                <a:lnTo>
                  <a:pt x="3" y="100"/>
                </a:lnTo>
                <a:lnTo>
                  <a:pt x="18" y="81"/>
                </a:lnTo>
                <a:lnTo>
                  <a:pt x="13" y="68"/>
                </a:lnTo>
                <a:lnTo>
                  <a:pt x="19" y="43"/>
                </a:lnTo>
                <a:lnTo>
                  <a:pt x="41" y="15"/>
                </a:lnTo>
                <a:lnTo>
                  <a:pt x="45" y="0"/>
                </a:lnTo>
                <a:lnTo>
                  <a:pt x="54" y="0"/>
                </a:lnTo>
                <a:lnTo>
                  <a:pt x="54" y="13"/>
                </a:lnTo>
                <a:lnTo>
                  <a:pt x="56" y="23"/>
                </a:lnTo>
                <a:lnTo>
                  <a:pt x="71" y="35"/>
                </a:lnTo>
                <a:lnTo>
                  <a:pt x="65" y="48"/>
                </a:lnTo>
                <a:lnTo>
                  <a:pt x="65" y="63"/>
                </a:lnTo>
                <a:lnTo>
                  <a:pt x="71" y="77"/>
                </a:lnTo>
                <a:lnTo>
                  <a:pt x="65" y="83"/>
                </a:lnTo>
                <a:lnTo>
                  <a:pt x="65" y="92"/>
                </a:lnTo>
                <a:lnTo>
                  <a:pt x="74" y="94"/>
                </a:lnTo>
                <a:lnTo>
                  <a:pt x="94" y="100"/>
                </a:lnTo>
                <a:lnTo>
                  <a:pt x="106" y="107"/>
                </a:lnTo>
                <a:lnTo>
                  <a:pt x="91" y="114"/>
                </a:lnTo>
                <a:lnTo>
                  <a:pt x="68" y="127"/>
                </a:lnTo>
                <a:lnTo>
                  <a:pt x="54" y="138"/>
                </a:lnTo>
                <a:lnTo>
                  <a:pt x="50" y="147"/>
                </a:lnTo>
                <a:lnTo>
                  <a:pt x="41" y="145"/>
                </a:lnTo>
              </a:path>
            </a:pathLst>
          </a:custGeom>
          <a:solidFill>
            <a:schemeClr val="accent2"/>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242" name="Freeform 241"/>
          <p:cNvSpPr>
            <a:spLocks/>
          </p:cNvSpPr>
          <p:nvPr/>
        </p:nvSpPr>
        <p:spPr bwMode="auto">
          <a:xfrm>
            <a:off x="2984096" y="3311108"/>
            <a:ext cx="1329296" cy="960842"/>
          </a:xfrm>
          <a:custGeom>
            <a:avLst/>
            <a:gdLst/>
            <a:ahLst/>
            <a:cxnLst>
              <a:cxn ang="0">
                <a:pos x="43" y="43"/>
              </a:cxn>
              <a:cxn ang="0">
                <a:pos x="30" y="3"/>
              </a:cxn>
              <a:cxn ang="0">
                <a:pos x="311" y="3"/>
              </a:cxn>
              <a:cxn ang="0">
                <a:pos x="870" y="27"/>
              </a:cxn>
              <a:cxn ang="0">
                <a:pos x="886" y="55"/>
              </a:cxn>
              <a:cxn ang="0">
                <a:pos x="881" y="75"/>
              </a:cxn>
              <a:cxn ang="0">
                <a:pos x="855" y="101"/>
              </a:cxn>
              <a:cxn ang="0">
                <a:pos x="861" y="141"/>
              </a:cxn>
              <a:cxn ang="0">
                <a:pos x="859" y="172"/>
              </a:cxn>
              <a:cxn ang="0">
                <a:pos x="828" y="191"/>
              </a:cxn>
              <a:cxn ang="0">
                <a:pos x="786" y="208"/>
              </a:cxn>
              <a:cxn ang="0">
                <a:pos x="766" y="234"/>
              </a:cxn>
              <a:cxn ang="0">
                <a:pos x="743" y="261"/>
              </a:cxn>
              <a:cxn ang="0">
                <a:pos x="713" y="286"/>
              </a:cxn>
              <a:cxn ang="0">
                <a:pos x="688" y="310"/>
              </a:cxn>
              <a:cxn ang="0">
                <a:pos x="665" y="334"/>
              </a:cxn>
              <a:cxn ang="0">
                <a:pos x="651" y="367"/>
              </a:cxn>
              <a:cxn ang="0">
                <a:pos x="656" y="405"/>
              </a:cxn>
              <a:cxn ang="0">
                <a:pos x="658" y="447"/>
              </a:cxn>
              <a:cxn ang="0">
                <a:pos x="696" y="449"/>
              </a:cxn>
              <a:cxn ang="0">
                <a:pos x="721" y="471"/>
              </a:cxn>
              <a:cxn ang="0">
                <a:pos x="699" y="499"/>
              </a:cxn>
              <a:cxn ang="0">
                <a:pos x="736" y="527"/>
              </a:cxn>
              <a:cxn ang="0">
                <a:pos x="739" y="565"/>
              </a:cxn>
              <a:cxn ang="0">
                <a:pos x="718" y="589"/>
              </a:cxn>
              <a:cxn ang="0">
                <a:pos x="674" y="596"/>
              </a:cxn>
              <a:cxn ang="0">
                <a:pos x="686" y="623"/>
              </a:cxn>
              <a:cxn ang="0">
                <a:pos x="665" y="625"/>
              </a:cxn>
              <a:cxn ang="0">
                <a:pos x="623" y="609"/>
              </a:cxn>
              <a:cxn ang="0">
                <a:pos x="581" y="595"/>
              </a:cxn>
              <a:cxn ang="0">
                <a:pos x="549" y="596"/>
              </a:cxn>
              <a:cxn ang="0">
                <a:pos x="501" y="563"/>
              </a:cxn>
              <a:cxn ang="0">
                <a:pos x="462" y="565"/>
              </a:cxn>
              <a:cxn ang="0">
                <a:pos x="419" y="547"/>
              </a:cxn>
              <a:cxn ang="0">
                <a:pos x="387" y="571"/>
              </a:cxn>
              <a:cxn ang="0">
                <a:pos x="354" y="565"/>
              </a:cxn>
              <a:cxn ang="0">
                <a:pos x="320" y="576"/>
              </a:cxn>
              <a:cxn ang="0">
                <a:pos x="292" y="556"/>
              </a:cxn>
              <a:cxn ang="0">
                <a:pos x="255" y="543"/>
              </a:cxn>
              <a:cxn ang="0">
                <a:pos x="217" y="526"/>
              </a:cxn>
              <a:cxn ang="0">
                <a:pos x="199" y="487"/>
              </a:cxn>
              <a:cxn ang="0">
                <a:pos x="59" y="467"/>
              </a:cxn>
              <a:cxn ang="0">
                <a:pos x="25" y="403"/>
              </a:cxn>
              <a:cxn ang="0">
                <a:pos x="68" y="375"/>
              </a:cxn>
              <a:cxn ang="0">
                <a:pos x="63" y="334"/>
              </a:cxn>
              <a:cxn ang="0">
                <a:pos x="43" y="296"/>
              </a:cxn>
              <a:cxn ang="0">
                <a:pos x="45" y="266"/>
              </a:cxn>
              <a:cxn ang="0">
                <a:pos x="23" y="223"/>
              </a:cxn>
              <a:cxn ang="0">
                <a:pos x="8" y="176"/>
              </a:cxn>
              <a:cxn ang="0">
                <a:pos x="37" y="171"/>
              </a:cxn>
              <a:cxn ang="0">
                <a:pos x="52" y="144"/>
              </a:cxn>
              <a:cxn ang="0">
                <a:pos x="12" y="117"/>
              </a:cxn>
              <a:cxn ang="0">
                <a:pos x="17" y="82"/>
              </a:cxn>
            </a:cxnLst>
            <a:rect l="0" t="0" r="r" b="b"/>
            <a:pathLst>
              <a:path w="901" h="631">
                <a:moveTo>
                  <a:pt x="25" y="68"/>
                </a:moveTo>
                <a:lnTo>
                  <a:pt x="35" y="63"/>
                </a:lnTo>
                <a:lnTo>
                  <a:pt x="40" y="52"/>
                </a:lnTo>
                <a:lnTo>
                  <a:pt x="43" y="43"/>
                </a:lnTo>
                <a:lnTo>
                  <a:pt x="40" y="35"/>
                </a:lnTo>
                <a:lnTo>
                  <a:pt x="37" y="23"/>
                </a:lnTo>
                <a:lnTo>
                  <a:pt x="37" y="13"/>
                </a:lnTo>
                <a:lnTo>
                  <a:pt x="30" y="3"/>
                </a:lnTo>
                <a:lnTo>
                  <a:pt x="119" y="0"/>
                </a:lnTo>
                <a:lnTo>
                  <a:pt x="162" y="0"/>
                </a:lnTo>
                <a:lnTo>
                  <a:pt x="292" y="3"/>
                </a:lnTo>
                <a:lnTo>
                  <a:pt x="311" y="3"/>
                </a:lnTo>
                <a:lnTo>
                  <a:pt x="561" y="3"/>
                </a:lnTo>
                <a:lnTo>
                  <a:pt x="865" y="5"/>
                </a:lnTo>
                <a:lnTo>
                  <a:pt x="870" y="13"/>
                </a:lnTo>
                <a:lnTo>
                  <a:pt x="870" y="27"/>
                </a:lnTo>
                <a:lnTo>
                  <a:pt x="881" y="27"/>
                </a:lnTo>
                <a:lnTo>
                  <a:pt x="886" y="35"/>
                </a:lnTo>
                <a:lnTo>
                  <a:pt x="888" y="43"/>
                </a:lnTo>
                <a:lnTo>
                  <a:pt x="886" y="55"/>
                </a:lnTo>
                <a:lnTo>
                  <a:pt x="892" y="59"/>
                </a:lnTo>
                <a:lnTo>
                  <a:pt x="900" y="67"/>
                </a:lnTo>
                <a:lnTo>
                  <a:pt x="888" y="75"/>
                </a:lnTo>
                <a:lnTo>
                  <a:pt x="881" y="75"/>
                </a:lnTo>
                <a:lnTo>
                  <a:pt x="877" y="82"/>
                </a:lnTo>
                <a:lnTo>
                  <a:pt x="872" y="87"/>
                </a:lnTo>
                <a:lnTo>
                  <a:pt x="861" y="90"/>
                </a:lnTo>
                <a:lnTo>
                  <a:pt x="855" y="101"/>
                </a:lnTo>
                <a:lnTo>
                  <a:pt x="859" y="115"/>
                </a:lnTo>
                <a:lnTo>
                  <a:pt x="853" y="124"/>
                </a:lnTo>
                <a:lnTo>
                  <a:pt x="859" y="132"/>
                </a:lnTo>
                <a:lnTo>
                  <a:pt x="861" y="141"/>
                </a:lnTo>
                <a:lnTo>
                  <a:pt x="865" y="150"/>
                </a:lnTo>
                <a:lnTo>
                  <a:pt x="865" y="161"/>
                </a:lnTo>
                <a:lnTo>
                  <a:pt x="866" y="171"/>
                </a:lnTo>
                <a:lnTo>
                  <a:pt x="859" y="172"/>
                </a:lnTo>
                <a:lnTo>
                  <a:pt x="848" y="172"/>
                </a:lnTo>
                <a:lnTo>
                  <a:pt x="835" y="172"/>
                </a:lnTo>
                <a:lnTo>
                  <a:pt x="828" y="183"/>
                </a:lnTo>
                <a:lnTo>
                  <a:pt x="828" y="191"/>
                </a:lnTo>
                <a:lnTo>
                  <a:pt x="821" y="196"/>
                </a:lnTo>
                <a:lnTo>
                  <a:pt x="805" y="196"/>
                </a:lnTo>
                <a:lnTo>
                  <a:pt x="790" y="196"/>
                </a:lnTo>
                <a:lnTo>
                  <a:pt x="786" y="208"/>
                </a:lnTo>
                <a:lnTo>
                  <a:pt x="785" y="216"/>
                </a:lnTo>
                <a:lnTo>
                  <a:pt x="781" y="225"/>
                </a:lnTo>
                <a:lnTo>
                  <a:pt x="770" y="228"/>
                </a:lnTo>
                <a:lnTo>
                  <a:pt x="766" y="234"/>
                </a:lnTo>
                <a:lnTo>
                  <a:pt x="759" y="238"/>
                </a:lnTo>
                <a:lnTo>
                  <a:pt x="754" y="243"/>
                </a:lnTo>
                <a:lnTo>
                  <a:pt x="748" y="254"/>
                </a:lnTo>
                <a:lnTo>
                  <a:pt x="743" y="261"/>
                </a:lnTo>
                <a:lnTo>
                  <a:pt x="738" y="276"/>
                </a:lnTo>
                <a:lnTo>
                  <a:pt x="725" y="278"/>
                </a:lnTo>
                <a:lnTo>
                  <a:pt x="718" y="280"/>
                </a:lnTo>
                <a:lnTo>
                  <a:pt x="713" y="286"/>
                </a:lnTo>
                <a:lnTo>
                  <a:pt x="703" y="286"/>
                </a:lnTo>
                <a:lnTo>
                  <a:pt x="696" y="296"/>
                </a:lnTo>
                <a:lnTo>
                  <a:pt x="694" y="301"/>
                </a:lnTo>
                <a:lnTo>
                  <a:pt x="688" y="310"/>
                </a:lnTo>
                <a:lnTo>
                  <a:pt x="683" y="316"/>
                </a:lnTo>
                <a:lnTo>
                  <a:pt x="671" y="321"/>
                </a:lnTo>
                <a:lnTo>
                  <a:pt x="661" y="327"/>
                </a:lnTo>
                <a:lnTo>
                  <a:pt x="665" y="334"/>
                </a:lnTo>
                <a:lnTo>
                  <a:pt x="659" y="345"/>
                </a:lnTo>
                <a:lnTo>
                  <a:pt x="659" y="354"/>
                </a:lnTo>
                <a:lnTo>
                  <a:pt x="651" y="360"/>
                </a:lnTo>
                <a:lnTo>
                  <a:pt x="651" y="367"/>
                </a:lnTo>
                <a:lnTo>
                  <a:pt x="643" y="370"/>
                </a:lnTo>
                <a:lnTo>
                  <a:pt x="636" y="385"/>
                </a:lnTo>
                <a:lnTo>
                  <a:pt x="649" y="396"/>
                </a:lnTo>
                <a:lnTo>
                  <a:pt x="656" y="405"/>
                </a:lnTo>
                <a:lnTo>
                  <a:pt x="654" y="417"/>
                </a:lnTo>
                <a:lnTo>
                  <a:pt x="649" y="427"/>
                </a:lnTo>
                <a:lnTo>
                  <a:pt x="656" y="436"/>
                </a:lnTo>
                <a:lnTo>
                  <a:pt x="658" y="447"/>
                </a:lnTo>
                <a:lnTo>
                  <a:pt x="668" y="447"/>
                </a:lnTo>
                <a:lnTo>
                  <a:pt x="679" y="447"/>
                </a:lnTo>
                <a:lnTo>
                  <a:pt x="685" y="449"/>
                </a:lnTo>
                <a:lnTo>
                  <a:pt x="696" y="449"/>
                </a:lnTo>
                <a:lnTo>
                  <a:pt x="703" y="445"/>
                </a:lnTo>
                <a:lnTo>
                  <a:pt x="713" y="452"/>
                </a:lnTo>
                <a:lnTo>
                  <a:pt x="718" y="462"/>
                </a:lnTo>
                <a:lnTo>
                  <a:pt x="721" y="471"/>
                </a:lnTo>
                <a:lnTo>
                  <a:pt x="718" y="478"/>
                </a:lnTo>
                <a:lnTo>
                  <a:pt x="713" y="484"/>
                </a:lnTo>
                <a:lnTo>
                  <a:pt x="705" y="489"/>
                </a:lnTo>
                <a:lnTo>
                  <a:pt x="699" y="499"/>
                </a:lnTo>
                <a:lnTo>
                  <a:pt x="713" y="509"/>
                </a:lnTo>
                <a:lnTo>
                  <a:pt x="723" y="509"/>
                </a:lnTo>
                <a:lnTo>
                  <a:pt x="730" y="516"/>
                </a:lnTo>
                <a:lnTo>
                  <a:pt x="736" y="527"/>
                </a:lnTo>
                <a:lnTo>
                  <a:pt x="738" y="540"/>
                </a:lnTo>
                <a:lnTo>
                  <a:pt x="733" y="547"/>
                </a:lnTo>
                <a:lnTo>
                  <a:pt x="733" y="556"/>
                </a:lnTo>
                <a:lnTo>
                  <a:pt x="739" y="565"/>
                </a:lnTo>
                <a:lnTo>
                  <a:pt x="741" y="576"/>
                </a:lnTo>
                <a:lnTo>
                  <a:pt x="736" y="583"/>
                </a:lnTo>
                <a:lnTo>
                  <a:pt x="726" y="585"/>
                </a:lnTo>
                <a:lnTo>
                  <a:pt x="718" y="589"/>
                </a:lnTo>
                <a:lnTo>
                  <a:pt x="705" y="580"/>
                </a:lnTo>
                <a:lnTo>
                  <a:pt x="694" y="583"/>
                </a:lnTo>
                <a:lnTo>
                  <a:pt x="683" y="585"/>
                </a:lnTo>
                <a:lnTo>
                  <a:pt x="674" y="596"/>
                </a:lnTo>
                <a:lnTo>
                  <a:pt x="671" y="603"/>
                </a:lnTo>
                <a:lnTo>
                  <a:pt x="674" y="615"/>
                </a:lnTo>
                <a:lnTo>
                  <a:pt x="679" y="623"/>
                </a:lnTo>
                <a:lnTo>
                  <a:pt x="686" y="623"/>
                </a:lnTo>
                <a:lnTo>
                  <a:pt x="688" y="630"/>
                </a:lnTo>
                <a:lnTo>
                  <a:pt x="679" y="625"/>
                </a:lnTo>
                <a:lnTo>
                  <a:pt x="671" y="625"/>
                </a:lnTo>
                <a:lnTo>
                  <a:pt x="665" y="625"/>
                </a:lnTo>
                <a:lnTo>
                  <a:pt x="646" y="630"/>
                </a:lnTo>
                <a:lnTo>
                  <a:pt x="638" y="625"/>
                </a:lnTo>
                <a:lnTo>
                  <a:pt x="626" y="618"/>
                </a:lnTo>
                <a:lnTo>
                  <a:pt x="623" y="609"/>
                </a:lnTo>
                <a:lnTo>
                  <a:pt x="614" y="603"/>
                </a:lnTo>
                <a:lnTo>
                  <a:pt x="607" y="600"/>
                </a:lnTo>
                <a:lnTo>
                  <a:pt x="594" y="595"/>
                </a:lnTo>
                <a:lnTo>
                  <a:pt x="581" y="595"/>
                </a:lnTo>
                <a:lnTo>
                  <a:pt x="574" y="595"/>
                </a:lnTo>
                <a:lnTo>
                  <a:pt x="567" y="596"/>
                </a:lnTo>
                <a:lnTo>
                  <a:pt x="558" y="596"/>
                </a:lnTo>
                <a:lnTo>
                  <a:pt x="549" y="596"/>
                </a:lnTo>
                <a:lnTo>
                  <a:pt x="541" y="589"/>
                </a:lnTo>
                <a:lnTo>
                  <a:pt x="536" y="580"/>
                </a:lnTo>
                <a:lnTo>
                  <a:pt x="529" y="574"/>
                </a:lnTo>
                <a:lnTo>
                  <a:pt x="501" y="563"/>
                </a:lnTo>
                <a:lnTo>
                  <a:pt x="492" y="565"/>
                </a:lnTo>
                <a:lnTo>
                  <a:pt x="487" y="571"/>
                </a:lnTo>
                <a:lnTo>
                  <a:pt x="472" y="568"/>
                </a:lnTo>
                <a:lnTo>
                  <a:pt x="462" y="565"/>
                </a:lnTo>
                <a:lnTo>
                  <a:pt x="447" y="556"/>
                </a:lnTo>
                <a:lnTo>
                  <a:pt x="432" y="554"/>
                </a:lnTo>
                <a:lnTo>
                  <a:pt x="427" y="554"/>
                </a:lnTo>
                <a:lnTo>
                  <a:pt x="419" y="547"/>
                </a:lnTo>
                <a:lnTo>
                  <a:pt x="409" y="551"/>
                </a:lnTo>
                <a:lnTo>
                  <a:pt x="402" y="560"/>
                </a:lnTo>
                <a:lnTo>
                  <a:pt x="392" y="565"/>
                </a:lnTo>
                <a:lnTo>
                  <a:pt x="387" y="571"/>
                </a:lnTo>
                <a:lnTo>
                  <a:pt x="377" y="574"/>
                </a:lnTo>
                <a:lnTo>
                  <a:pt x="371" y="571"/>
                </a:lnTo>
                <a:lnTo>
                  <a:pt x="364" y="568"/>
                </a:lnTo>
                <a:lnTo>
                  <a:pt x="354" y="565"/>
                </a:lnTo>
                <a:lnTo>
                  <a:pt x="344" y="563"/>
                </a:lnTo>
                <a:lnTo>
                  <a:pt x="335" y="568"/>
                </a:lnTo>
                <a:lnTo>
                  <a:pt x="327" y="568"/>
                </a:lnTo>
                <a:lnTo>
                  <a:pt x="320" y="576"/>
                </a:lnTo>
                <a:lnTo>
                  <a:pt x="311" y="574"/>
                </a:lnTo>
                <a:lnTo>
                  <a:pt x="307" y="563"/>
                </a:lnTo>
                <a:lnTo>
                  <a:pt x="299" y="563"/>
                </a:lnTo>
                <a:lnTo>
                  <a:pt x="292" y="556"/>
                </a:lnTo>
                <a:lnTo>
                  <a:pt x="285" y="556"/>
                </a:lnTo>
                <a:lnTo>
                  <a:pt x="280" y="547"/>
                </a:lnTo>
                <a:lnTo>
                  <a:pt x="267" y="543"/>
                </a:lnTo>
                <a:lnTo>
                  <a:pt x="255" y="543"/>
                </a:lnTo>
                <a:lnTo>
                  <a:pt x="244" y="547"/>
                </a:lnTo>
                <a:lnTo>
                  <a:pt x="239" y="540"/>
                </a:lnTo>
                <a:lnTo>
                  <a:pt x="224" y="531"/>
                </a:lnTo>
                <a:lnTo>
                  <a:pt x="217" y="526"/>
                </a:lnTo>
                <a:lnTo>
                  <a:pt x="212" y="516"/>
                </a:lnTo>
                <a:lnTo>
                  <a:pt x="204" y="507"/>
                </a:lnTo>
                <a:lnTo>
                  <a:pt x="202" y="499"/>
                </a:lnTo>
                <a:lnTo>
                  <a:pt x="199" y="487"/>
                </a:lnTo>
                <a:lnTo>
                  <a:pt x="187" y="478"/>
                </a:lnTo>
                <a:lnTo>
                  <a:pt x="179" y="471"/>
                </a:lnTo>
                <a:lnTo>
                  <a:pt x="90" y="471"/>
                </a:lnTo>
                <a:lnTo>
                  <a:pt x="59" y="467"/>
                </a:lnTo>
                <a:lnTo>
                  <a:pt x="32" y="436"/>
                </a:lnTo>
                <a:lnTo>
                  <a:pt x="12" y="414"/>
                </a:lnTo>
                <a:lnTo>
                  <a:pt x="15" y="405"/>
                </a:lnTo>
                <a:lnTo>
                  <a:pt x="25" y="403"/>
                </a:lnTo>
                <a:lnTo>
                  <a:pt x="33" y="400"/>
                </a:lnTo>
                <a:lnTo>
                  <a:pt x="55" y="390"/>
                </a:lnTo>
                <a:lnTo>
                  <a:pt x="63" y="389"/>
                </a:lnTo>
                <a:lnTo>
                  <a:pt x="68" y="375"/>
                </a:lnTo>
                <a:lnTo>
                  <a:pt x="68" y="367"/>
                </a:lnTo>
                <a:lnTo>
                  <a:pt x="65" y="354"/>
                </a:lnTo>
                <a:lnTo>
                  <a:pt x="65" y="342"/>
                </a:lnTo>
                <a:lnTo>
                  <a:pt x="63" y="334"/>
                </a:lnTo>
                <a:lnTo>
                  <a:pt x="53" y="327"/>
                </a:lnTo>
                <a:lnTo>
                  <a:pt x="50" y="320"/>
                </a:lnTo>
                <a:lnTo>
                  <a:pt x="48" y="301"/>
                </a:lnTo>
                <a:lnTo>
                  <a:pt x="43" y="296"/>
                </a:lnTo>
                <a:lnTo>
                  <a:pt x="32" y="292"/>
                </a:lnTo>
                <a:lnTo>
                  <a:pt x="40" y="286"/>
                </a:lnTo>
                <a:lnTo>
                  <a:pt x="40" y="276"/>
                </a:lnTo>
                <a:lnTo>
                  <a:pt x="45" y="266"/>
                </a:lnTo>
                <a:lnTo>
                  <a:pt x="43" y="258"/>
                </a:lnTo>
                <a:lnTo>
                  <a:pt x="32" y="248"/>
                </a:lnTo>
                <a:lnTo>
                  <a:pt x="19" y="232"/>
                </a:lnTo>
                <a:lnTo>
                  <a:pt x="23" y="223"/>
                </a:lnTo>
                <a:lnTo>
                  <a:pt x="25" y="214"/>
                </a:lnTo>
                <a:lnTo>
                  <a:pt x="23" y="206"/>
                </a:lnTo>
                <a:lnTo>
                  <a:pt x="13" y="184"/>
                </a:lnTo>
                <a:lnTo>
                  <a:pt x="8" y="176"/>
                </a:lnTo>
                <a:lnTo>
                  <a:pt x="17" y="172"/>
                </a:lnTo>
                <a:lnTo>
                  <a:pt x="25" y="166"/>
                </a:lnTo>
                <a:lnTo>
                  <a:pt x="32" y="161"/>
                </a:lnTo>
                <a:lnTo>
                  <a:pt x="37" y="171"/>
                </a:lnTo>
                <a:lnTo>
                  <a:pt x="46" y="171"/>
                </a:lnTo>
                <a:lnTo>
                  <a:pt x="53" y="166"/>
                </a:lnTo>
                <a:lnTo>
                  <a:pt x="60" y="157"/>
                </a:lnTo>
                <a:lnTo>
                  <a:pt x="52" y="144"/>
                </a:lnTo>
                <a:lnTo>
                  <a:pt x="43" y="136"/>
                </a:lnTo>
                <a:lnTo>
                  <a:pt x="33" y="132"/>
                </a:lnTo>
                <a:lnTo>
                  <a:pt x="17" y="127"/>
                </a:lnTo>
                <a:lnTo>
                  <a:pt x="12" y="117"/>
                </a:lnTo>
                <a:lnTo>
                  <a:pt x="6" y="107"/>
                </a:lnTo>
                <a:lnTo>
                  <a:pt x="0" y="101"/>
                </a:lnTo>
                <a:lnTo>
                  <a:pt x="12" y="95"/>
                </a:lnTo>
                <a:lnTo>
                  <a:pt x="17" y="82"/>
                </a:lnTo>
                <a:lnTo>
                  <a:pt x="19" y="72"/>
                </a:lnTo>
                <a:lnTo>
                  <a:pt x="25" y="68"/>
                </a:lnTo>
              </a:path>
            </a:pathLst>
          </a:custGeom>
          <a:solidFill>
            <a:schemeClr val="accent2"/>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243" name="Freeform 242"/>
          <p:cNvSpPr>
            <a:spLocks/>
          </p:cNvSpPr>
          <p:nvPr/>
        </p:nvSpPr>
        <p:spPr bwMode="auto">
          <a:xfrm>
            <a:off x="2523784" y="3930857"/>
            <a:ext cx="82620" cy="190342"/>
          </a:xfrm>
          <a:custGeom>
            <a:avLst/>
            <a:gdLst/>
            <a:ahLst/>
            <a:cxnLst>
              <a:cxn ang="0">
                <a:pos x="23" y="87"/>
              </a:cxn>
              <a:cxn ang="0">
                <a:pos x="8" y="69"/>
              </a:cxn>
              <a:cxn ang="0">
                <a:pos x="0" y="62"/>
              </a:cxn>
              <a:cxn ang="0">
                <a:pos x="0" y="50"/>
              </a:cxn>
              <a:cxn ang="0">
                <a:pos x="5" y="43"/>
              </a:cxn>
              <a:cxn ang="0">
                <a:pos x="8" y="18"/>
              </a:cxn>
              <a:cxn ang="0">
                <a:pos x="32" y="8"/>
              </a:cxn>
              <a:cxn ang="0">
                <a:pos x="52" y="0"/>
              </a:cxn>
              <a:cxn ang="0">
                <a:pos x="35" y="18"/>
              </a:cxn>
              <a:cxn ang="0">
                <a:pos x="38" y="27"/>
              </a:cxn>
              <a:cxn ang="0">
                <a:pos x="35" y="47"/>
              </a:cxn>
              <a:cxn ang="0">
                <a:pos x="38" y="55"/>
              </a:cxn>
              <a:cxn ang="0">
                <a:pos x="47" y="62"/>
              </a:cxn>
              <a:cxn ang="0">
                <a:pos x="55" y="94"/>
              </a:cxn>
              <a:cxn ang="0">
                <a:pos x="45" y="102"/>
              </a:cxn>
              <a:cxn ang="0">
                <a:pos x="43" y="114"/>
              </a:cxn>
              <a:cxn ang="0">
                <a:pos x="28" y="124"/>
              </a:cxn>
              <a:cxn ang="0">
                <a:pos x="28" y="112"/>
              </a:cxn>
              <a:cxn ang="0">
                <a:pos x="25" y="102"/>
              </a:cxn>
              <a:cxn ang="0">
                <a:pos x="23" y="87"/>
              </a:cxn>
            </a:cxnLst>
            <a:rect l="0" t="0" r="r" b="b"/>
            <a:pathLst>
              <a:path w="56" h="125">
                <a:moveTo>
                  <a:pt x="23" y="87"/>
                </a:moveTo>
                <a:lnTo>
                  <a:pt x="8" y="69"/>
                </a:lnTo>
                <a:lnTo>
                  <a:pt x="0" y="62"/>
                </a:lnTo>
                <a:lnTo>
                  <a:pt x="0" y="50"/>
                </a:lnTo>
                <a:lnTo>
                  <a:pt x="5" y="43"/>
                </a:lnTo>
                <a:lnTo>
                  <a:pt x="8" y="18"/>
                </a:lnTo>
                <a:lnTo>
                  <a:pt x="32" y="8"/>
                </a:lnTo>
                <a:lnTo>
                  <a:pt x="52" y="0"/>
                </a:lnTo>
                <a:lnTo>
                  <a:pt x="35" y="18"/>
                </a:lnTo>
                <a:lnTo>
                  <a:pt x="38" y="27"/>
                </a:lnTo>
                <a:lnTo>
                  <a:pt x="35" y="47"/>
                </a:lnTo>
                <a:lnTo>
                  <a:pt x="38" y="55"/>
                </a:lnTo>
                <a:lnTo>
                  <a:pt x="47" y="62"/>
                </a:lnTo>
                <a:lnTo>
                  <a:pt x="55" y="94"/>
                </a:lnTo>
                <a:lnTo>
                  <a:pt x="45" y="102"/>
                </a:lnTo>
                <a:lnTo>
                  <a:pt x="43" y="114"/>
                </a:lnTo>
                <a:lnTo>
                  <a:pt x="28" y="124"/>
                </a:lnTo>
                <a:lnTo>
                  <a:pt x="28" y="112"/>
                </a:lnTo>
                <a:lnTo>
                  <a:pt x="25" y="102"/>
                </a:lnTo>
                <a:lnTo>
                  <a:pt x="23" y="87"/>
                </a:lnTo>
              </a:path>
            </a:pathLst>
          </a:custGeom>
          <a:solidFill>
            <a:schemeClr val="accent2"/>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244" name="Freeform 243"/>
          <p:cNvSpPr>
            <a:spLocks/>
          </p:cNvSpPr>
          <p:nvPr/>
        </p:nvSpPr>
        <p:spPr bwMode="auto">
          <a:xfrm>
            <a:off x="1924790" y="3507538"/>
            <a:ext cx="702271" cy="730910"/>
          </a:xfrm>
          <a:custGeom>
            <a:avLst/>
            <a:gdLst/>
            <a:ahLst/>
            <a:cxnLst>
              <a:cxn ang="0">
                <a:pos x="383" y="302"/>
              </a:cxn>
              <a:cxn ang="0">
                <a:pos x="381" y="332"/>
              </a:cxn>
              <a:cxn ang="0">
                <a:pos x="373" y="360"/>
              </a:cxn>
              <a:cxn ang="0">
                <a:pos x="373" y="377"/>
              </a:cxn>
              <a:cxn ang="0">
                <a:pos x="350" y="405"/>
              </a:cxn>
              <a:cxn ang="0">
                <a:pos x="325" y="417"/>
              </a:cxn>
              <a:cxn ang="0">
                <a:pos x="320" y="437"/>
              </a:cxn>
              <a:cxn ang="0">
                <a:pos x="285" y="447"/>
              </a:cxn>
              <a:cxn ang="0">
                <a:pos x="280" y="464"/>
              </a:cxn>
              <a:cxn ang="0">
                <a:pos x="195" y="476"/>
              </a:cxn>
              <a:cxn ang="0">
                <a:pos x="85" y="472"/>
              </a:cxn>
              <a:cxn ang="0">
                <a:pos x="8" y="314"/>
              </a:cxn>
              <a:cxn ang="0">
                <a:pos x="8" y="81"/>
              </a:cxn>
              <a:cxn ang="0">
                <a:pos x="28" y="0"/>
              </a:cxn>
              <a:cxn ang="0">
                <a:pos x="345" y="28"/>
              </a:cxn>
              <a:cxn ang="0">
                <a:pos x="315" y="57"/>
              </a:cxn>
              <a:cxn ang="0">
                <a:pos x="308" y="83"/>
              </a:cxn>
              <a:cxn ang="0">
                <a:pos x="301" y="101"/>
              </a:cxn>
              <a:cxn ang="0">
                <a:pos x="285" y="127"/>
              </a:cxn>
              <a:cxn ang="0">
                <a:pos x="260" y="174"/>
              </a:cxn>
              <a:cxn ang="0">
                <a:pos x="247" y="197"/>
              </a:cxn>
              <a:cxn ang="0">
                <a:pos x="238" y="222"/>
              </a:cxn>
              <a:cxn ang="0">
                <a:pos x="240" y="243"/>
              </a:cxn>
              <a:cxn ang="0">
                <a:pos x="265" y="237"/>
              </a:cxn>
              <a:cxn ang="0">
                <a:pos x="292" y="242"/>
              </a:cxn>
              <a:cxn ang="0">
                <a:pos x="315" y="242"/>
              </a:cxn>
              <a:cxn ang="0">
                <a:pos x="340" y="227"/>
              </a:cxn>
              <a:cxn ang="0">
                <a:pos x="372" y="214"/>
              </a:cxn>
              <a:cxn ang="0">
                <a:pos x="387" y="208"/>
              </a:cxn>
              <a:cxn ang="0">
                <a:pos x="408" y="197"/>
              </a:cxn>
              <a:cxn ang="0">
                <a:pos x="438" y="175"/>
              </a:cxn>
              <a:cxn ang="0">
                <a:pos x="420" y="174"/>
              </a:cxn>
              <a:cxn ang="0">
                <a:pos x="403" y="185"/>
              </a:cxn>
              <a:cxn ang="0">
                <a:pos x="345" y="208"/>
              </a:cxn>
              <a:cxn ang="0">
                <a:pos x="323" y="228"/>
              </a:cxn>
              <a:cxn ang="0">
                <a:pos x="293" y="223"/>
              </a:cxn>
              <a:cxn ang="0">
                <a:pos x="260" y="214"/>
              </a:cxn>
              <a:cxn ang="0">
                <a:pos x="263" y="190"/>
              </a:cxn>
              <a:cxn ang="0">
                <a:pos x="300" y="132"/>
              </a:cxn>
              <a:cxn ang="0">
                <a:pos x="321" y="87"/>
              </a:cxn>
              <a:cxn ang="0">
                <a:pos x="475" y="90"/>
              </a:cxn>
              <a:cxn ang="0">
                <a:pos x="468" y="197"/>
              </a:cxn>
              <a:cxn ang="0">
                <a:pos x="458" y="223"/>
              </a:cxn>
              <a:cxn ang="0">
                <a:pos x="460" y="200"/>
              </a:cxn>
              <a:cxn ang="0">
                <a:pos x="453" y="205"/>
              </a:cxn>
              <a:cxn ang="0">
                <a:pos x="452" y="228"/>
              </a:cxn>
              <a:cxn ang="0">
                <a:pos x="447" y="257"/>
              </a:cxn>
              <a:cxn ang="0">
                <a:pos x="432" y="282"/>
              </a:cxn>
              <a:cxn ang="0">
                <a:pos x="392" y="300"/>
              </a:cxn>
            </a:cxnLst>
            <a:rect l="0" t="0" r="r" b="b"/>
            <a:pathLst>
              <a:path w="476" h="480">
                <a:moveTo>
                  <a:pt x="392" y="300"/>
                </a:moveTo>
                <a:lnTo>
                  <a:pt x="383" y="302"/>
                </a:lnTo>
                <a:lnTo>
                  <a:pt x="383" y="310"/>
                </a:lnTo>
                <a:lnTo>
                  <a:pt x="381" y="332"/>
                </a:lnTo>
                <a:lnTo>
                  <a:pt x="375" y="342"/>
                </a:lnTo>
                <a:lnTo>
                  <a:pt x="373" y="360"/>
                </a:lnTo>
                <a:lnTo>
                  <a:pt x="375" y="370"/>
                </a:lnTo>
                <a:lnTo>
                  <a:pt x="373" y="377"/>
                </a:lnTo>
                <a:lnTo>
                  <a:pt x="360" y="400"/>
                </a:lnTo>
                <a:lnTo>
                  <a:pt x="350" y="405"/>
                </a:lnTo>
                <a:lnTo>
                  <a:pt x="341" y="405"/>
                </a:lnTo>
                <a:lnTo>
                  <a:pt x="325" y="417"/>
                </a:lnTo>
                <a:lnTo>
                  <a:pt x="321" y="427"/>
                </a:lnTo>
                <a:lnTo>
                  <a:pt x="320" y="437"/>
                </a:lnTo>
                <a:lnTo>
                  <a:pt x="310" y="444"/>
                </a:lnTo>
                <a:lnTo>
                  <a:pt x="285" y="447"/>
                </a:lnTo>
                <a:lnTo>
                  <a:pt x="275" y="454"/>
                </a:lnTo>
                <a:lnTo>
                  <a:pt x="280" y="464"/>
                </a:lnTo>
                <a:lnTo>
                  <a:pt x="280" y="479"/>
                </a:lnTo>
                <a:lnTo>
                  <a:pt x="195" y="476"/>
                </a:lnTo>
                <a:lnTo>
                  <a:pt x="115" y="476"/>
                </a:lnTo>
                <a:lnTo>
                  <a:pt x="85" y="472"/>
                </a:lnTo>
                <a:lnTo>
                  <a:pt x="5" y="472"/>
                </a:lnTo>
                <a:lnTo>
                  <a:pt x="8" y="314"/>
                </a:lnTo>
                <a:lnTo>
                  <a:pt x="0" y="314"/>
                </a:lnTo>
                <a:lnTo>
                  <a:pt x="8" y="81"/>
                </a:lnTo>
                <a:lnTo>
                  <a:pt x="12" y="0"/>
                </a:lnTo>
                <a:lnTo>
                  <a:pt x="28" y="0"/>
                </a:lnTo>
                <a:lnTo>
                  <a:pt x="348" y="10"/>
                </a:lnTo>
                <a:lnTo>
                  <a:pt x="345" y="28"/>
                </a:lnTo>
                <a:lnTo>
                  <a:pt x="340" y="37"/>
                </a:lnTo>
                <a:lnTo>
                  <a:pt x="315" y="57"/>
                </a:lnTo>
                <a:lnTo>
                  <a:pt x="315" y="67"/>
                </a:lnTo>
                <a:lnTo>
                  <a:pt x="308" y="83"/>
                </a:lnTo>
                <a:lnTo>
                  <a:pt x="308" y="92"/>
                </a:lnTo>
                <a:lnTo>
                  <a:pt x="301" y="101"/>
                </a:lnTo>
                <a:lnTo>
                  <a:pt x="292" y="110"/>
                </a:lnTo>
                <a:lnTo>
                  <a:pt x="285" y="127"/>
                </a:lnTo>
                <a:lnTo>
                  <a:pt x="267" y="140"/>
                </a:lnTo>
                <a:lnTo>
                  <a:pt x="260" y="174"/>
                </a:lnTo>
                <a:lnTo>
                  <a:pt x="248" y="182"/>
                </a:lnTo>
                <a:lnTo>
                  <a:pt x="247" y="197"/>
                </a:lnTo>
                <a:lnTo>
                  <a:pt x="238" y="212"/>
                </a:lnTo>
                <a:lnTo>
                  <a:pt x="238" y="222"/>
                </a:lnTo>
                <a:lnTo>
                  <a:pt x="232" y="227"/>
                </a:lnTo>
                <a:lnTo>
                  <a:pt x="240" y="243"/>
                </a:lnTo>
                <a:lnTo>
                  <a:pt x="260" y="252"/>
                </a:lnTo>
                <a:lnTo>
                  <a:pt x="265" y="237"/>
                </a:lnTo>
                <a:lnTo>
                  <a:pt x="278" y="234"/>
                </a:lnTo>
                <a:lnTo>
                  <a:pt x="292" y="242"/>
                </a:lnTo>
                <a:lnTo>
                  <a:pt x="305" y="242"/>
                </a:lnTo>
                <a:lnTo>
                  <a:pt x="315" y="242"/>
                </a:lnTo>
                <a:lnTo>
                  <a:pt x="323" y="237"/>
                </a:lnTo>
                <a:lnTo>
                  <a:pt x="340" y="227"/>
                </a:lnTo>
                <a:lnTo>
                  <a:pt x="355" y="222"/>
                </a:lnTo>
                <a:lnTo>
                  <a:pt x="372" y="214"/>
                </a:lnTo>
                <a:lnTo>
                  <a:pt x="380" y="214"/>
                </a:lnTo>
                <a:lnTo>
                  <a:pt x="387" y="208"/>
                </a:lnTo>
                <a:lnTo>
                  <a:pt x="403" y="202"/>
                </a:lnTo>
                <a:lnTo>
                  <a:pt x="408" y="197"/>
                </a:lnTo>
                <a:lnTo>
                  <a:pt x="420" y="188"/>
                </a:lnTo>
                <a:lnTo>
                  <a:pt x="438" y="175"/>
                </a:lnTo>
                <a:lnTo>
                  <a:pt x="443" y="165"/>
                </a:lnTo>
                <a:lnTo>
                  <a:pt x="420" y="174"/>
                </a:lnTo>
                <a:lnTo>
                  <a:pt x="408" y="175"/>
                </a:lnTo>
                <a:lnTo>
                  <a:pt x="403" y="185"/>
                </a:lnTo>
                <a:lnTo>
                  <a:pt x="372" y="200"/>
                </a:lnTo>
                <a:lnTo>
                  <a:pt x="345" y="208"/>
                </a:lnTo>
                <a:lnTo>
                  <a:pt x="327" y="214"/>
                </a:lnTo>
                <a:lnTo>
                  <a:pt x="323" y="228"/>
                </a:lnTo>
                <a:lnTo>
                  <a:pt x="310" y="234"/>
                </a:lnTo>
                <a:lnTo>
                  <a:pt x="293" y="223"/>
                </a:lnTo>
                <a:lnTo>
                  <a:pt x="275" y="222"/>
                </a:lnTo>
                <a:lnTo>
                  <a:pt x="260" y="214"/>
                </a:lnTo>
                <a:lnTo>
                  <a:pt x="260" y="202"/>
                </a:lnTo>
                <a:lnTo>
                  <a:pt x="263" y="190"/>
                </a:lnTo>
                <a:lnTo>
                  <a:pt x="287" y="155"/>
                </a:lnTo>
                <a:lnTo>
                  <a:pt x="300" y="132"/>
                </a:lnTo>
                <a:lnTo>
                  <a:pt x="320" y="112"/>
                </a:lnTo>
                <a:lnTo>
                  <a:pt x="321" y="87"/>
                </a:lnTo>
                <a:lnTo>
                  <a:pt x="445" y="90"/>
                </a:lnTo>
                <a:lnTo>
                  <a:pt x="475" y="90"/>
                </a:lnTo>
                <a:lnTo>
                  <a:pt x="470" y="121"/>
                </a:lnTo>
                <a:lnTo>
                  <a:pt x="468" y="197"/>
                </a:lnTo>
                <a:lnTo>
                  <a:pt x="467" y="232"/>
                </a:lnTo>
                <a:lnTo>
                  <a:pt x="458" y="223"/>
                </a:lnTo>
                <a:lnTo>
                  <a:pt x="460" y="212"/>
                </a:lnTo>
                <a:lnTo>
                  <a:pt x="460" y="200"/>
                </a:lnTo>
                <a:lnTo>
                  <a:pt x="456" y="194"/>
                </a:lnTo>
                <a:lnTo>
                  <a:pt x="453" y="205"/>
                </a:lnTo>
                <a:lnTo>
                  <a:pt x="453" y="214"/>
                </a:lnTo>
                <a:lnTo>
                  <a:pt x="452" y="228"/>
                </a:lnTo>
                <a:lnTo>
                  <a:pt x="448" y="249"/>
                </a:lnTo>
                <a:lnTo>
                  <a:pt x="447" y="257"/>
                </a:lnTo>
                <a:lnTo>
                  <a:pt x="440" y="275"/>
                </a:lnTo>
                <a:lnTo>
                  <a:pt x="432" y="282"/>
                </a:lnTo>
                <a:lnTo>
                  <a:pt x="423" y="290"/>
                </a:lnTo>
                <a:lnTo>
                  <a:pt x="392" y="300"/>
                </a:lnTo>
              </a:path>
            </a:pathLst>
          </a:custGeom>
          <a:solidFill>
            <a:schemeClr val="accent4"/>
          </a:solidFill>
          <a:ln w="12700" cap="rnd" cmpd="sng">
            <a:solidFill>
              <a:schemeClr val="bg1"/>
            </a:solidFill>
            <a:prstDash val="solid"/>
            <a:round/>
            <a:headEnd/>
            <a:tailEnd/>
          </a:ln>
          <a:effectLst/>
        </p:spPr>
        <p:txBody>
          <a:bodyPr/>
          <a:lstStyle/>
          <a:p>
            <a:pPr algn="ctr" eaLnBrk="0" hangingPunct="0">
              <a:spcBef>
                <a:spcPts val="200"/>
              </a:spcBef>
              <a:defRPr/>
            </a:pPr>
            <a:endParaRPr lang="en-US" sz="800" dirty="0">
              <a:solidFill>
                <a:schemeClr val="tx1">
                  <a:lumMod val="75000"/>
                  <a:lumOff val="25000"/>
                </a:schemeClr>
              </a:solidFill>
              <a:latin typeface="Century Gothic" panose="020B0502020202020204" pitchFamily="34" charset="0"/>
            </a:endParaRPr>
          </a:p>
        </p:txBody>
      </p:sp>
      <p:sp>
        <p:nvSpPr>
          <p:cNvPr id="138" name="TextBox 137"/>
          <p:cNvSpPr txBox="1"/>
          <p:nvPr/>
        </p:nvSpPr>
        <p:spPr>
          <a:xfrm>
            <a:off x="3313885" y="1665190"/>
            <a:ext cx="806929" cy="458583"/>
          </a:xfrm>
          <a:prstGeom prst="rect">
            <a:avLst/>
          </a:prstGeom>
          <a:noFill/>
          <a:ln w="12700">
            <a:noFill/>
          </a:ln>
          <a:effectLst/>
        </p:spPr>
        <p:txBody>
          <a:bodyPr wrap="none" rtlCol="0">
            <a:spAutoFit/>
          </a:bodyPr>
          <a:lstStyle/>
          <a:p>
            <a:pPr algn="ctr">
              <a:spcBef>
                <a:spcPts val="200"/>
              </a:spcBef>
            </a:pPr>
            <a:r>
              <a:rPr lang="en-US" sz="1000" b="1" dirty="0">
                <a:solidFill>
                  <a:schemeClr val="bg1"/>
                </a:solidFill>
                <a:latin typeface="+mn-lt"/>
              </a:rPr>
              <a:t>Whatcom</a:t>
            </a:r>
          </a:p>
          <a:p>
            <a:pPr algn="ctr"/>
            <a:r>
              <a:rPr lang="en-US" sz="1000" b="1" i="1" dirty="0">
                <a:solidFill>
                  <a:schemeClr val="bg1"/>
                </a:solidFill>
                <a:latin typeface="+mn-lt"/>
              </a:rPr>
              <a:t>225,300</a:t>
            </a:r>
          </a:p>
        </p:txBody>
      </p:sp>
      <p:sp>
        <p:nvSpPr>
          <p:cNvPr id="139" name="TextBox 138"/>
          <p:cNvSpPr txBox="1"/>
          <p:nvPr/>
        </p:nvSpPr>
        <p:spPr>
          <a:xfrm>
            <a:off x="3329877" y="2164078"/>
            <a:ext cx="702205" cy="458583"/>
          </a:xfrm>
          <a:prstGeom prst="rect">
            <a:avLst/>
          </a:prstGeom>
          <a:noFill/>
          <a:ln w="12700">
            <a:noFill/>
          </a:ln>
          <a:effectLst/>
        </p:spPr>
        <p:txBody>
          <a:bodyPr wrap="none" rtlCol="0">
            <a:spAutoFit/>
          </a:bodyPr>
          <a:lstStyle/>
          <a:p>
            <a:pPr algn="ctr"/>
            <a:r>
              <a:rPr lang="en-US" sz="1000" b="1" dirty="0">
                <a:solidFill>
                  <a:schemeClr val="bg1"/>
                </a:solidFill>
                <a:latin typeface="+mn-lt"/>
              </a:rPr>
              <a:t>Skagit</a:t>
            </a:r>
          </a:p>
          <a:p>
            <a:pPr algn="ctr"/>
            <a:r>
              <a:rPr lang="en-US" sz="1000" b="1" i="1" dirty="0">
                <a:solidFill>
                  <a:schemeClr val="bg1"/>
                </a:solidFill>
                <a:latin typeface="+mn-lt"/>
              </a:rPr>
              <a:t>129,200</a:t>
            </a:r>
          </a:p>
        </p:txBody>
      </p:sp>
      <p:sp>
        <p:nvSpPr>
          <p:cNvPr id="140" name="TextBox 139"/>
          <p:cNvSpPr txBox="1"/>
          <p:nvPr/>
        </p:nvSpPr>
        <p:spPr>
          <a:xfrm>
            <a:off x="3265304" y="2776630"/>
            <a:ext cx="891443" cy="458583"/>
          </a:xfrm>
          <a:prstGeom prst="rect">
            <a:avLst/>
          </a:prstGeom>
          <a:noFill/>
          <a:ln w="12700">
            <a:noFill/>
          </a:ln>
          <a:effectLst/>
        </p:spPr>
        <p:txBody>
          <a:bodyPr wrap="none" rtlCol="0">
            <a:spAutoFit/>
          </a:bodyPr>
          <a:lstStyle/>
          <a:p>
            <a:pPr algn="ctr"/>
            <a:r>
              <a:rPr lang="en-US" sz="1000" b="1" dirty="0">
                <a:solidFill>
                  <a:schemeClr val="tx1"/>
                </a:solidFill>
                <a:latin typeface="+mn-lt"/>
              </a:rPr>
              <a:t>Snohomish</a:t>
            </a:r>
          </a:p>
          <a:p>
            <a:pPr algn="ctr"/>
            <a:r>
              <a:rPr lang="en-US" sz="1000" b="1" i="1" dirty="0">
                <a:solidFill>
                  <a:schemeClr val="tx1"/>
                </a:solidFill>
                <a:latin typeface="+mn-lt"/>
              </a:rPr>
              <a:t>818,700</a:t>
            </a:r>
          </a:p>
        </p:txBody>
      </p:sp>
      <p:sp>
        <p:nvSpPr>
          <p:cNvPr id="141" name="TextBox 140"/>
          <p:cNvSpPr txBox="1"/>
          <p:nvPr/>
        </p:nvSpPr>
        <p:spPr>
          <a:xfrm>
            <a:off x="3029301" y="3441985"/>
            <a:ext cx="1075170" cy="634961"/>
          </a:xfrm>
          <a:prstGeom prst="rect">
            <a:avLst/>
          </a:prstGeom>
          <a:noFill/>
          <a:ln w="12700">
            <a:noFill/>
          </a:ln>
          <a:effectLst/>
        </p:spPr>
        <p:txBody>
          <a:bodyPr wrap="none" rtlCol="0">
            <a:spAutoFit/>
          </a:bodyPr>
          <a:lstStyle/>
          <a:p>
            <a:pPr algn="ctr"/>
            <a:r>
              <a:rPr lang="en-US" sz="1000" b="1" dirty="0">
                <a:solidFill>
                  <a:schemeClr val="tx1"/>
                </a:solidFill>
                <a:latin typeface="+mn-lt"/>
              </a:rPr>
              <a:t>Seattle &amp; King</a:t>
            </a:r>
          </a:p>
          <a:p>
            <a:pPr algn="ctr"/>
            <a:r>
              <a:rPr lang="en-US" sz="1000" b="1" dirty="0">
                <a:solidFill>
                  <a:schemeClr val="tx1"/>
                </a:solidFill>
                <a:latin typeface="+mn-lt"/>
              </a:rPr>
              <a:t>County</a:t>
            </a:r>
          </a:p>
          <a:p>
            <a:pPr algn="ctr"/>
            <a:r>
              <a:rPr lang="en-US" sz="1000" b="1" i="1" dirty="0">
                <a:solidFill>
                  <a:schemeClr val="tx1"/>
                </a:solidFill>
                <a:latin typeface="+mn-lt"/>
              </a:rPr>
              <a:t>2,226,300</a:t>
            </a:r>
          </a:p>
        </p:txBody>
      </p:sp>
      <p:sp>
        <p:nvSpPr>
          <p:cNvPr id="142" name="TextBox 141"/>
          <p:cNvSpPr txBox="1"/>
          <p:nvPr/>
        </p:nvSpPr>
        <p:spPr>
          <a:xfrm>
            <a:off x="2767285" y="4207994"/>
            <a:ext cx="1179895" cy="458583"/>
          </a:xfrm>
          <a:prstGeom prst="rect">
            <a:avLst/>
          </a:prstGeom>
          <a:noFill/>
          <a:ln w="12700">
            <a:noFill/>
          </a:ln>
          <a:effectLst/>
        </p:spPr>
        <p:txBody>
          <a:bodyPr wrap="none" rtlCol="0">
            <a:spAutoFit/>
          </a:bodyPr>
          <a:lstStyle/>
          <a:p>
            <a:pPr algn="ctr"/>
            <a:r>
              <a:rPr lang="en-US" sz="1000" b="1" dirty="0">
                <a:solidFill>
                  <a:schemeClr val="tx1"/>
                </a:solidFill>
                <a:latin typeface="+mn-lt"/>
              </a:rPr>
              <a:t>Tacoma-Pierce*</a:t>
            </a:r>
          </a:p>
          <a:p>
            <a:pPr algn="ctr"/>
            <a:r>
              <a:rPr lang="en-US" sz="1000" b="1" i="1" dirty="0">
                <a:solidFill>
                  <a:schemeClr val="tx1"/>
                </a:solidFill>
                <a:latin typeface="+mn-lt"/>
              </a:rPr>
              <a:t>888,300</a:t>
            </a:r>
          </a:p>
        </p:txBody>
      </p:sp>
      <p:sp>
        <p:nvSpPr>
          <p:cNvPr id="143" name="TextBox 142"/>
          <p:cNvSpPr txBox="1"/>
          <p:nvPr/>
        </p:nvSpPr>
        <p:spPr>
          <a:xfrm>
            <a:off x="2533446" y="4750062"/>
            <a:ext cx="626877" cy="458583"/>
          </a:xfrm>
          <a:prstGeom prst="rect">
            <a:avLst/>
          </a:prstGeom>
          <a:noFill/>
          <a:ln w="12700">
            <a:noFill/>
          </a:ln>
          <a:effectLst/>
        </p:spPr>
        <p:txBody>
          <a:bodyPr wrap="none" rtlCol="0">
            <a:spAutoFit/>
          </a:bodyPr>
          <a:lstStyle/>
          <a:p>
            <a:pPr algn="ctr"/>
            <a:r>
              <a:rPr lang="en-US" sz="1000" b="1" dirty="0">
                <a:solidFill>
                  <a:schemeClr val="bg1"/>
                </a:solidFill>
                <a:latin typeface="+mn-lt"/>
              </a:rPr>
              <a:t>Lewis</a:t>
            </a:r>
          </a:p>
          <a:p>
            <a:pPr algn="ctr"/>
            <a:r>
              <a:rPr lang="en-US" sz="1000" b="1" dirty="0">
                <a:solidFill>
                  <a:schemeClr val="bg1"/>
                </a:solidFill>
                <a:latin typeface="+mn-lt"/>
              </a:rPr>
              <a:t>79,480</a:t>
            </a:r>
          </a:p>
        </p:txBody>
      </p:sp>
      <p:sp>
        <p:nvSpPr>
          <p:cNvPr id="144" name="TextBox 143"/>
          <p:cNvSpPr txBox="1"/>
          <p:nvPr/>
        </p:nvSpPr>
        <p:spPr>
          <a:xfrm>
            <a:off x="2357101" y="5263554"/>
            <a:ext cx="702205" cy="458583"/>
          </a:xfrm>
          <a:prstGeom prst="rect">
            <a:avLst/>
          </a:prstGeom>
          <a:noFill/>
          <a:ln w="12700">
            <a:noFill/>
          </a:ln>
          <a:effectLst/>
        </p:spPr>
        <p:txBody>
          <a:bodyPr wrap="none" rtlCol="0">
            <a:spAutoFit/>
          </a:bodyPr>
          <a:lstStyle/>
          <a:p>
            <a:pPr algn="ctr"/>
            <a:r>
              <a:rPr lang="en-US" sz="1000" b="1" dirty="0">
                <a:solidFill>
                  <a:schemeClr val="bg1"/>
                </a:solidFill>
                <a:latin typeface="+mn-lt"/>
              </a:rPr>
              <a:t>Cowlitz</a:t>
            </a:r>
          </a:p>
          <a:p>
            <a:pPr algn="ctr"/>
            <a:r>
              <a:rPr lang="en-US" sz="1000" b="1" i="1" dirty="0">
                <a:solidFill>
                  <a:schemeClr val="bg1"/>
                </a:solidFill>
                <a:latin typeface="+mn-lt"/>
              </a:rPr>
              <a:t>108,950</a:t>
            </a:r>
          </a:p>
        </p:txBody>
      </p:sp>
      <p:sp>
        <p:nvSpPr>
          <p:cNvPr id="145" name="TextBox 144"/>
          <p:cNvSpPr txBox="1"/>
          <p:nvPr/>
        </p:nvSpPr>
        <p:spPr>
          <a:xfrm>
            <a:off x="2500513" y="5845136"/>
            <a:ext cx="702205" cy="458583"/>
          </a:xfrm>
          <a:prstGeom prst="rect">
            <a:avLst/>
          </a:prstGeom>
          <a:noFill/>
          <a:ln w="12700">
            <a:noFill/>
          </a:ln>
          <a:effectLst/>
        </p:spPr>
        <p:txBody>
          <a:bodyPr wrap="none" rtlCol="0">
            <a:spAutoFit/>
          </a:bodyPr>
          <a:lstStyle/>
          <a:p>
            <a:pPr algn="ctr"/>
            <a:r>
              <a:rPr lang="en-US" sz="1000" b="1" dirty="0">
                <a:solidFill>
                  <a:schemeClr val="tx1"/>
                </a:solidFill>
                <a:latin typeface="+mn-lt"/>
              </a:rPr>
              <a:t>Clark*</a:t>
            </a:r>
          </a:p>
          <a:p>
            <a:pPr algn="ctr"/>
            <a:r>
              <a:rPr lang="en-US" sz="1000" b="1" i="1" dirty="0">
                <a:solidFill>
                  <a:schemeClr val="tx1"/>
                </a:solidFill>
                <a:latin typeface="+mn-lt"/>
              </a:rPr>
              <a:t>488,500</a:t>
            </a:r>
          </a:p>
        </p:txBody>
      </p:sp>
      <p:sp>
        <p:nvSpPr>
          <p:cNvPr id="146" name="TextBox 145"/>
          <p:cNvSpPr txBox="1"/>
          <p:nvPr/>
        </p:nvSpPr>
        <p:spPr>
          <a:xfrm>
            <a:off x="3094151" y="5364044"/>
            <a:ext cx="801417" cy="458583"/>
          </a:xfrm>
          <a:prstGeom prst="rect">
            <a:avLst/>
          </a:prstGeom>
          <a:noFill/>
          <a:ln w="12700">
            <a:noFill/>
          </a:ln>
          <a:effectLst/>
        </p:spPr>
        <p:txBody>
          <a:bodyPr wrap="none" rtlCol="0">
            <a:spAutoFit/>
          </a:bodyPr>
          <a:lstStyle/>
          <a:p>
            <a:pPr algn="ctr"/>
            <a:r>
              <a:rPr lang="en-US" sz="1000" b="1" dirty="0">
                <a:solidFill>
                  <a:schemeClr val="bg1"/>
                </a:solidFill>
                <a:latin typeface="+mn-lt"/>
              </a:rPr>
              <a:t>Skamania</a:t>
            </a:r>
          </a:p>
          <a:p>
            <a:pPr algn="ctr"/>
            <a:r>
              <a:rPr lang="en-US" sz="1000" b="1" i="1" dirty="0">
                <a:solidFill>
                  <a:schemeClr val="bg1"/>
                </a:solidFill>
                <a:latin typeface="+mn-lt"/>
              </a:rPr>
              <a:t>12,060</a:t>
            </a:r>
          </a:p>
        </p:txBody>
      </p:sp>
      <p:sp>
        <p:nvSpPr>
          <p:cNvPr id="147" name="TextBox 146"/>
          <p:cNvSpPr txBox="1"/>
          <p:nvPr/>
        </p:nvSpPr>
        <p:spPr>
          <a:xfrm>
            <a:off x="4073948" y="5754884"/>
            <a:ext cx="707717" cy="458583"/>
          </a:xfrm>
          <a:prstGeom prst="rect">
            <a:avLst/>
          </a:prstGeom>
          <a:noFill/>
          <a:ln w="12700">
            <a:noFill/>
          </a:ln>
          <a:effectLst/>
        </p:spPr>
        <p:txBody>
          <a:bodyPr wrap="none" rtlCol="0">
            <a:spAutoFit/>
          </a:bodyPr>
          <a:lstStyle/>
          <a:p>
            <a:pPr algn="ctr"/>
            <a:r>
              <a:rPr lang="en-US" sz="1000" b="1" dirty="0">
                <a:solidFill>
                  <a:schemeClr val="bg1"/>
                </a:solidFill>
                <a:latin typeface="+mn-lt"/>
              </a:rPr>
              <a:t>Klickitat</a:t>
            </a:r>
          </a:p>
          <a:p>
            <a:pPr algn="ctr"/>
            <a:r>
              <a:rPr lang="en-US" sz="1000" b="1" i="1" dirty="0">
                <a:solidFill>
                  <a:schemeClr val="bg1"/>
                </a:solidFill>
                <a:latin typeface="+mn-lt"/>
              </a:rPr>
              <a:t>22,430</a:t>
            </a:r>
          </a:p>
        </p:txBody>
      </p:sp>
      <p:sp>
        <p:nvSpPr>
          <p:cNvPr id="148" name="TextBox 147"/>
          <p:cNvSpPr txBox="1"/>
          <p:nvPr/>
        </p:nvSpPr>
        <p:spPr>
          <a:xfrm>
            <a:off x="2266644" y="2424571"/>
            <a:ext cx="626877" cy="458583"/>
          </a:xfrm>
          <a:prstGeom prst="rect">
            <a:avLst/>
          </a:prstGeom>
          <a:noFill/>
          <a:ln w="12700">
            <a:noFill/>
          </a:ln>
          <a:effectLst/>
        </p:spPr>
        <p:txBody>
          <a:bodyPr wrap="none" rtlCol="0">
            <a:spAutoFit/>
          </a:bodyPr>
          <a:lstStyle/>
          <a:p>
            <a:pPr algn="ctr"/>
            <a:r>
              <a:rPr lang="en-US" sz="1000" b="1" dirty="0">
                <a:solidFill>
                  <a:schemeClr val="tx1"/>
                </a:solidFill>
                <a:latin typeface="+mn-lt"/>
              </a:rPr>
              <a:t>Island</a:t>
            </a:r>
          </a:p>
          <a:p>
            <a:pPr algn="ctr"/>
            <a:r>
              <a:rPr lang="en-US" sz="1000" b="1" i="1" dirty="0">
                <a:solidFill>
                  <a:schemeClr val="tx1"/>
                </a:solidFill>
                <a:latin typeface="+mn-lt"/>
              </a:rPr>
              <a:t>84,820</a:t>
            </a:r>
          </a:p>
        </p:txBody>
      </p:sp>
      <p:sp>
        <p:nvSpPr>
          <p:cNvPr id="149" name="TextBox 148"/>
          <p:cNvSpPr txBox="1"/>
          <p:nvPr/>
        </p:nvSpPr>
        <p:spPr>
          <a:xfrm>
            <a:off x="1187371" y="2726686"/>
            <a:ext cx="661785" cy="458583"/>
          </a:xfrm>
          <a:prstGeom prst="rect">
            <a:avLst/>
          </a:prstGeom>
          <a:noFill/>
          <a:ln w="12700">
            <a:noFill/>
          </a:ln>
          <a:effectLst/>
        </p:spPr>
        <p:txBody>
          <a:bodyPr wrap="none" rtlCol="0">
            <a:spAutoFit/>
          </a:bodyPr>
          <a:lstStyle/>
          <a:p>
            <a:pPr algn="ctr"/>
            <a:r>
              <a:rPr lang="en-US" sz="1000" b="1" dirty="0">
                <a:solidFill>
                  <a:schemeClr val="bg1"/>
                </a:solidFill>
                <a:latin typeface="+mn-lt"/>
              </a:rPr>
              <a:t>Clallam</a:t>
            </a:r>
          </a:p>
          <a:p>
            <a:pPr algn="ctr"/>
            <a:r>
              <a:rPr lang="en-US" sz="1000" b="1" i="1" dirty="0">
                <a:solidFill>
                  <a:schemeClr val="bg1"/>
                </a:solidFill>
                <a:latin typeface="+mn-lt"/>
              </a:rPr>
              <a:t>76,010</a:t>
            </a:r>
          </a:p>
        </p:txBody>
      </p:sp>
      <p:sp>
        <p:nvSpPr>
          <p:cNvPr id="150" name="TextBox 149"/>
          <p:cNvSpPr txBox="1"/>
          <p:nvPr/>
        </p:nvSpPr>
        <p:spPr>
          <a:xfrm>
            <a:off x="1251367" y="3172317"/>
            <a:ext cx="777533" cy="458583"/>
          </a:xfrm>
          <a:prstGeom prst="rect">
            <a:avLst/>
          </a:prstGeom>
          <a:noFill/>
          <a:ln w="12700">
            <a:noFill/>
          </a:ln>
          <a:effectLst/>
        </p:spPr>
        <p:txBody>
          <a:bodyPr wrap="none" rtlCol="0">
            <a:spAutoFit/>
          </a:bodyPr>
          <a:lstStyle/>
          <a:p>
            <a:pPr algn="ctr"/>
            <a:r>
              <a:rPr lang="en-US" sz="1000" b="1" dirty="0">
                <a:solidFill>
                  <a:schemeClr val="bg1"/>
                </a:solidFill>
                <a:latin typeface="+mn-lt"/>
              </a:rPr>
              <a:t>Jefferson</a:t>
            </a:r>
          </a:p>
          <a:p>
            <a:pPr algn="ctr"/>
            <a:r>
              <a:rPr lang="en-US" sz="1000" b="1" i="1" dirty="0">
                <a:solidFill>
                  <a:schemeClr val="bg1"/>
                </a:solidFill>
                <a:latin typeface="+mn-lt"/>
              </a:rPr>
              <a:t>31,900</a:t>
            </a:r>
          </a:p>
        </p:txBody>
      </p:sp>
      <p:sp>
        <p:nvSpPr>
          <p:cNvPr id="151" name="TextBox 150"/>
          <p:cNvSpPr txBox="1"/>
          <p:nvPr/>
        </p:nvSpPr>
        <p:spPr>
          <a:xfrm>
            <a:off x="1264129" y="3644584"/>
            <a:ext cx="636062" cy="634961"/>
          </a:xfrm>
          <a:prstGeom prst="rect">
            <a:avLst/>
          </a:prstGeom>
          <a:noFill/>
          <a:ln w="12700">
            <a:noFill/>
          </a:ln>
          <a:effectLst/>
        </p:spPr>
        <p:txBody>
          <a:bodyPr wrap="none" rtlCol="0">
            <a:spAutoFit/>
          </a:bodyPr>
          <a:lstStyle/>
          <a:p>
            <a:pPr algn="ctr"/>
            <a:r>
              <a:rPr lang="en-US" sz="1000" b="1" dirty="0">
                <a:solidFill>
                  <a:schemeClr val="bg1"/>
                </a:solidFill>
                <a:latin typeface="+mn-lt"/>
              </a:rPr>
              <a:t>Grays</a:t>
            </a:r>
          </a:p>
          <a:p>
            <a:pPr algn="ctr"/>
            <a:r>
              <a:rPr lang="en-US" sz="1000" b="1" dirty="0">
                <a:solidFill>
                  <a:schemeClr val="bg1"/>
                </a:solidFill>
                <a:latin typeface="+mn-lt"/>
              </a:rPr>
              <a:t>Harbor</a:t>
            </a:r>
          </a:p>
          <a:p>
            <a:pPr algn="ctr"/>
            <a:r>
              <a:rPr lang="en-US" sz="1000" b="1" i="1" dirty="0">
                <a:solidFill>
                  <a:schemeClr val="bg1"/>
                </a:solidFill>
                <a:latin typeface="+mn-lt"/>
              </a:rPr>
              <a:t>74,160</a:t>
            </a:r>
          </a:p>
        </p:txBody>
      </p:sp>
      <p:sp>
        <p:nvSpPr>
          <p:cNvPr id="152" name="TextBox 151"/>
          <p:cNvSpPr txBox="1"/>
          <p:nvPr/>
        </p:nvSpPr>
        <p:spPr>
          <a:xfrm>
            <a:off x="1446694" y="4720293"/>
            <a:ext cx="626877" cy="458583"/>
          </a:xfrm>
          <a:prstGeom prst="rect">
            <a:avLst/>
          </a:prstGeom>
          <a:noFill/>
          <a:ln w="12700">
            <a:noFill/>
          </a:ln>
          <a:effectLst/>
        </p:spPr>
        <p:txBody>
          <a:bodyPr wrap="none" rtlCol="0">
            <a:spAutoFit/>
          </a:bodyPr>
          <a:lstStyle/>
          <a:p>
            <a:pPr algn="ctr"/>
            <a:r>
              <a:rPr lang="en-US" sz="1000" b="1" dirty="0">
                <a:solidFill>
                  <a:schemeClr val="bg1"/>
                </a:solidFill>
                <a:latin typeface="+mn-lt"/>
              </a:rPr>
              <a:t>Pacific</a:t>
            </a:r>
          </a:p>
          <a:p>
            <a:pPr algn="ctr"/>
            <a:r>
              <a:rPr lang="en-US" sz="1000" b="1" i="1" dirty="0">
                <a:solidFill>
                  <a:schemeClr val="bg1"/>
                </a:solidFill>
                <a:latin typeface="+mn-lt"/>
              </a:rPr>
              <a:t>21,640</a:t>
            </a:r>
          </a:p>
        </p:txBody>
      </p:sp>
      <p:sp>
        <p:nvSpPr>
          <p:cNvPr id="153" name="TextBox 152"/>
          <p:cNvSpPr txBox="1"/>
          <p:nvPr/>
        </p:nvSpPr>
        <p:spPr>
          <a:xfrm>
            <a:off x="1287922" y="5272236"/>
            <a:ext cx="933413" cy="400110"/>
          </a:xfrm>
          <a:prstGeom prst="rect">
            <a:avLst/>
          </a:prstGeom>
          <a:noFill/>
          <a:ln w="12700">
            <a:noFill/>
          </a:ln>
          <a:effectLst/>
        </p:spPr>
        <p:txBody>
          <a:bodyPr wrap="square" rtlCol="0">
            <a:spAutoFit/>
          </a:bodyPr>
          <a:lstStyle/>
          <a:p>
            <a:pPr algn="ctr"/>
            <a:r>
              <a:rPr lang="en-US" sz="1000" b="1" dirty="0">
                <a:solidFill>
                  <a:schemeClr val="tx1"/>
                </a:solidFill>
                <a:latin typeface="+mn-lt"/>
              </a:rPr>
              <a:t>Wahkiakum</a:t>
            </a:r>
          </a:p>
          <a:p>
            <a:pPr algn="ctr"/>
            <a:r>
              <a:rPr lang="en-US" sz="1000" b="1" i="1" dirty="0">
                <a:solidFill>
                  <a:schemeClr val="tx1"/>
                </a:solidFill>
                <a:latin typeface="+mn-lt"/>
              </a:rPr>
              <a:t>4,190</a:t>
            </a:r>
          </a:p>
        </p:txBody>
      </p:sp>
      <p:sp>
        <p:nvSpPr>
          <p:cNvPr id="154" name="TextBox 153"/>
          <p:cNvSpPr txBox="1"/>
          <p:nvPr/>
        </p:nvSpPr>
        <p:spPr>
          <a:xfrm>
            <a:off x="2137789" y="4292096"/>
            <a:ext cx="777533" cy="458583"/>
          </a:xfrm>
          <a:prstGeom prst="rect">
            <a:avLst/>
          </a:prstGeom>
          <a:noFill/>
          <a:ln w="12700">
            <a:noFill/>
          </a:ln>
          <a:effectLst/>
        </p:spPr>
        <p:txBody>
          <a:bodyPr wrap="none" rtlCol="0">
            <a:spAutoFit/>
          </a:bodyPr>
          <a:lstStyle/>
          <a:p>
            <a:pPr algn="ctr"/>
            <a:r>
              <a:rPr lang="en-US" sz="1000" b="1" dirty="0">
                <a:solidFill>
                  <a:schemeClr val="bg1"/>
                </a:solidFill>
                <a:latin typeface="+mn-lt"/>
              </a:rPr>
              <a:t>Thurston</a:t>
            </a:r>
          </a:p>
          <a:p>
            <a:pPr algn="ctr"/>
            <a:r>
              <a:rPr lang="en-US" sz="1000" b="1" i="1" dirty="0">
                <a:solidFill>
                  <a:schemeClr val="bg1"/>
                </a:solidFill>
                <a:latin typeface="+mn-lt"/>
              </a:rPr>
              <a:t>285,800</a:t>
            </a:r>
          </a:p>
        </p:txBody>
      </p:sp>
      <p:sp>
        <p:nvSpPr>
          <p:cNvPr id="155" name="TextBox 154"/>
          <p:cNvSpPr txBox="1"/>
          <p:nvPr/>
        </p:nvSpPr>
        <p:spPr>
          <a:xfrm>
            <a:off x="1867543" y="3822475"/>
            <a:ext cx="628713" cy="458583"/>
          </a:xfrm>
          <a:prstGeom prst="rect">
            <a:avLst/>
          </a:prstGeom>
          <a:noFill/>
          <a:ln w="12700">
            <a:noFill/>
          </a:ln>
          <a:effectLst/>
        </p:spPr>
        <p:txBody>
          <a:bodyPr wrap="none" rtlCol="0">
            <a:spAutoFit/>
          </a:bodyPr>
          <a:lstStyle/>
          <a:p>
            <a:pPr algn="ctr"/>
            <a:r>
              <a:rPr lang="en-US" sz="1000" b="1" dirty="0">
                <a:solidFill>
                  <a:schemeClr val="bg1"/>
                </a:solidFill>
                <a:latin typeface="+mn-lt"/>
              </a:rPr>
              <a:t>Mason</a:t>
            </a:r>
          </a:p>
          <a:p>
            <a:pPr algn="ctr"/>
            <a:r>
              <a:rPr lang="en-US" sz="1000" b="1" i="1" dirty="0">
                <a:solidFill>
                  <a:schemeClr val="bg1"/>
                </a:solidFill>
                <a:latin typeface="+mn-lt"/>
              </a:rPr>
              <a:t>64,980</a:t>
            </a:r>
          </a:p>
        </p:txBody>
      </p:sp>
      <p:sp>
        <p:nvSpPr>
          <p:cNvPr id="156" name="TextBox 155"/>
          <p:cNvSpPr txBox="1"/>
          <p:nvPr/>
        </p:nvSpPr>
        <p:spPr>
          <a:xfrm>
            <a:off x="4314252" y="4943339"/>
            <a:ext cx="702205" cy="458583"/>
          </a:xfrm>
          <a:prstGeom prst="rect">
            <a:avLst/>
          </a:prstGeom>
          <a:noFill/>
          <a:ln w="12700">
            <a:noFill/>
          </a:ln>
          <a:effectLst/>
        </p:spPr>
        <p:txBody>
          <a:bodyPr wrap="none" rtlCol="0">
            <a:spAutoFit/>
          </a:bodyPr>
          <a:lstStyle/>
          <a:p>
            <a:pPr algn="ctr"/>
            <a:r>
              <a:rPr lang="en-US" sz="1000" b="1" dirty="0">
                <a:solidFill>
                  <a:schemeClr val="tx1"/>
                </a:solidFill>
                <a:latin typeface="+mn-lt"/>
              </a:rPr>
              <a:t>Yakima</a:t>
            </a:r>
          </a:p>
          <a:p>
            <a:pPr algn="ctr"/>
            <a:r>
              <a:rPr lang="en-US" sz="1000" b="1" i="1" dirty="0">
                <a:solidFill>
                  <a:schemeClr val="tx1"/>
                </a:solidFill>
                <a:latin typeface="+mn-lt"/>
              </a:rPr>
              <a:t>255,950</a:t>
            </a:r>
          </a:p>
        </p:txBody>
      </p:sp>
      <p:sp>
        <p:nvSpPr>
          <p:cNvPr id="157" name="TextBox 156"/>
          <p:cNvSpPr txBox="1"/>
          <p:nvPr/>
        </p:nvSpPr>
        <p:spPr>
          <a:xfrm>
            <a:off x="4339814" y="4022219"/>
            <a:ext cx="650760" cy="458583"/>
          </a:xfrm>
          <a:prstGeom prst="rect">
            <a:avLst/>
          </a:prstGeom>
          <a:noFill/>
          <a:ln w="12700">
            <a:noFill/>
          </a:ln>
          <a:effectLst/>
        </p:spPr>
        <p:txBody>
          <a:bodyPr wrap="none" rtlCol="0">
            <a:spAutoFit/>
          </a:bodyPr>
          <a:lstStyle/>
          <a:p>
            <a:pPr algn="ctr"/>
            <a:r>
              <a:rPr lang="en-US" sz="1000" b="1" dirty="0">
                <a:solidFill>
                  <a:schemeClr val="tx1"/>
                </a:solidFill>
                <a:latin typeface="+mn-lt"/>
              </a:rPr>
              <a:t>Kittitas</a:t>
            </a:r>
          </a:p>
          <a:p>
            <a:pPr algn="ctr"/>
            <a:r>
              <a:rPr lang="en-US" sz="1000" b="1" i="1" dirty="0">
                <a:solidFill>
                  <a:schemeClr val="tx1"/>
                </a:solidFill>
                <a:latin typeface="+mn-lt"/>
              </a:rPr>
              <a:t>46,570</a:t>
            </a:r>
          </a:p>
        </p:txBody>
      </p:sp>
      <p:sp>
        <p:nvSpPr>
          <p:cNvPr id="158" name="TextBox 157"/>
          <p:cNvSpPr txBox="1"/>
          <p:nvPr/>
        </p:nvSpPr>
        <p:spPr>
          <a:xfrm>
            <a:off x="4421981" y="3306438"/>
            <a:ext cx="628713" cy="458583"/>
          </a:xfrm>
          <a:prstGeom prst="rect">
            <a:avLst/>
          </a:prstGeom>
          <a:noFill/>
          <a:ln w="12700">
            <a:noFill/>
          </a:ln>
          <a:effectLst/>
        </p:spPr>
        <p:txBody>
          <a:bodyPr wrap="none" rtlCol="0">
            <a:spAutoFit/>
          </a:bodyPr>
          <a:lstStyle/>
          <a:p>
            <a:pPr algn="ctr">
              <a:spcBef>
                <a:spcPts val="200"/>
              </a:spcBef>
            </a:pPr>
            <a:r>
              <a:rPr lang="en-US" sz="1000" b="1" dirty="0">
                <a:solidFill>
                  <a:schemeClr val="bg1"/>
                </a:solidFill>
                <a:latin typeface="+mn-lt"/>
              </a:rPr>
              <a:t>Chelan</a:t>
            </a:r>
          </a:p>
          <a:p>
            <a:pPr algn="ctr"/>
            <a:r>
              <a:rPr lang="en-US" sz="1000" b="1" i="1" dirty="0">
                <a:solidFill>
                  <a:schemeClr val="bg1"/>
                </a:solidFill>
                <a:latin typeface="+mn-lt"/>
              </a:rPr>
              <a:t>78,420</a:t>
            </a:r>
          </a:p>
        </p:txBody>
      </p:sp>
      <p:sp>
        <p:nvSpPr>
          <p:cNvPr id="159" name="TextBox 158"/>
          <p:cNvSpPr txBox="1"/>
          <p:nvPr/>
        </p:nvSpPr>
        <p:spPr>
          <a:xfrm>
            <a:off x="5156054" y="3327993"/>
            <a:ext cx="702205" cy="458583"/>
          </a:xfrm>
          <a:prstGeom prst="rect">
            <a:avLst/>
          </a:prstGeom>
          <a:noFill/>
          <a:ln w="12700">
            <a:noFill/>
          </a:ln>
          <a:effectLst/>
        </p:spPr>
        <p:txBody>
          <a:bodyPr wrap="none" rtlCol="0">
            <a:spAutoFit/>
          </a:bodyPr>
          <a:lstStyle/>
          <a:p>
            <a:pPr algn="ctr">
              <a:spcBef>
                <a:spcPts val="200"/>
              </a:spcBef>
            </a:pPr>
            <a:r>
              <a:rPr lang="en-US" sz="1000" b="1" dirty="0">
                <a:solidFill>
                  <a:schemeClr val="bg1"/>
                </a:solidFill>
                <a:latin typeface="+mn-lt"/>
              </a:rPr>
              <a:t>Douglas</a:t>
            </a:r>
          </a:p>
          <a:p>
            <a:pPr algn="ctr"/>
            <a:r>
              <a:rPr lang="en-US" sz="1000" b="1" i="1" dirty="0">
                <a:solidFill>
                  <a:schemeClr val="bg1"/>
                </a:solidFill>
                <a:latin typeface="+mn-lt"/>
              </a:rPr>
              <a:t>42,820</a:t>
            </a:r>
          </a:p>
        </p:txBody>
      </p:sp>
      <p:sp>
        <p:nvSpPr>
          <p:cNvPr id="160" name="TextBox 159"/>
          <p:cNvSpPr txBox="1"/>
          <p:nvPr/>
        </p:nvSpPr>
        <p:spPr>
          <a:xfrm>
            <a:off x="4803934" y="3030093"/>
            <a:ext cx="1251548" cy="282204"/>
          </a:xfrm>
          <a:prstGeom prst="rect">
            <a:avLst/>
          </a:prstGeom>
          <a:noFill/>
          <a:ln w="12700">
            <a:noFill/>
          </a:ln>
          <a:effectLst/>
        </p:spPr>
        <p:txBody>
          <a:bodyPr wrap="none" rtlCol="0">
            <a:spAutoFit/>
          </a:bodyPr>
          <a:lstStyle/>
          <a:p>
            <a:pPr algn="ctr">
              <a:spcBef>
                <a:spcPts val="200"/>
              </a:spcBef>
            </a:pPr>
            <a:r>
              <a:rPr lang="en-US" sz="1000" b="1" dirty="0">
                <a:solidFill>
                  <a:schemeClr val="bg1"/>
                </a:solidFill>
                <a:latin typeface="+mn-lt"/>
              </a:rPr>
              <a:t>(Chelan-Douglas)</a:t>
            </a:r>
          </a:p>
        </p:txBody>
      </p:sp>
      <p:sp>
        <p:nvSpPr>
          <p:cNvPr id="161" name="TextBox 160"/>
          <p:cNvSpPr txBox="1"/>
          <p:nvPr/>
        </p:nvSpPr>
        <p:spPr>
          <a:xfrm>
            <a:off x="5136995" y="2025925"/>
            <a:ext cx="852861" cy="458583"/>
          </a:xfrm>
          <a:prstGeom prst="rect">
            <a:avLst/>
          </a:prstGeom>
          <a:noFill/>
          <a:ln w="12700">
            <a:noFill/>
          </a:ln>
          <a:effectLst/>
        </p:spPr>
        <p:txBody>
          <a:bodyPr wrap="none" rtlCol="0">
            <a:spAutoFit/>
          </a:bodyPr>
          <a:lstStyle/>
          <a:p>
            <a:pPr algn="ctr">
              <a:spcBef>
                <a:spcPts val="200"/>
              </a:spcBef>
            </a:pPr>
            <a:r>
              <a:rPr lang="en-US" sz="1000" b="1" dirty="0">
                <a:solidFill>
                  <a:schemeClr val="tx1"/>
                </a:solidFill>
                <a:latin typeface="+mn-lt"/>
              </a:rPr>
              <a:t>Okanogan</a:t>
            </a:r>
          </a:p>
          <a:p>
            <a:pPr algn="ctr"/>
            <a:r>
              <a:rPr lang="en-US" sz="1000" b="1" i="1" dirty="0">
                <a:solidFill>
                  <a:schemeClr val="tx1"/>
                </a:solidFill>
                <a:latin typeface="+mn-lt"/>
              </a:rPr>
              <a:t>42,730</a:t>
            </a:r>
          </a:p>
        </p:txBody>
      </p:sp>
      <p:sp>
        <p:nvSpPr>
          <p:cNvPr id="162" name="TextBox 161"/>
          <p:cNvSpPr txBox="1"/>
          <p:nvPr/>
        </p:nvSpPr>
        <p:spPr>
          <a:xfrm>
            <a:off x="5468962" y="5328542"/>
            <a:ext cx="702205" cy="458583"/>
          </a:xfrm>
          <a:prstGeom prst="rect">
            <a:avLst/>
          </a:prstGeom>
          <a:noFill/>
          <a:ln w="12700">
            <a:noFill/>
          </a:ln>
          <a:effectLst/>
        </p:spPr>
        <p:txBody>
          <a:bodyPr wrap="none" rtlCol="0">
            <a:spAutoFit/>
          </a:bodyPr>
          <a:lstStyle/>
          <a:p>
            <a:pPr algn="ctr">
              <a:spcBef>
                <a:spcPts val="200"/>
              </a:spcBef>
            </a:pPr>
            <a:r>
              <a:rPr lang="en-US" sz="1000" b="1" dirty="0">
                <a:solidFill>
                  <a:schemeClr val="bg1"/>
                </a:solidFill>
                <a:latin typeface="+mn-lt"/>
              </a:rPr>
              <a:t>Benton</a:t>
            </a:r>
          </a:p>
          <a:p>
            <a:pPr algn="ctr"/>
            <a:r>
              <a:rPr lang="en-US" sz="1000" b="1" i="1" dirty="0">
                <a:solidFill>
                  <a:schemeClr val="bg1"/>
                </a:solidFill>
                <a:latin typeface="+mn-lt"/>
              </a:rPr>
              <a:t>201,800</a:t>
            </a:r>
          </a:p>
        </p:txBody>
      </p:sp>
      <p:sp>
        <p:nvSpPr>
          <p:cNvPr id="163" name="TextBox 162"/>
          <p:cNvSpPr txBox="1"/>
          <p:nvPr/>
        </p:nvSpPr>
        <p:spPr>
          <a:xfrm>
            <a:off x="5993012" y="4996609"/>
            <a:ext cx="704042" cy="458583"/>
          </a:xfrm>
          <a:prstGeom prst="rect">
            <a:avLst/>
          </a:prstGeom>
          <a:noFill/>
          <a:ln w="12700">
            <a:noFill/>
          </a:ln>
          <a:effectLst/>
        </p:spPr>
        <p:txBody>
          <a:bodyPr wrap="none" rtlCol="0">
            <a:spAutoFit/>
          </a:bodyPr>
          <a:lstStyle/>
          <a:p>
            <a:pPr algn="ctr">
              <a:spcBef>
                <a:spcPts val="200"/>
              </a:spcBef>
            </a:pPr>
            <a:r>
              <a:rPr lang="en-US" sz="1000" b="1" dirty="0">
                <a:solidFill>
                  <a:schemeClr val="bg1"/>
                </a:solidFill>
                <a:latin typeface="+mn-lt"/>
              </a:rPr>
              <a:t>Franklin</a:t>
            </a:r>
          </a:p>
          <a:p>
            <a:pPr algn="ctr"/>
            <a:r>
              <a:rPr lang="en-US" sz="1000" b="1" i="1" dirty="0">
                <a:solidFill>
                  <a:schemeClr val="bg1"/>
                </a:solidFill>
                <a:latin typeface="+mn-lt"/>
              </a:rPr>
              <a:t>94,680</a:t>
            </a:r>
          </a:p>
        </p:txBody>
      </p:sp>
      <p:sp>
        <p:nvSpPr>
          <p:cNvPr id="164" name="TextBox 163"/>
          <p:cNvSpPr txBox="1"/>
          <p:nvPr/>
        </p:nvSpPr>
        <p:spPr>
          <a:xfrm>
            <a:off x="5458031" y="4819899"/>
            <a:ext cx="1284619" cy="282204"/>
          </a:xfrm>
          <a:prstGeom prst="rect">
            <a:avLst/>
          </a:prstGeom>
          <a:noFill/>
          <a:ln w="12700">
            <a:noFill/>
          </a:ln>
          <a:effectLst/>
        </p:spPr>
        <p:txBody>
          <a:bodyPr wrap="none" rtlCol="0">
            <a:spAutoFit/>
          </a:bodyPr>
          <a:lstStyle/>
          <a:p>
            <a:pPr algn="ctr">
              <a:spcBef>
                <a:spcPts val="200"/>
              </a:spcBef>
            </a:pPr>
            <a:r>
              <a:rPr lang="en-US" sz="1000" b="1" dirty="0">
                <a:solidFill>
                  <a:schemeClr val="bg1"/>
                </a:solidFill>
                <a:latin typeface="+mn-lt"/>
              </a:rPr>
              <a:t>(Benton-Franklin)</a:t>
            </a:r>
          </a:p>
        </p:txBody>
      </p:sp>
      <p:sp>
        <p:nvSpPr>
          <p:cNvPr id="165" name="TextBox 164"/>
          <p:cNvSpPr txBox="1"/>
          <p:nvPr/>
        </p:nvSpPr>
        <p:spPr>
          <a:xfrm>
            <a:off x="5542774" y="3944400"/>
            <a:ext cx="626877" cy="458583"/>
          </a:xfrm>
          <a:prstGeom prst="rect">
            <a:avLst/>
          </a:prstGeom>
          <a:noFill/>
          <a:ln w="12700">
            <a:noFill/>
          </a:ln>
          <a:effectLst/>
        </p:spPr>
        <p:txBody>
          <a:bodyPr wrap="none" rtlCol="0">
            <a:spAutoFit/>
          </a:bodyPr>
          <a:lstStyle/>
          <a:p>
            <a:pPr algn="ctr">
              <a:spcBef>
                <a:spcPts val="200"/>
              </a:spcBef>
            </a:pPr>
            <a:r>
              <a:rPr lang="en-US" sz="1000" b="1" dirty="0">
                <a:solidFill>
                  <a:schemeClr val="tx1"/>
                </a:solidFill>
                <a:latin typeface="+mn-lt"/>
              </a:rPr>
              <a:t>Grant</a:t>
            </a:r>
          </a:p>
          <a:p>
            <a:pPr algn="ctr"/>
            <a:r>
              <a:rPr lang="en-US" sz="1000" b="1" i="1" dirty="0">
                <a:solidFill>
                  <a:schemeClr val="tx1"/>
                </a:solidFill>
                <a:latin typeface="+mn-lt"/>
              </a:rPr>
              <a:t>98,740</a:t>
            </a:r>
          </a:p>
        </p:txBody>
      </p:sp>
      <p:sp>
        <p:nvSpPr>
          <p:cNvPr id="166" name="TextBox 165"/>
          <p:cNvSpPr txBox="1"/>
          <p:nvPr/>
        </p:nvSpPr>
        <p:spPr>
          <a:xfrm>
            <a:off x="6454961" y="2071507"/>
            <a:ext cx="551549" cy="458583"/>
          </a:xfrm>
          <a:prstGeom prst="rect">
            <a:avLst/>
          </a:prstGeom>
          <a:noFill/>
          <a:ln w="12700">
            <a:noFill/>
          </a:ln>
          <a:effectLst/>
        </p:spPr>
        <p:txBody>
          <a:bodyPr wrap="none" rtlCol="0">
            <a:spAutoFit/>
          </a:bodyPr>
          <a:lstStyle/>
          <a:p>
            <a:pPr algn="ctr"/>
            <a:r>
              <a:rPr lang="en-US" sz="1000" b="1" dirty="0">
                <a:solidFill>
                  <a:schemeClr val="bg1"/>
                </a:solidFill>
                <a:latin typeface="+mn-lt"/>
              </a:rPr>
              <a:t>Ferry</a:t>
            </a:r>
          </a:p>
          <a:p>
            <a:pPr algn="ctr"/>
            <a:r>
              <a:rPr lang="en-US" sz="1000" b="1" i="1" dirty="0">
                <a:solidFill>
                  <a:schemeClr val="bg1"/>
                </a:solidFill>
                <a:latin typeface="+mn-lt"/>
              </a:rPr>
              <a:t>7,830</a:t>
            </a:r>
          </a:p>
        </p:txBody>
      </p:sp>
      <p:sp>
        <p:nvSpPr>
          <p:cNvPr id="167" name="TextBox 166"/>
          <p:cNvSpPr txBox="1"/>
          <p:nvPr/>
        </p:nvSpPr>
        <p:spPr>
          <a:xfrm>
            <a:off x="7054326" y="2337887"/>
            <a:ext cx="702205" cy="458583"/>
          </a:xfrm>
          <a:prstGeom prst="rect">
            <a:avLst/>
          </a:prstGeom>
          <a:noFill/>
          <a:ln w="12700">
            <a:noFill/>
          </a:ln>
          <a:effectLst/>
        </p:spPr>
        <p:txBody>
          <a:bodyPr wrap="none" rtlCol="0">
            <a:spAutoFit/>
          </a:bodyPr>
          <a:lstStyle/>
          <a:p>
            <a:pPr algn="ctr"/>
            <a:r>
              <a:rPr lang="en-US" sz="1000" b="1" dirty="0">
                <a:solidFill>
                  <a:schemeClr val="bg1"/>
                </a:solidFill>
                <a:latin typeface="+mn-lt"/>
              </a:rPr>
              <a:t>Stevens</a:t>
            </a:r>
          </a:p>
          <a:p>
            <a:pPr algn="ctr"/>
            <a:r>
              <a:rPr lang="en-US" sz="1000" b="1" i="1" dirty="0">
                <a:solidFill>
                  <a:schemeClr val="bg1"/>
                </a:solidFill>
                <a:latin typeface="+mn-lt"/>
              </a:rPr>
              <a:t>45,570</a:t>
            </a:r>
          </a:p>
        </p:txBody>
      </p:sp>
      <p:sp>
        <p:nvSpPr>
          <p:cNvPr id="168" name="TextBox 167"/>
          <p:cNvSpPr txBox="1"/>
          <p:nvPr/>
        </p:nvSpPr>
        <p:spPr>
          <a:xfrm>
            <a:off x="7627855" y="1971765"/>
            <a:ext cx="626877" cy="634961"/>
          </a:xfrm>
          <a:prstGeom prst="rect">
            <a:avLst/>
          </a:prstGeom>
          <a:noFill/>
          <a:ln w="12700">
            <a:noFill/>
          </a:ln>
          <a:effectLst/>
        </p:spPr>
        <p:txBody>
          <a:bodyPr wrap="none" rtlCol="0">
            <a:spAutoFit/>
          </a:bodyPr>
          <a:lstStyle/>
          <a:p>
            <a:pPr algn="ctr"/>
            <a:r>
              <a:rPr lang="en-US" sz="1000" b="1" dirty="0">
                <a:solidFill>
                  <a:schemeClr val="bg1"/>
                </a:solidFill>
                <a:latin typeface="+mn-lt"/>
              </a:rPr>
              <a:t>Pend</a:t>
            </a:r>
          </a:p>
          <a:p>
            <a:pPr algn="ctr"/>
            <a:r>
              <a:rPr lang="en-US" sz="1000" b="1" dirty="0">
                <a:solidFill>
                  <a:schemeClr val="bg1"/>
                </a:solidFill>
                <a:latin typeface="+mn-lt"/>
              </a:rPr>
              <a:t>Oreille</a:t>
            </a:r>
          </a:p>
          <a:p>
            <a:pPr algn="ctr"/>
            <a:r>
              <a:rPr lang="en-US" sz="1000" b="1" i="1" dirty="0">
                <a:solidFill>
                  <a:schemeClr val="bg1"/>
                </a:solidFill>
                <a:latin typeface="+mn-lt"/>
              </a:rPr>
              <a:t>13,740</a:t>
            </a:r>
          </a:p>
        </p:txBody>
      </p:sp>
      <p:sp>
        <p:nvSpPr>
          <p:cNvPr id="169" name="TextBox 168"/>
          <p:cNvSpPr txBox="1"/>
          <p:nvPr/>
        </p:nvSpPr>
        <p:spPr>
          <a:xfrm>
            <a:off x="6557743" y="3361837"/>
            <a:ext cx="645249" cy="458583"/>
          </a:xfrm>
          <a:prstGeom prst="rect">
            <a:avLst/>
          </a:prstGeom>
          <a:noFill/>
          <a:ln w="12700">
            <a:noFill/>
          </a:ln>
          <a:effectLst/>
        </p:spPr>
        <p:txBody>
          <a:bodyPr wrap="none" rtlCol="0">
            <a:spAutoFit/>
          </a:bodyPr>
          <a:lstStyle/>
          <a:p>
            <a:pPr algn="ctr">
              <a:spcBef>
                <a:spcPts val="200"/>
              </a:spcBef>
            </a:pPr>
            <a:r>
              <a:rPr lang="en-US" sz="1000" b="1" dirty="0">
                <a:solidFill>
                  <a:schemeClr val="tx1"/>
                </a:solidFill>
                <a:latin typeface="+mn-lt"/>
              </a:rPr>
              <a:t>Lincoln</a:t>
            </a:r>
          </a:p>
          <a:p>
            <a:pPr algn="ctr"/>
            <a:r>
              <a:rPr lang="en-US" sz="1000" b="1" i="1" dirty="0">
                <a:solidFill>
                  <a:schemeClr val="tx1"/>
                </a:solidFill>
                <a:latin typeface="+mn-lt"/>
              </a:rPr>
              <a:t>10,960</a:t>
            </a:r>
          </a:p>
        </p:txBody>
      </p:sp>
      <p:sp>
        <p:nvSpPr>
          <p:cNvPr id="170" name="TextBox 169"/>
          <p:cNvSpPr txBox="1"/>
          <p:nvPr/>
        </p:nvSpPr>
        <p:spPr>
          <a:xfrm>
            <a:off x="7462390" y="3336199"/>
            <a:ext cx="733438" cy="458583"/>
          </a:xfrm>
          <a:prstGeom prst="rect">
            <a:avLst/>
          </a:prstGeom>
          <a:noFill/>
          <a:ln w="12700">
            <a:noFill/>
          </a:ln>
          <a:effectLst/>
        </p:spPr>
        <p:txBody>
          <a:bodyPr wrap="none" rtlCol="0">
            <a:spAutoFit/>
          </a:bodyPr>
          <a:lstStyle/>
          <a:p>
            <a:pPr algn="ctr">
              <a:spcBef>
                <a:spcPts val="200"/>
              </a:spcBef>
            </a:pPr>
            <a:r>
              <a:rPr lang="en-US" sz="1000" b="1" dirty="0">
                <a:solidFill>
                  <a:schemeClr val="tx1"/>
                </a:solidFill>
                <a:latin typeface="+mn-lt"/>
              </a:rPr>
              <a:t>Spokane</a:t>
            </a:r>
          </a:p>
          <a:p>
            <a:pPr algn="ctr"/>
            <a:r>
              <a:rPr lang="en-US" sz="1000" b="1" i="1" dirty="0">
                <a:solidFill>
                  <a:schemeClr val="tx1"/>
                </a:solidFill>
                <a:latin typeface="+mn-lt"/>
              </a:rPr>
              <a:t>515,250</a:t>
            </a:r>
          </a:p>
        </p:txBody>
      </p:sp>
      <p:sp>
        <p:nvSpPr>
          <p:cNvPr id="171" name="TextBox 170"/>
          <p:cNvSpPr txBox="1"/>
          <p:nvPr/>
        </p:nvSpPr>
        <p:spPr>
          <a:xfrm>
            <a:off x="6504371" y="4159112"/>
            <a:ext cx="628713" cy="458583"/>
          </a:xfrm>
          <a:prstGeom prst="rect">
            <a:avLst/>
          </a:prstGeom>
          <a:noFill/>
          <a:ln w="12700">
            <a:noFill/>
          </a:ln>
          <a:effectLst/>
        </p:spPr>
        <p:txBody>
          <a:bodyPr wrap="none" rtlCol="0">
            <a:spAutoFit/>
          </a:bodyPr>
          <a:lstStyle/>
          <a:p>
            <a:pPr algn="ctr">
              <a:spcBef>
                <a:spcPts val="200"/>
              </a:spcBef>
            </a:pPr>
            <a:r>
              <a:rPr lang="en-US" sz="1000" b="1" dirty="0">
                <a:solidFill>
                  <a:schemeClr val="bg1"/>
                </a:solidFill>
                <a:latin typeface="+mn-lt"/>
              </a:rPr>
              <a:t>Adams</a:t>
            </a:r>
          </a:p>
          <a:p>
            <a:pPr algn="ctr"/>
            <a:r>
              <a:rPr lang="en-US" sz="1000" b="1" i="1" dirty="0">
                <a:solidFill>
                  <a:schemeClr val="bg1"/>
                </a:solidFill>
                <a:latin typeface="+mn-lt"/>
              </a:rPr>
              <a:t>20,150</a:t>
            </a:r>
          </a:p>
        </p:txBody>
      </p:sp>
      <p:sp>
        <p:nvSpPr>
          <p:cNvPr id="172" name="TextBox 171"/>
          <p:cNvSpPr txBox="1"/>
          <p:nvPr/>
        </p:nvSpPr>
        <p:spPr>
          <a:xfrm>
            <a:off x="7375989" y="4169627"/>
            <a:ext cx="783043" cy="458583"/>
          </a:xfrm>
          <a:prstGeom prst="rect">
            <a:avLst/>
          </a:prstGeom>
          <a:noFill/>
          <a:ln w="12700">
            <a:noFill/>
          </a:ln>
          <a:effectLst/>
        </p:spPr>
        <p:txBody>
          <a:bodyPr wrap="none" rtlCol="0">
            <a:spAutoFit/>
          </a:bodyPr>
          <a:lstStyle/>
          <a:p>
            <a:pPr algn="ctr">
              <a:spcBef>
                <a:spcPts val="200"/>
              </a:spcBef>
            </a:pPr>
            <a:r>
              <a:rPr lang="en-US" sz="1000" b="1" dirty="0">
                <a:solidFill>
                  <a:schemeClr val="tx1"/>
                </a:solidFill>
                <a:latin typeface="+mn-lt"/>
              </a:rPr>
              <a:t>Whitman</a:t>
            </a:r>
          </a:p>
          <a:p>
            <a:pPr algn="ctr"/>
            <a:r>
              <a:rPr lang="en-US" sz="1000" b="1" i="1" dirty="0">
                <a:solidFill>
                  <a:schemeClr val="tx1"/>
                </a:solidFill>
                <a:latin typeface="+mn-lt"/>
              </a:rPr>
              <a:t>50,130</a:t>
            </a:r>
          </a:p>
        </p:txBody>
      </p:sp>
      <p:sp>
        <p:nvSpPr>
          <p:cNvPr id="173" name="TextBox 172"/>
          <p:cNvSpPr txBox="1"/>
          <p:nvPr/>
        </p:nvSpPr>
        <p:spPr>
          <a:xfrm>
            <a:off x="6392679" y="5321177"/>
            <a:ext cx="946561" cy="458583"/>
          </a:xfrm>
          <a:prstGeom prst="rect">
            <a:avLst/>
          </a:prstGeom>
          <a:noFill/>
          <a:ln w="12700">
            <a:noFill/>
          </a:ln>
          <a:effectLst/>
        </p:spPr>
        <p:txBody>
          <a:bodyPr wrap="none" rtlCol="0">
            <a:spAutoFit/>
          </a:bodyPr>
          <a:lstStyle/>
          <a:p>
            <a:pPr algn="ctr">
              <a:spcBef>
                <a:spcPts val="200"/>
              </a:spcBef>
            </a:pPr>
            <a:r>
              <a:rPr lang="en-US" sz="1000" b="1" dirty="0">
                <a:solidFill>
                  <a:schemeClr val="bg1"/>
                </a:solidFill>
                <a:latin typeface="+mn-lt"/>
              </a:rPr>
              <a:t>Walla Walla</a:t>
            </a:r>
          </a:p>
          <a:p>
            <a:pPr algn="ctr"/>
            <a:r>
              <a:rPr lang="en-US" sz="1000" b="1" i="1" dirty="0">
                <a:solidFill>
                  <a:schemeClr val="bg1"/>
                </a:solidFill>
                <a:latin typeface="+mn-lt"/>
              </a:rPr>
              <a:t>62,200</a:t>
            </a:r>
          </a:p>
        </p:txBody>
      </p:sp>
      <p:sp>
        <p:nvSpPr>
          <p:cNvPr id="174" name="TextBox 173"/>
          <p:cNvSpPr txBox="1"/>
          <p:nvPr/>
        </p:nvSpPr>
        <p:spPr>
          <a:xfrm>
            <a:off x="7165909" y="5186813"/>
            <a:ext cx="790393" cy="458583"/>
          </a:xfrm>
          <a:prstGeom prst="rect">
            <a:avLst/>
          </a:prstGeom>
          <a:noFill/>
          <a:ln w="12700">
            <a:noFill/>
          </a:ln>
          <a:effectLst/>
        </p:spPr>
        <p:txBody>
          <a:bodyPr wrap="none" rtlCol="0">
            <a:spAutoFit/>
          </a:bodyPr>
          <a:lstStyle/>
          <a:p>
            <a:pPr algn="ctr">
              <a:spcBef>
                <a:spcPts val="200"/>
              </a:spcBef>
            </a:pPr>
            <a:r>
              <a:rPr lang="en-US" sz="1000" b="1" dirty="0">
                <a:solidFill>
                  <a:schemeClr val="tx1"/>
                </a:solidFill>
                <a:latin typeface="+mn-lt"/>
              </a:rPr>
              <a:t>Columbia</a:t>
            </a:r>
          </a:p>
          <a:p>
            <a:pPr algn="ctr"/>
            <a:r>
              <a:rPr lang="en-US" sz="1000" b="1" i="1" dirty="0">
                <a:solidFill>
                  <a:schemeClr val="tx1"/>
                </a:solidFill>
                <a:latin typeface="+mn-lt"/>
              </a:rPr>
              <a:t>4,160</a:t>
            </a:r>
          </a:p>
        </p:txBody>
      </p:sp>
      <p:sp>
        <p:nvSpPr>
          <p:cNvPr id="175" name="TextBox 174"/>
          <p:cNvSpPr txBox="1"/>
          <p:nvPr/>
        </p:nvSpPr>
        <p:spPr>
          <a:xfrm>
            <a:off x="7442132" y="4787184"/>
            <a:ext cx="700367" cy="458583"/>
          </a:xfrm>
          <a:prstGeom prst="rect">
            <a:avLst/>
          </a:prstGeom>
          <a:noFill/>
          <a:ln w="12700">
            <a:noFill/>
          </a:ln>
          <a:effectLst/>
        </p:spPr>
        <p:txBody>
          <a:bodyPr wrap="none" rtlCol="0">
            <a:spAutoFit/>
          </a:bodyPr>
          <a:lstStyle/>
          <a:p>
            <a:pPr algn="ctr">
              <a:spcBef>
                <a:spcPts val="200"/>
              </a:spcBef>
            </a:pPr>
            <a:r>
              <a:rPr lang="en-US" sz="1000" b="1" dirty="0">
                <a:solidFill>
                  <a:schemeClr val="tx1"/>
                </a:solidFill>
                <a:latin typeface="+mn-lt"/>
              </a:rPr>
              <a:t>Garfield</a:t>
            </a:r>
          </a:p>
          <a:p>
            <a:pPr algn="ctr"/>
            <a:r>
              <a:rPr lang="en-US" sz="1000" b="1" i="1" dirty="0">
                <a:solidFill>
                  <a:schemeClr val="tx1"/>
                </a:solidFill>
                <a:latin typeface="+mn-lt"/>
              </a:rPr>
              <a:t>2,220</a:t>
            </a:r>
          </a:p>
        </p:txBody>
      </p:sp>
      <p:sp>
        <p:nvSpPr>
          <p:cNvPr id="176" name="TextBox 175"/>
          <p:cNvSpPr txBox="1"/>
          <p:nvPr/>
        </p:nvSpPr>
        <p:spPr>
          <a:xfrm>
            <a:off x="7832783" y="5225345"/>
            <a:ext cx="626877" cy="458583"/>
          </a:xfrm>
          <a:prstGeom prst="rect">
            <a:avLst/>
          </a:prstGeom>
          <a:noFill/>
          <a:ln w="12700">
            <a:noFill/>
          </a:ln>
          <a:effectLst/>
        </p:spPr>
        <p:txBody>
          <a:bodyPr wrap="none" rtlCol="0">
            <a:spAutoFit/>
          </a:bodyPr>
          <a:lstStyle/>
          <a:p>
            <a:pPr algn="ctr">
              <a:spcBef>
                <a:spcPts val="200"/>
              </a:spcBef>
            </a:pPr>
            <a:r>
              <a:rPr lang="en-US" sz="1000" b="1" dirty="0">
                <a:solidFill>
                  <a:schemeClr val="tx1"/>
                </a:solidFill>
                <a:latin typeface="+mn-lt"/>
              </a:rPr>
              <a:t>Asotin</a:t>
            </a:r>
          </a:p>
          <a:p>
            <a:pPr algn="ctr"/>
            <a:r>
              <a:rPr lang="en-US" sz="1000" b="1" i="1" dirty="0">
                <a:solidFill>
                  <a:schemeClr val="tx1"/>
                </a:solidFill>
                <a:latin typeface="+mn-lt"/>
              </a:rPr>
              <a:t>22,520</a:t>
            </a:r>
          </a:p>
        </p:txBody>
      </p:sp>
      <p:sp>
        <p:nvSpPr>
          <p:cNvPr id="177" name="TextBox 176"/>
          <p:cNvSpPr txBox="1"/>
          <p:nvPr/>
        </p:nvSpPr>
        <p:spPr>
          <a:xfrm>
            <a:off x="6523256" y="1746059"/>
            <a:ext cx="1580420" cy="282204"/>
          </a:xfrm>
          <a:prstGeom prst="rect">
            <a:avLst/>
          </a:prstGeom>
          <a:noFill/>
          <a:ln w="12700">
            <a:noFill/>
          </a:ln>
          <a:effectLst/>
        </p:spPr>
        <p:txBody>
          <a:bodyPr wrap="none" rtlCol="0">
            <a:spAutoFit/>
          </a:bodyPr>
          <a:lstStyle/>
          <a:p>
            <a:pPr algn="ctr"/>
            <a:r>
              <a:rPr lang="en-US" sz="1000" b="1" dirty="0">
                <a:solidFill>
                  <a:schemeClr val="bg1"/>
                </a:solidFill>
                <a:latin typeface="+mn-lt"/>
              </a:rPr>
              <a:t>(Northeast Tri County)</a:t>
            </a:r>
          </a:p>
        </p:txBody>
      </p:sp>
      <p:sp>
        <p:nvSpPr>
          <p:cNvPr id="178" name="TextBox 177"/>
          <p:cNvSpPr txBox="1"/>
          <p:nvPr/>
        </p:nvSpPr>
        <p:spPr>
          <a:xfrm>
            <a:off x="1831728" y="1713079"/>
            <a:ext cx="742623" cy="458583"/>
          </a:xfrm>
          <a:prstGeom prst="rect">
            <a:avLst/>
          </a:prstGeom>
          <a:noFill/>
          <a:ln w="12700">
            <a:noFill/>
          </a:ln>
          <a:effectLst/>
        </p:spPr>
        <p:txBody>
          <a:bodyPr wrap="none" rtlCol="0">
            <a:spAutoFit/>
          </a:bodyPr>
          <a:lstStyle/>
          <a:p>
            <a:pPr algn="ctr"/>
            <a:r>
              <a:rPr lang="en-US" sz="1000" b="1" dirty="0">
                <a:solidFill>
                  <a:schemeClr val="tx1"/>
                </a:solidFill>
                <a:latin typeface="+mn-lt"/>
              </a:rPr>
              <a:t>San Juan</a:t>
            </a:r>
          </a:p>
          <a:p>
            <a:pPr algn="ctr"/>
            <a:r>
              <a:rPr lang="en-US" sz="1000" b="1" i="1" dirty="0">
                <a:solidFill>
                  <a:schemeClr val="tx1"/>
                </a:solidFill>
                <a:latin typeface="+mn-lt"/>
              </a:rPr>
              <a:t>17,150</a:t>
            </a:r>
          </a:p>
        </p:txBody>
      </p:sp>
      <p:sp>
        <p:nvSpPr>
          <p:cNvPr id="183" name="TextBox 182"/>
          <p:cNvSpPr txBox="1"/>
          <p:nvPr/>
        </p:nvSpPr>
        <p:spPr>
          <a:xfrm>
            <a:off x="2316549" y="3263608"/>
            <a:ext cx="618861" cy="400110"/>
          </a:xfrm>
          <a:prstGeom prst="rect">
            <a:avLst/>
          </a:prstGeom>
          <a:noFill/>
          <a:ln w="12700">
            <a:noFill/>
          </a:ln>
          <a:effectLst/>
        </p:spPr>
        <p:txBody>
          <a:bodyPr wrap="square" rtlCol="0">
            <a:spAutoFit/>
          </a:bodyPr>
          <a:lstStyle/>
          <a:p>
            <a:pPr algn="ctr"/>
            <a:r>
              <a:rPr lang="en-US" sz="1000" b="1" dirty="0">
                <a:solidFill>
                  <a:schemeClr val="tx1"/>
                </a:solidFill>
                <a:latin typeface="+mn-lt"/>
              </a:rPr>
              <a:t>Kitsap</a:t>
            </a:r>
          </a:p>
          <a:p>
            <a:pPr algn="ctr"/>
            <a:r>
              <a:rPr lang="en-US" sz="1000" b="1" i="1" dirty="0">
                <a:solidFill>
                  <a:schemeClr val="tx1"/>
                </a:solidFill>
                <a:latin typeface="+mn-lt"/>
              </a:rPr>
              <a:t>270,100</a:t>
            </a:r>
          </a:p>
        </p:txBody>
      </p:sp>
      <p:grpSp>
        <p:nvGrpSpPr>
          <p:cNvPr id="11" name="Group 10"/>
          <p:cNvGrpSpPr/>
          <p:nvPr/>
        </p:nvGrpSpPr>
        <p:grpSpPr>
          <a:xfrm>
            <a:off x="8926129" y="2123773"/>
            <a:ext cx="2815916" cy="1317810"/>
            <a:chOff x="434162" y="4035083"/>
            <a:chExt cx="2815916" cy="1317810"/>
          </a:xfrm>
        </p:grpSpPr>
        <p:grpSp>
          <p:nvGrpSpPr>
            <p:cNvPr id="255" name="Group 254"/>
            <p:cNvGrpSpPr/>
            <p:nvPr userDrawn="1"/>
          </p:nvGrpSpPr>
          <p:grpSpPr>
            <a:xfrm>
              <a:off x="435347" y="4321406"/>
              <a:ext cx="2814731" cy="400110"/>
              <a:chOff x="12691078" y="3401030"/>
              <a:chExt cx="2814731" cy="400110"/>
            </a:xfrm>
          </p:grpSpPr>
          <p:sp>
            <p:nvSpPr>
              <p:cNvPr id="256" name="Rectangle 255"/>
              <p:cNvSpPr/>
              <p:nvPr userDrawn="1"/>
            </p:nvSpPr>
            <p:spPr>
              <a:xfrm>
                <a:off x="12691078" y="3491275"/>
                <a:ext cx="219456" cy="219456"/>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spcBef>
                    <a:spcPts val="200"/>
                  </a:spcBef>
                </a:pPr>
                <a:endParaRPr lang="en-US" sz="800" dirty="0">
                  <a:solidFill>
                    <a:schemeClr val="tx1">
                      <a:lumMod val="75000"/>
                      <a:lumOff val="25000"/>
                    </a:schemeClr>
                  </a:solidFill>
                  <a:latin typeface="Century Gothic" panose="020B0502020202020204" pitchFamily="34" charset="0"/>
                </a:endParaRPr>
              </a:p>
            </p:txBody>
          </p:sp>
          <p:sp>
            <p:nvSpPr>
              <p:cNvPr id="257" name="TextBox 256"/>
              <p:cNvSpPr txBox="1"/>
              <p:nvPr userDrawn="1"/>
            </p:nvSpPr>
            <p:spPr>
              <a:xfrm>
                <a:off x="12885853" y="3401030"/>
                <a:ext cx="2619956" cy="400110"/>
              </a:xfrm>
              <a:prstGeom prst="rect">
                <a:avLst/>
              </a:prstGeom>
              <a:noFill/>
            </p:spPr>
            <p:txBody>
              <a:bodyPr wrap="square" rtlCol="0">
                <a:spAutoFit/>
              </a:bodyPr>
              <a:lstStyle/>
              <a:p>
                <a:r>
                  <a:rPr lang="en-US" sz="1000" b="1" kern="1200" dirty="0">
                    <a:solidFill>
                      <a:schemeClr val="tx1"/>
                    </a:solidFill>
                    <a:latin typeface="+mn-lt"/>
                    <a:ea typeface="+mn-ea"/>
                    <a:cs typeface="+mn-cs"/>
                  </a:rPr>
                  <a:t>Departments that have combined</a:t>
                </a:r>
              </a:p>
              <a:p>
                <a:r>
                  <a:rPr lang="en-US" sz="1000" b="1" kern="1200" dirty="0">
                    <a:solidFill>
                      <a:schemeClr val="tx1"/>
                    </a:solidFill>
                    <a:latin typeface="+mn-lt"/>
                    <a:ea typeface="+mn-ea"/>
                    <a:cs typeface="+mn-cs"/>
                  </a:rPr>
                  <a:t>public health &amp; human services (16)</a:t>
                </a:r>
              </a:p>
            </p:txBody>
          </p:sp>
        </p:grpSp>
        <p:grpSp>
          <p:nvGrpSpPr>
            <p:cNvPr id="10" name="Group 9"/>
            <p:cNvGrpSpPr/>
            <p:nvPr userDrawn="1"/>
          </p:nvGrpSpPr>
          <p:grpSpPr>
            <a:xfrm>
              <a:off x="434162" y="4035083"/>
              <a:ext cx="1936815" cy="1317810"/>
              <a:chOff x="434162" y="4035083"/>
              <a:chExt cx="1936815" cy="1317810"/>
            </a:xfrm>
          </p:grpSpPr>
          <p:grpSp>
            <p:nvGrpSpPr>
              <p:cNvPr id="4" name="Group 3"/>
              <p:cNvGrpSpPr/>
              <p:nvPr userDrawn="1"/>
            </p:nvGrpSpPr>
            <p:grpSpPr>
              <a:xfrm>
                <a:off x="434163" y="4755791"/>
                <a:ext cx="1936814" cy="597102"/>
                <a:chOff x="15619382" y="3472105"/>
                <a:chExt cx="1936814" cy="597102"/>
              </a:xfrm>
            </p:grpSpPr>
            <p:sp>
              <p:nvSpPr>
                <p:cNvPr id="132" name="Rectangle 131"/>
                <p:cNvSpPr/>
                <p:nvPr userDrawn="1"/>
              </p:nvSpPr>
              <p:spPr>
                <a:xfrm>
                  <a:off x="15619382" y="3487376"/>
                  <a:ext cx="214952" cy="219456"/>
                </a:xfrm>
                <a:prstGeom prst="rect">
                  <a:avLst/>
                </a:prstGeom>
                <a:solidFill>
                  <a:schemeClr val="accent2"/>
                </a:solid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noAutofit/>
                </a:bodyPr>
                <a:lstStyle/>
                <a:p>
                  <a:pPr algn="ctr">
                    <a:spcBef>
                      <a:spcPts val="200"/>
                    </a:spcBef>
                  </a:pPr>
                  <a:endParaRPr lang="en-US" dirty="0"/>
                </a:p>
              </p:txBody>
            </p:sp>
            <p:sp>
              <p:nvSpPr>
                <p:cNvPr id="134" name="Rectangle 133"/>
                <p:cNvSpPr/>
                <p:nvPr userDrawn="1"/>
              </p:nvSpPr>
              <p:spPr>
                <a:xfrm>
                  <a:off x="15619382" y="3848545"/>
                  <a:ext cx="219456" cy="219456"/>
                </a:xfrm>
                <a:prstGeom prst="rect">
                  <a:avLst/>
                </a:prstGeom>
                <a:ln>
                  <a:solidFill>
                    <a:srgbClr val="2699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81" name="TextBox 180"/>
                <p:cNvSpPr txBox="1"/>
                <p:nvPr userDrawn="1"/>
              </p:nvSpPr>
              <p:spPr>
                <a:xfrm>
                  <a:off x="15815014" y="3472105"/>
                  <a:ext cx="1741182" cy="246221"/>
                </a:xfrm>
                <a:prstGeom prst="rect">
                  <a:avLst/>
                </a:prstGeom>
                <a:noFill/>
              </p:spPr>
              <p:txBody>
                <a:bodyPr wrap="none" rtlCol="0">
                  <a:spAutoFit/>
                </a:bodyPr>
                <a:lstStyle/>
                <a:p>
                  <a:r>
                    <a:rPr lang="en-US" sz="1000" b="1" dirty="0">
                      <a:solidFill>
                        <a:schemeClr val="tx1"/>
                      </a:solidFill>
                      <a:latin typeface="+mn-lt"/>
                    </a:rPr>
                    <a:t>Public Health Department</a:t>
                  </a:r>
                  <a:r>
                    <a:rPr lang="en-US" sz="1000" b="1" baseline="0" dirty="0">
                      <a:solidFill>
                        <a:schemeClr val="tx1"/>
                      </a:solidFill>
                      <a:latin typeface="+mn-lt"/>
                    </a:rPr>
                    <a:t> (8)</a:t>
                  </a:r>
                  <a:endParaRPr lang="en-US" sz="1000" b="1" dirty="0">
                    <a:solidFill>
                      <a:schemeClr val="tx1"/>
                    </a:solidFill>
                    <a:latin typeface="+mn-lt"/>
                  </a:endParaRPr>
                </a:p>
              </p:txBody>
            </p:sp>
            <p:sp>
              <p:nvSpPr>
                <p:cNvPr id="182" name="TextBox 181"/>
                <p:cNvSpPr txBox="1"/>
                <p:nvPr userDrawn="1"/>
              </p:nvSpPr>
              <p:spPr>
                <a:xfrm>
                  <a:off x="15815477" y="3822986"/>
                  <a:ext cx="1470274" cy="246221"/>
                </a:xfrm>
                <a:prstGeom prst="rect">
                  <a:avLst/>
                </a:prstGeom>
                <a:noFill/>
              </p:spPr>
              <p:txBody>
                <a:bodyPr wrap="none" rtlCol="0">
                  <a:spAutoFit/>
                </a:bodyPr>
                <a:lstStyle/>
                <a:p>
                  <a:r>
                    <a:rPr lang="en-US" sz="1000" b="1" dirty="0">
                      <a:solidFill>
                        <a:schemeClr val="tx1"/>
                      </a:solidFill>
                      <a:latin typeface="+mn-lt"/>
                    </a:rPr>
                    <a:t>Multi County District (3)</a:t>
                  </a:r>
                </a:p>
              </p:txBody>
            </p:sp>
          </p:grpSp>
          <p:grpSp>
            <p:nvGrpSpPr>
              <p:cNvPr id="258" name="Group 257"/>
              <p:cNvGrpSpPr/>
              <p:nvPr userDrawn="1"/>
            </p:nvGrpSpPr>
            <p:grpSpPr>
              <a:xfrm>
                <a:off x="434162" y="4035083"/>
                <a:ext cx="1700350" cy="246221"/>
                <a:chOff x="12691077" y="3835313"/>
                <a:chExt cx="1700350" cy="246221"/>
              </a:xfrm>
            </p:grpSpPr>
            <p:sp>
              <p:nvSpPr>
                <p:cNvPr id="259" name="Rectangle 258"/>
                <p:cNvSpPr/>
                <p:nvPr userDrawn="1"/>
              </p:nvSpPr>
              <p:spPr>
                <a:xfrm>
                  <a:off x="12691077" y="3853290"/>
                  <a:ext cx="219456" cy="219456"/>
                </a:xfrm>
                <a:prstGeom prst="rect">
                  <a:avLst/>
                </a:prstGeom>
                <a:solidFill>
                  <a:srgbClr val="E8E8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60" name="TextBox 259"/>
                <p:cNvSpPr txBox="1"/>
                <p:nvPr userDrawn="1"/>
              </p:nvSpPr>
              <p:spPr>
                <a:xfrm>
                  <a:off x="12892299" y="3835313"/>
                  <a:ext cx="1499128" cy="246221"/>
                </a:xfrm>
                <a:prstGeom prst="rect">
                  <a:avLst/>
                </a:prstGeom>
                <a:noFill/>
              </p:spPr>
              <p:txBody>
                <a:bodyPr wrap="none" rtlCol="0">
                  <a:spAutoFit/>
                </a:bodyPr>
                <a:lstStyle/>
                <a:p>
                  <a:r>
                    <a:rPr lang="en-US" sz="1000" b="1" dirty="0">
                      <a:solidFill>
                        <a:schemeClr val="tx1"/>
                      </a:solidFill>
                      <a:latin typeface="+mn-lt"/>
                    </a:rPr>
                    <a:t>Single County District (8)</a:t>
                  </a:r>
                </a:p>
              </p:txBody>
            </p:sp>
          </p:grpSp>
        </p:grpSp>
      </p:grpSp>
      <p:pic>
        <p:nvPicPr>
          <p:cNvPr id="3" name="Picture 2">
            <a:extLst>
              <a:ext uri="{FF2B5EF4-FFF2-40B4-BE49-F238E27FC236}">
                <a16:creationId xmlns:a16="http://schemas.microsoft.com/office/drawing/2014/main" id="{84EE4D84-CC6E-082A-90B4-CAC610C18E23}"/>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8811712" y="5822627"/>
            <a:ext cx="1996064" cy="587138"/>
          </a:xfrm>
          <a:prstGeom prst="rect">
            <a:avLst/>
          </a:prstGeom>
        </p:spPr>
      </p:pic>
    </p:spTree>
    <p:extLst>
      <p:ext uri="{BB962C8B-B14F-4D97-AF65-F5344CB8AC3E}">
        <p14:creationId xmlns:p14="http://schemas.microsoft.com/office/powerpoint/2010/main" val="39902567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ublic Healtgh System">
    <p:spTree>
      <p:nvGrpSpPr>
        <p:cNvPr id="1" name=""/>
        <p:cNvGrpSpPr/>
        <p:nvPr/>
      </p:nvGrpSpPr>
      <p:grpSpPr>
        <a:xfrm>
          <a:off x="0" y="0"/>
          <a:ext cx="0" cy="0"/>
          <a:chOff x="0" y="0"/>
          <a:chExt cx="0" cy="0"/>
        </a:xfrm>
      </p:grpSpPr>
      <p:cxnSp>
        <p:nvCxnSpPr>
          <p:cNvPr id="8" name="Straight Connector 7"/>
          <p:cNvCxnSpPr/>
          <p:nvPr/>
        </p:nvCxnSpPr>
        <p:spPr>
          <a:xfrm flipV="1">
            <a:off x="5763752" y="1246350"/>
            <a:ext cx="666664" cy="1369"/>
          </a:xfrm>
          <a:prstGeom prst="line">
            <a:avLst/>
          </a:prstGeom>
          <a:ln w="50800">
            <a:solidFill>
              <a:srgbClr val="349D96"/>
            </a:solidFill>
          </a:ln>
          <a:effectLst/>
        </p:spPr>
        <p:style>
          <a:lnRef idx="1">
            <a:schemeClr val="accent1"/>
          </a:lnRef>
          <a:fillRef idx="0">
            <a:schemeClr val="accent1"/>
          </a:fillRef>
          <a:effectRef idx="0">
            <a:schemeClr val="accent1"/>
          </a:effectRef>
          <a:fontRef idx="minor">
            <a:schemeClr val="tx1"/>
          </a:fontRef>
        </p:style>
      </p:cxnSp>
      <p:sp>
        <p:nvSpPr>
          <p:cNvPr id="13" name="Title 2"/>
          <p:cNvSpPr>
            <a:spLocks noGrp="1"/>
          </p:cNvSpPr>
          <p:nvPr>
            <p:ph type="title" hasCustomPrompt="1"/>
          </p:nvPr>
        </p:nvSpPr>
        <p:spPr>
          <a:xfrm>
            <a:off x="0" y="618424"/>
            <a:ext cx="12192000" cy="544750"/>
          </a:xfrm>
        </p:spPr>
        <p:txBody>
          <a:bodyPr>
            <a:normAutofit/>
          </a:bodyPr>
          <a:lstStyle>
            <a:lvl1pPr algn="ctr">
              <a:defRPr sz="2700" baseline="0"/>
            </a:lvl1pPr>
          </a:lstStyle>
          <a:p>
            <a:r>
              <a:rPr lang="en-US" dirty="0"/>
              <a:t>Public Health System</a:t>
            </a:r>
          </a:p>
        </p:txBody>
      </p:sp>
      <p:pic>
        <p:nvPicPr>
          <p:cNvPr id="15" name="Picture 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1628856" y="1273708"/>
            <a:ext cx="8934287" cy="49550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Rectangle 20"/>
          <p:cNvSpPr/>
          <p:nvPr userDrawn="1"/>
        </p:nvSpPr>
        <p:spPr>
          <a:xfrm>
            <a:off x="7243858" y="5134314"/>
            <a:ext cx="2776041" cy="1502976"/>
          </a:xfrm>
          <a:prstGeom prst="rect">
            <a:avLst/>
          </a:prstGeom>
        </p:spPr>
        <p:txBody>
          <a:bodyPr wrap="square">
            <a:spAutoFit/>
          </a:bodyPr>
          <a:lstStyle/>
          <a:p>
            <a:pPr marL="1588">
              <a:spcBef>
                <a:spcPts val="900"/>
              </a:spcBef>
            </a:pPr>
            <a:r>
              <a:rPr lang="en-US" sz="1600" dirty="0">
                <a:solidFill>
                  <a:schemeClr val="tx1"/>
                </a:solidFill>
                <a:latin typeface="+mn-lt"/>
              </a:rPr>
              <a:t>Partners</a:t>
            </a:r>
          </a:p>
          <a:p>
            <a:pPr marL="1588">
              <a:spcBef>
                <a:spcPts val="200"/>
              </a:spcBef>
            </a:pPr>
            <a:r>
              <a:rPr lang="en-US" sz="1200" dirty="0">
                <a:solidFill>
                  <a:schemeClr val="tx1"/>
                </a:solidFill>
                <a:latin typeface="+mn-lt"/>
              </a:rPr>
              <a:t>Private Sector</a:t>
            </a:r>
          </a:p>
          <a:p>
            <a:pPr marL="1588"/>
            <a:r>
              <a:rPr lang="en-US" sz="1200" dirty="0">
                <a:solidFill>
                  <a:schemeClr val="tx1"/>
                </a:solidFill>
                <a:latin typeface="+mn-lt"/>
              </a:rPr>
              <a:t>Professional Associations</a:t>
            </a:r>
          </a:p>
          <a:p>
            <a:pPr marL="1588"/>
            <a:r>
              <a:rPr lang="en-US" sz="1200" dirty="0">
                <a:solidFill>
                  <a:schemeClr val="tx1"/>
                </a:solidFill>
                <a:latin typeface="+mn-lt"/>
              </a:rPr>
              <a:t>Academic Institutions</a:t>
            </a:r>
          </a:p>
          <a:p>
            <a:pPr marL="1588"/>
            <a:r>
              <a:rPr lang="en-US" sz="1200" dirty="0">
                <a:solidFill>
                  <a:schemeClr val="tx1"/>
                </a:solidFill>
                <a:latin typeface="+mn-lt"/>
              </a:rPr>
              <a:t>Non-Profit Organizations</a:t>
            </a:r>
          </a:p>
          <a:p>
            <a:pPr marL="1588">
              <a:spcBef>
                <a:spcPts val="200"/>
              </a:spcBef>
            </a:pPr>
            <a:r>
              <a:rPr lang="en-US" sz="1200" dirty="0">
                <a:solidFill>
                  <a:schemeClr val="tx1"/>
                </a:solidFill>
                <a:latin typeface="+mn-lt"/>
              </a:rPr>
              <a:t>Health Care Delivery System</a:t>
            </a:r>
          </a:p>
          <a:p>
            <a:pPr marL="1588"/>
            <a:r>
              <a:rPr lang="en-US" sz="1200" dirty="0">
                <a:solidFill>
                  <a:schemeClr val="tx1"/>
                </a:solidFill>
                <a:latin typeface="+mn-lt"/>
              </a:rPr>
              <a:t>Other Stakeholders</a:t>
            </a:r>
          </a:p>
        </p:txBody>
      </p:sp>
      <p:sp>
        <p:nvSpPr>
          <p:cNvPr id="22" name="Oval 21"/>
          <p:cNvSpPr/>
          <p:nvPr userDrawn="1"/>
        </p:nvSpPr>
        <p:spPr>
          <a:xfrm>
            <a:off x="2977978" y="3612150"/>
            <a:ext cx="45719" cy="45719"/>
          </a:xfrm>
          <a:prstGeom prst="ellipse">
            <a:avLst/>
          </a:prstGeom>
          <a:solidFill>
            <a:srgbClr val="349D9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userDrawn="1"/>
        </p:nvSpPr>
        <p:spPr>
          <a:xfrm>
            <a:off x="2635357" y="3392441"/>
            <a:ext cx="685800" cy="433387"/>
          </a:xfrm>
          <a:prstGeom prst="rect">
            <a:avLst/>
          </a:prstGeom>
          <a:noFill/>
          <a:ln w="25400">
            <a:solidFill>
              <a:srgbClr val="2699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4" name="Straight Connector 23"/>
          <p:cNvCxnSpPr/>
          <p:nvPr userDrawn="1"/>
        </p:nvCxnSpPr>
        <p:spPr>
          <a:xfrm>
            <a:off x="2968411" y="5893601"/>
            <a:ext cx="1005919" cy="0"/>
          </a:xfrm>
          <a:prstGeom prst="line">
            <a:avLst/>
          </a:prstGeom>
          <a:ln w="12700">
            <a:solidFill>
              <a:srgbClr val="2699BB"/>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a:xfrm flipV="1">
            <a:off x="2968413" y="3905085"/>
            <a:ext cx="0" cy="1996215"/>
          </a:xfrm>
          <a:prstGeom prst="line">
            <a:avLst/>
          </a:prstGeom>
          <a:ln w="12700">
            <a:solidFill>
              <a:srgbClr val="2699BB"/>
            </a:solidFill>
            <a:prstDash val="dash"/>
          </a:ln>
        </p:spPr>
        <p:style>
          <a:lnRef idx="1">
            <a:schemeClr val="accent1"/>
          </a:lnRef>
          <a:fillRef idx="0">
            <a:schemeClr val="accent1"/>
          </a:fillRef>
          <a:effectRef idx="0">
            <a:schemeClr val="accent1"/>
          </a:effectRef>
          <a:fontRef idx="minor">
            <a:schemeClr val="tx1"/>
          </a:fontRef>
        </p:style>
      </p:cxnSp>
      <p:sp>
        <p:nvSpPr>
          <p:cNvPr id="26" name="Rectangle 25"/>
          <p:cNvSpPr/>
          <p:nvPr userDrawn="1"/>
        </p:nvSpPr>
        <p:spPr>
          <a:xfrm>
            <a:off x="4916566" y="5690941"/>
            <a:ext cx="1902075" cy="564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userDrawn="1"/>
        </p:nvSpPr>
        <p:spPr>
          <a:xfrm>
            <a:off x="4910002" y="5133260"/>
            <a:ext cx="2667000" cy="1133644"/>
          </a:xfrm>
          <a:prstGeom prst="rect">
            <a:avLst/>
          </a:prstGeom>
          <a:noFill/>
        </p:spPr>
        <p:txBody>
          <a:bodyPr wrap="square">
            <a:spAutoFit/>
          </a:bodyPr>
          <a:lstStyle/>
          <a:p>
            <a:pPr>
              <a:spcBef>
                <a:spcPts val="900"/>
              </a:spcBef>
            </a:pPr>
            <a:r>
              <a:rPr lang="en-US" sz="1600" dirty="0">
                <a:solidFill>
                  <a:schemeClr val="tx1"/>
                </a:solidFill>
                <a:latin typeface="+mn-lt"/>
              </a:rPr>
              <a:t>Government</a:t>
            </a:r>
          </a:p>
          <a:p>
            <a:pPr>
              <a:spcBef>
                <a:spcPts val="200"/>
              </a:spcBef>
            </a:pPr>
            <a:r>
              <a:rPr lang="en-US" sz="1200" dirty="0">
                <a:solidFill>
                  <a:schemeClr val="tx1"/>
                </a:solidFill>
                <a:latin typeface="+mn-lt"/>
              </a:rPr>
              <a:t>Department of Health</a:t>
            </a:r>
          </a:p>
          <a:p>
            <a:r>
              <a:rPr lang="en-US" sz="1200" dirty="0">
                <a:solidFill>
                  <a:schemeClr val="tx1"/>
                </a:solidFill>
                <a:latin typeface="+mn-lt"/>
              </a:rPr>
              <a:t>State Board of Health</a:t>
            </a:r>
          </a:p>
          <a:p>
            <a:r>
              <a:rPr lang="en-US" sz="1200" dirty="0">
                <a:solidFill>
                  <a:schemeClr val="tx1"/>
                </a:solidFill>
                <a:latin typeface="+mn-lt"/>
              </a:rPr>
              <a:t>Local Health Jurisdictions (35)</a:t>
            </a:r>
          </a:p>
          <a:p>
            <a:r>
              <a:rPr lang="en-US" sz="1200" dirty="0">
                <a:solidFill>
                  <a:schemeClr val="tx1"/>
                </a:solidFill>
                <a:latin typeface="+mn-lt"/>
              </a:rPr>
              <a:t>Tribal Nations (29)</a:t>
            </a:r>
          </a:p>
        </p:txBody>
      </p:sp>
      <p:sp>
        <p:nvSpPr>
          <p:cNvPr id="28" name="Rectangle 27"/>
          <p:cNvSpPr/>
          <p:nvPr userDrawn="1"/>
        </p:nvSpPr>
        <p:spPr>
          <a:xfrm>
            <a:off x="1612793" y="5052658"/>
            <a:ext cx="2402823" cy="369332"/>
          </a:xfrm>
          <a:prstGeom prst="rect">
            <a:avLst/>
          </a:prstGeom>
          <a:solidFill>
            <a:schemeClr val="bg1"/>
          </a:solidFill>
        </p:spPr>
        <p:txBody>
          <a:bodyPr wrap="square">
            <a:spAutoFit/>
          </a:bodyPr>
          <a:lstStyle/>
          <a:p>
            <a:pPr algn="l"/>
            <a:r>
              <a:rPr lang="en-US" sz="1800" dirty="0">
                <a:solidFill>
                  <a:srgbClr val="2699BB"/>
                </a:solidFill>
                <a:latin typeface="Century Gothic" panose="020B0502020202020204" pitchFamily="34" charset="0"/>
              </a:rPr>
              <a:t>WASHINGTON STATE</a:t>
            </a:r>
          </a:p>
        </p:txBody>
      </p:sp>
      <p:cxnSp>
        <p:nvCxnSpPr>
          <p:cNvPr id="29" name="Straight Connector 28"/>
          <p:cNvCxnSpPr/>
          <p:nvPr userDrawn="1"/>
        </p:nvCxnSpPr>
        <p:spPr>
          <a:xfrm>
            <a:off x="6895475" y="5890578"/>
            <a:ext cx="348383" cy="0"/>
          </a:xfrm>
          <a:prstGeom prst="line">
            <a:avLst/>
          </a:prstGeom>
          <a:ln w="12700">
            <a:solidFill>
              <a:srgbClr val="2699BB"/>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4489554" y="5893297"/>
            <a:ext cx="427012" cy="0"/>
          </a:xfrm>
          <a:prstGeom prst="line">
            <a:avLst/>
          </a:prstGeom>
          <a:ln w="12700">
            <a:solidFill>
              <a:srgbClr val="2699BB"/>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00176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hoto Slide with Text 1">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9753" y="-7315"/>
            <a:ext cx="12192000" cy="3431263"/>
          </a:xfrm>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
        <p:nvSpPr>
          <p:cNvPr id="12" name="Text Placeholder 2"/>
          <p:cNvSpPr>
            <a:spLocks noGrp="1"/>
          </p:cNvSpPr>
          <p:nvPr>
            <p:ph type="body" sz="quarter" idx="13" hasCustomPrompt="1"/>
          </p:nvPr>
        </p:nvSpPr>
        <p:spPr>
          <a:xfrm>
            <a:off x="1619537" y="4903935"/>
            <a:ext cx="9003195" cy="1363195"/>
          </a:xfrm>
        </p:spPr>
        <p:txBody>
          <a:bodyPr>
            <a:noAutofit/>
          </a:bodyPr>
          <a:lstStyle>
            <a:lvl1pPr marL="0" indent="0">
              <a:buNone/>
              <a:defRPr sz="2000">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dirty="0"/>
              <a:t>Text…</a:t>
            </a:r>
          </a:p>
        </p:txBody>
      </p:sp>
      <p:sp>
        <p:nvSpPr>
          <p:cNvPr id="7" name="TextBox 6"/>
          <p:cNvSpPr txBox="1"/>
          <p:nvPr userDrawn="1"/>
        </p:nvSpPr>
        <p:spPr>
          <a:xfrm>
            <a:off x="0" y="6318775"/>
            <a:ext cx="12192000" cy="369332"/>
          </a:xfrm>
          <a:prstGeom prst="rect">
            <a:avLst/>
          </a:prstGeom>
          <a:noFill/>
        </p:spPr>
        <p:txBody>
          <a:bodyPr wrap="square" rtlCol="0">
            <a:spAutoFit/>
          </a:bodyPr>
          <a:lstStyle/>
          <a:p>
            <a:pPr algn="ctr"/>
            <a:r>
              <a:rPr lang="en-US" sz="1800" dirty="0">
                <a:solidFill>
                  <a:srgbClr val="2699BB"/>
                </a:solidFill>
                <a:latin typeface="Century Gothic" panose="020B0502020202020204" pitchFamily="34" charset="0"/>
              </a:rPr>
              <a:t>Washington State Department of Health</a:t>
            </a:r>
            <a:r>
              <a:rPr lang="en-US" sz="1800" baseline="0" dirty="0">
                <a:solidFill>
                  <a:srgbClr val="2699BB"/>
                </a:solidFill>
                <a:latin typeface="Century Gothic" panose="020B0502020202020204" pitchFamily="34" charset="0"/>
              </a:rPr>
              <a:t> </a:t>
            </a:r>
            <a:r>
              <a:rPr lang="en-US" sz="1800" dirty="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t>‹#›</a:t>
            </a:fld>
            <a:endParaRPr lang="en-US" sz="1800" dirty="0">
              <a:solidFill>
                <a:schemeClr val="tx1"/>
              </a:solidFill>
              <a:latin typeface="Century Gothic" panose="020B0502020202020204" pitchFamily="34" charset="0"/>
            </a:endParaRPr>
          </a:p>
        </p:txBody>
      </p:sp>
      <p:sp>
        <p:nvSpPr>
          <p:cNvPr id="8" name="Title 1"/>
          <p:cNvSpPr>
            <a:spLocks noGrp="1"/>
          </p:cNvSpPr>
          <p:nvPr>
            <p:ph type="title" hasCustomPrompt="1"/>
          </p:nvPr>
        </p:nvSpPr>
        <p:spPr>
          <a:xfrm>
            <a:off x="1619537" y="3933309"/>
            <a:ext cx="9003195" cy="965200"/>
          </a:xfrm>
        </p:spPr>
        <p:txBody>
          <a:bodyPr anchor="t">
            <a:normAutofit/>
          </a:bodyPr>
          <a:lstStyle>
            <a:lvl1pPr>
              <a:defRPr sz="2200">
                <a:latin typeface="+mn-lt"/>
              </a:defRPr>
            </a:lvl1pPr>
          </a:lstStyle>
          <a:p>
            <a:pPr lvl="0"/>
            <a:r>
              <a:rPr lang="en-US" dirty="0"/>
              <a:t>Text…</a:t>
            </a:r>
          </a:p>
        </p:txBody>
      </p:sp>
    </p:spTree>
    <p:extLst>
      <p:ext uri="{BB962C8B-B14F-4D97-AF65-F5344CB8AC3E}">
        <p14:creationId xmlns:p14="http://schemas.microsoft.com/office/powerpoint/2010/main" val="27204564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hoto Slide with Text 2">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9753" y="-7315"/>
            <a:ext cx="12192000" cy="4778820"/>
          </a:xfrm>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
        <p:nvSpPr>
          <p:cNvPr id="6" name="TextBox 5"/>
          <p:cNvSpPr txBox="1"/>
          <p:nvPr userDrawn="1"/>
        </p:nvSpPr>
        <p:spPr>
          <a:xfrm>
            <a:off x="0" y="6318775"/>
            <a:ext cx="12192000" cy="369332"/>
          </a:xfrm>
          <a:prstGeom prst="rect">
            <a:avLst/>
          </a:prstGeom>
          <a:noFill/>
        </p:spPr>
        <p:txBody>
          <a:bodyPr wrap="square" rtlCol="0">
            <a:spAutoFit/>
          </a:bodyPr>
          <a:lstStyle/>
          <a:p>
            <a:pPr algn="ctr"/>
            <a:r>
              <a:rPr lang="en-US" sz="1800" dirty="0">
                <a:solidFill>
                  <a:srgbClr val="2699BB"/>
                </a:solidFill>
                <a:latin typeface="Century Gothic" panose="020B0502020202020204" pitchFamily="34" charset="0"/>
              </a:rPr>
              <a:t>Washington State Department of Health</a:t>
            </a:r>
            <a:r>
              <a:rPr lang="en-US" sz="1800" baseline="0" dirty="0">
                <a:solidFill>
                  <a:srgbClr val="2699BB"/>
                </a:solidFill>
                <a:latin typeface="Century Gothic" panose="020B0502020202020204" pitchFamily="34" charset="0"/>
              </a:rPr>
              <a:t> </a:t>
            </a:r>
            <a:r>
              <a:rPr lang="en-US" sz="1800" dirty="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t>‹#›</a:t>
            </a:fld>
            <a:endParaRPr lang="en-US" sz="1800" dirty="0">
              <a:solidFill>
                <a:schemeClr val="tx1"/>
              </a:solidFill>
              <a:latin typeface="Century Gothic" panose="020B0502020202020204" pitchFamily="34" charset="0"/>
            </a:endParaRPr>
          </a:p>
        </p:txBody>
      </p:sp>
      <p:sp>
        <p:nvSpPr>
          <p:cNvPr id="7" name="Title 1"/>
          <p:cNvSpPr>
            <a:spLocks noGrp="1"/>
          </p:cNvSpPr>
          <p:nvPr>
            <p:ph type="title" hasCustomPrompt="1"/>
          </p:nvPr>
        </p:nvSpPr>
        <p:spPr>
          <a:xfrm>
            <a:off x="1620956" y="5297703"/>
            <a:ext cx="9001776" cy="965200"/>
          </a:xfrm>
        </p:spPr>
        <p:txBody>
          <a:bodyPr anchor="t">
            <a:normAutofit/>
          </a:bodyPr>
          <a:lstStyle>
            <a:lvl1pPr>
              <a:defRPr sz="2200">
                <a:latin typeface="+mn-lt"/>
              </a:defRPr>
            </a:lvl1pPr>
          </a:lstStyle>
          <a:p>
            <a:pPr lvl="0"/>
            <a:r>
              <a:rPr lang="en-US" dirty="0"/>
              <a:t>Text…</a:t>
            </a:r>
          </a:p>
        </p:txBody>
      </p:sp>
    </p:spTree>
    <p:extLst>
      <p:ext uri="{BB962C8B-B14F-4D97-AF65-F5344CB8AC3E}">
        <p14:creationId xmlns:p14="http://schemas.microsoft.com/office/powerpoint/2010/main" val="23476037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hoto Slide with Text 3">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1119447" y="814647"/>
            <a:ext cx="9986357" cy="3773978"/>
          </a:xfrm>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
        <p:nvSpPr>
          <p:cNvPr id="6" name="TextBox 5"/>
          <p:cNvSpPr txBox="1"/>
          <p:nvPr userDrawn="1"/>
        </p:nvSpPr>
        <p:spPr>
          <a:xfrm>
            <a:off x="0" y="6318775"/>
            <a:ext cx="12192000" cy="369332"/>
          </a:xfrm>
          <a:prstGeom prst="rect">
            <a:avLst/>
          </a:prstGeom>
          <a:noFill/>
        </p:spPr>
        <p:txBody>
          <a:bodyPr wrap="square" rtlCol="0">
            <a:spAutoFit/>
          </a:bodyPr>
          <a:lstStyle/>
          <a:p>
            <a:pPr algn="ctr"/>
            <a:r>
              <a:rPr lang="en-US" sz="1800" dirty="0">
                <a:solidFill>
                  <a:srgbClr val="2699BB"/>
                </a:solidFill>
                <a:latin typeface="Century Gothic" panose="020B0502020202020204" pitchFamily="34" charset="0"/>
              </a:rPr>
              <a:t>Washington State Department of Health</a:t>
            </a:r>
            <a:r>
              <a:rPr lang="en-US" sz="1800" baseline="0" dirty="0">
                <a:solidFill>
                  <a:srgbClr val="2699BB"/>
                </a:solidFill>
                <a:latin typeface="Century Gothic" panose="020B0502020202020204" pitchFamily="34" charset="0"/>
              </a:rPr>
              <a:t> </a:t>
            </a:r>
            <a:r>
              <a:rPr lang="en-US" sz="1800" dirty="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t>‹#›</a:t>
            </a:fld>
            <a:endParaRPr lang="en-US" sz="1800" dirty="0">
              <a:solidFill>
                <a:schemeClr val="tx1"/>
              </a:solidFill>
              <a:latin typeface="Century Gothic" panose="020B0502020202020204" pitchFamily="34" charset="0"/>
            </a:endParaRPr>
          </a:p>
        </p:txBody>
      </p:sp>
      <p:sp>
        <p:nvSpPr>
          <p:cNvPr id="2" name="Title 1"/>
          <p:cNvSpPr>
            <a:spLocks noGrp="1"/>
          </p:cNvSpPr>
          <p:nvPr>
            <p:ph type="title" hasCustomPrompt="1"/>
          </p:nvPr>
        </p:nvSpPr>
        <p:spPr>
          <a:xfrm>
            <a:off x="1119447" y="5297703"/>
            <a:ext cx="9986357" cy="965200"/>
          </a:xfrm>
        </p:spPr>
        <p:txBody>
          <a:bodyPr anchor="t">
            <a:normAutofit/>
          </a:bodyPr>
          <a:lstStyle>
            <a:lvl1pPr>
              <a:defRPr sz="2200">
                <a:latin typeface="+mn-lt"/>
              </a:defRPr>
            </a:lvl1pPr>
          </a:lstStyle>
          <a:p>
            <a:pPr lvl="0"/>
            <a:r>
              <a:rPr lang="en-US" dirty="0"/>
              <a:t>Text…</a:t>
            </a:r>
          </a:p>
        </p:txBody>
      </p:sp>
    </p:spTree>
    <p:extLst>
      <p:ext uri="{BB962C8B-B14F-4D97-AF65-F5344CB8AC3E}">
        <p14:creationId xmlns:p14="http://schemas.microsoft.com/office/powerpoint/2010/main" val="10294327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hoto Slide with Text 4">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1119447" y="814647"/>
            <a:ext cx="4677295" cy="3773978"/>
          </a:xfrm>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
        <p:nvSpPr>
          <p:cNvPr id="4" name="Picture Placeholder 17"/>
          <p:cNvSpPr>
            <a:spLocks noGrp="1"/>
          </p:cNvSpPr>
          <p:nvPr>
            <p:ph type="pic" sz="quarter" idx="13"/>
          </p:nvPr>
        </p:nvSpPr>
        <p:spPr>
          <a:xfrm>
            <a:off x="6365702" y="814647"/>
            <a:ext cx="4677295" cy="3773978"/>
          </a:xfrm>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
        <p:nvSpPr>
          <p:cNvPr id="7" name="TextBox 6"/>
          <p:cNvSpPr txBox="1"/>
          <p:nvPr userDrawn="1"/>
        </p:nvSpPr>
        <p:spPr>
          <a:xfrm>
            <a:off x="0" y="6318775"/>
            <a:ext cx="12192000" cy="369332"/>
          </a:xfrm>
          <a:prstGeom prst="rect">
            <a:avLst/>
          </a:prstGeom>
          <a:noFill/>
        </p:spPr>
        <p:txBody>
          <a:bodyPr wrap="square" rtlCol="0">
            <a:spAutoFit/>
          </a:bodyPr>
          <a:lstStyle/>
          <a:p>
            <a:pPr algn="ctr"/>
            <a:r>
              <a:rPr lang="en-US" sz="1800" dirty="0">
                <a:solidFill>
                  <a:srgbClr val="2699BB"/>
                </a:solidFill>
                <a:latin typeface="Century Gothic" panose="020B0502020202020204" pitchFamily="34" charset="0"/>
              </a:rPr>
              <a:t>Washington State Department of Health</a:t>
            </a:r>
            <a:r>
              <a:rPr lang="en-US" sz="1800" baseline="0" dirty="0">
                <a:solidFill>
                  <a:srgbClr val="2699BB"/>
                </a:solidFill>
                <a:latin typeface="Century Gothic" panose="020B0502020202020204" pitchFamily="34" charset="0"/>
              </a:rPr>
              <a:t> </a:t>
            </a:r>
            <a:r>
              <a:rPr lang="en-US" sz="1800" dirty="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t>‹#›</a:t>
            </a:fld>
            <a:endParaRPr lang="en-US" sz="1800" dirty="0">
              <a:solidFill>
                <a:schemeClr val="tx1"/>
              </a:solidFill>
              <a:latin typeface="Century Gothic" panose="020B0502020202020204" pitchFamily="34" charset="0"/>
            </a:endParaRPr>
          </a:p>
        </p:txBody>
      </p:sp>
      <p:sp>
        <p:nvSpPr>
          <p:cNvPr id="8" name="Title 1"/>
          <p:cNvSpPr>
            <a:spLocks noGrp="1"/>
          </p:cNvSpPr>
          <p:nvPr>
            <p:ph type="title" hasCustomPrompt="1"/>
          </p:nvPr>
        </p:nvSpPr>
        <p:spPr>
          <a:xfrm>
            <a:off x="1119447" y="5021478"/>
            <a:ext cx="9923549" cy="965200"/>
          </a:xfrm>
        </p:spPr>
        <p:txBody>
          <a:bodyPr anchor="t">
            <a:normAutofit/>
          </a:bodyPr>
          <a:lstStyle>
            <a:lvl1pPr>
              <a:defRPr sz="2200">
                <a:latin typeface="+mn-lt"/>
              </a:defRPr>
            </a:lvl1pPr>
          </a:lstStyle>
          <a:p>
            <a:pPr lvl="0"/>
            <a:r>
              <a:rPr lang="en-US" dirty="0"/>
              <a:t>Text…</a:t>
            </a:r>
          </a:p>
        </p:txBody>
      </p:sp>
    </p:spTree>
    <p:extLst>
      <p:ext uri="{BB962C8B-B14F-4D97-AF65-F5344CB8AC3E}">
        <p14:creationId xmlns:p14="http://schemas.microsoft.com/office/powerpoint/2010/main" val="35419024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hoto Slide No Text 1">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9753" y="-7315"/>
            <a:ext cx="12192000" cy="6865315"/>
          </a:xfrm>
          <a:effectLst/>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Tree>
    <p:extLst>
      <p:ext uri="{BB962C8B-B14F-4D97-AF65-F5344CB8AC3E}">
        <p14:creationId xmlns:p14="http://schemas.microsoft.com/office/powerpoint/2010/main" val="4041691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Urban Presentation Title Slide">
    <p:spTree>
      <p:nvGrpSpPr>
        <p:cNvPr id="1" name=""/>
        <p:cNvGrpSpPr/>
        <p:nvPr/>
      </p:nvGrpSpPr>
      <p:grpSpPr>
        <a:xfrm>
          <a:off x="0" y="0"/>
          <a:ext cx="0" cy="0"/>
          <a:chOff x="0" y="0"/>
          <a:chExt cx="0" cy="0"/>
        </a:xfrm>
      </p:grpSpPr>
      <p:sp>
        <p:nvSpPr>
          <p:cNvPr id="7" name="Text Placeholder 9"/>
          <p:cNvSpPr>
            <a:spLocks noGrp="1"/>
          </p:cNvSpPr>
          <p:nvPr>
            <p:ph type="body" sz="quarter" idx="11" hasCustomPrompt="1"/>
          </p:nvPr>
        </p:nvSpPr>
        <p:spPr>
          <a:xfrm>
            <a:off x="4433455" y="5865639"/>
            <a:ext cx="6483511" cy="472352"/>
          </a:xfrm>
        </p:spPr>
        <p:txBody>
          <a:bodyPr>
            <a:normAutofit/>
          </a:bodyPr>
          <a:lstStyle>
            <a:lvl1pPr marL="0" indent="0">
              <a:lnSpc>
                <a:spcPct val="100000"/>
              </a:lnSpc>
              <a:spcBef>
                <a:spcPts val="0"/>
              </a:spcBef>
              <a:buNone/>
              <a:defRPr sz="2000" cap="none" baseline="0">
                <a:solidFill>
                  <a:schemeClr val="tx1"/>
                </a:solidFill>
              </a:defRPr>
            </a:lvl1pPr>
          </a:lstStyle>
          <a:p>
            <a:pPr lvl="0"/>
            <a:r>
              <a:rPr lang="en-US" dirty="0"/>
              <a:t>Office/Program</a:t>
            </a:r>
          </a:p>
        </p:txBody>
      </p:sp>
      <p:sp>
        <p:nvSpPr>
          <p:cNvPr id="8" name="Title 3"/>
          <p:cNvSpPr>
            <a:spLocks noGrp="1"/>
          </p:cNvSpPr>
          <p:nvPr>
            <p:ph type="title" hasCustomPrompt="1"/>
          </p:nvPr>
        </p:nvSpPr>
        <p:spPr>
          <a:xfrm>
            <a:off x="4433455" y="5448045"/>
            <a:ext cx="6483511" cy="417595"/>
          </a:xfrm>
        </p:spPr>
        <p:txBody>
          <a:bodyPr>
            <a:noAutofit/>
          </a:bodyPr>
          <a:lstStyle>
            <a:lvl1pPr>
              <a:defRPr sz="3000" cap="all" baseline="0"/>
            </a:lvl1pPr>
          </a:lstStyle>
          <a:p>
            <a:pPr lvl="0"/>
            <a:r>
              <a:rPr lang="en-US" dirty="0"/>
              <a:t>PRESENTATION TITLE</a:t>
            </a: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935892" y="5500109"/>
            <a:ext cx="1996064" cy="587138"/>
          </a:xfrm>
          <a:prstGeom prst="rect">
            <a:avLst/>
          </a:prstGeom>
        </p:spPr>
      </p:pic>
      <p:pic>
        <p:nvPicPr>
          <p:cNvPr id="11" name="Picture 10" descr="photo of downtown Spokane with Spokane River in forefront"/>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 y="0"/>
            <a:ext cx="12200524" cy="4572000"/>
          </a:xfrm>
          <a:prstGeom prst="rect">
            <a:avLst/>
          </a:prstGeom>
        </p:spPr>
      </p:pic>
    </p:spTree>
    <p:extLst>
      <p:ext uri="{BB962C8B-B14F-4D97-AF65-F5344CB8AC3E}">
        <p14:creationId xmlns:p14="http://schemas.microsoft.com/office/powerpoint/2010/main" val="41644854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hoto Slide No Text 2">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9753" y="1031777"/>
            <a:ext cx="12192000" cy="4778820"/>
          </a:xfrm>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
        <p:nvSpPr>
          <p:cNvPr id="5" name="TextBox 4"/>
          <p:cNvSpPr txBox="1"/>
          <p:nvPr userDrawn="1"/>
        </p:nvSpPr>
        <p:spPr>
          <a:xfrm>
            <a:off x="0" y="6318775"/>
            <a:ext cx="12192000" cy="369332"/>
          </a:xfrm>
          <a:prstGeom prst="rect">
            <a:avLst/>
          </a:prstGeom>
          <a:noFill/>
        </p:spPr>
        <p:txBody>
          <a:bodyPr wrap="square" rtlCol="0">
            <a:spAutoFit/>
          </a:bodyPr>
          <a:lstStyle/>
          <a:p>
            <a:pPr algn="ctr"/>
            <a:r>
              <a:rPr lang="en-US" sz="1800" dirty="0">
                <a:solidFill>
                  <a:srgbClr val="2699BB"/>
                </a:solidFill>
                <a:latin typeface="Century Gothic" panose="020B0502020202020204" pitchFamily="34" charset="0"/>
              </a:rPr>
              <a:t>Washington State Department of Health</a:t>
            </a:r>
            <a:r>
              <a:rPr lang="en-US" sz="1800" baseline="0" dirty="0">
                <a:solidFill>
                  <a:srgbClr val="2699BB"/>
                </a:solidFill>
                <a:latin typeface="Century Gothic" panose="020B0502020202020204" pitchFamily="34" charset="0"/>
              </a:rPr>
              <a:t> </a:t>
            </a:r>
            <a:r>
              <a:rPr lang="en-US" sz="1800" dirty="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t>‹#›</a:t>
            </a:fld>
            <a:endParaRPr lang="en-US" sz="1800"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10260758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hoto Slide No Text 3">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1119447" y="814647"/>
            <a:ext cx="9986357" cy="5228706"/>
          </a:xfrm>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
        <p:nvSpPr>
          <p:cNvPr id="5" name="TextBox 4"/>
          <p:cNvSpPr txBox="1"/>
          <p:nvPr userDrawn="1"/>
        </p:nvSpPr>
        <p:spPr>
          <a:xfrm>
            <a:off x="0" y="6318775"/>
            <a:ext cx="12192000" cy="369332"/>
          </a:xfrm>
          <a:prstGeom prst="rect">
            <a:avLst/>
          </a:prstGeom>
          <a:noFill/>
        </p:spPr>
        <p:txBody>
          <a:bodyPr wrap="square" rtlCol="0">
            <a:spAutoFit/>
          </a:bodyPr>
          <a:lstStyle/>
          <a:p>
            <a:pPr algn="ctr"/>
            <a:r>
              <a:rPr lang="en-US" sz="1800" dirty="0">
                <a:solidFill>
                  <a:srgbClr val="2699BB"/>
                </a:solidFill>
                <a:latin typeface="Century Gothic" panose="020B0502020202020204" pitchFamily="34" charset="0"/>
              </a:rPr>
              <a:t>Washington State Department of Health</a:t>
            </a:r>
            <a:r>
              <a:rPr lang="en-US" sz="1800" baseline="0" dirty="0">
                <a:solidFill>
                  <a:srgbClr val="2699BB"/>
                </a:solidFill>
                <a:latin typeface="Century Gothic" panose="020B0502020202020204" pitchFamily="34" charset="0"/>
              </a:rPr>
              <a:t> </a:t>
            </a:r>
            <a:r>
              <a:rPr lang="en-US" sz="1800" dirty="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t>‹#›</a:t>
            </a:fld>
            <a:endParaRPr lang="en-US" sz="1800"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39652297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hoto Slide No Text 4">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1119447" y="814647"/>
            <a:ext cx="4677295" cy="5187142"/>
          </a:xfrm>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
        <p:nvSpPr>
          <p:cNvPr id="4" name="Picture Placeholder 17"/>
          <p:cNvSpPr>
            <a:spLocks noGrp="1"/>
          </p:cNvSpPr>
          <p:nvPr>
            <p:ph type="pic" sz="quarter" idx="13"/>
          </p:nvPr>
        </p:nvSpPr>
        <p:spPr>
          <a:xfrm>
            <a:off x="6365702" y="814647"/>
            <a:ext cx="4677295" cy="5187142"/>
          </a:xfrm>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
        <p:nvSpPr>
          <p:cNvPr id="5" name="TextBox 4"/>
          <p:cNvSpPr txBox="1"/>
          <p:nvPr userDrawn="1"/>
        </p:nvSpPr>
        <p:spPr>
          <a:xfrm>
            <a:off x="0" y="6318775"/>
            <a:ext cx="12192000" cy="369332"/>
          </a:xfrm>
          <a:prstGeom prst="rect">
            <a:avLst/>
          </a:prstGeom>
          <a:noFill/>
        </p:spPr>
        <p:txBody>
          <a:bodyPr wrap="square" rtlCol="0">
            <a:spAutoFit/>
          </a:bodyPr>
          <a:lstStyle/>
          <a:p>
            <a:pPr algn="ctr"/>
            <a:r>
              <a:rPr lang="en-US" sz="1800" dirty="0">
                <a:solidFill>
                  <a:srgbClr val="2699BB"/>
                </a:solidFill>
                <a:latin typeface="Century Gothic" panose="020B0502020202020204" pitchFamily="34" charset="0"/>
              </a:rPr>
              <a:t>Washington State Department of Health</a:t>
            </a:r>
            <a:r>
              <a:rPr lang="en-US" sz="1800" baseline="0" dirty="0">
                <a:solidFill>
                  <a:srgbClr val="2699BB"/>
                </a:solidFill>
                <a:latin typeface="Century Gothic" panose="020B0502020202020204" pitchFamily="34" charset="0"/>
              </a:rPr>
              <a:t> </a:t>
            </a:r>
            <a:r>
              <a:rPr lang="en-US" sz="1800" dirty="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t>‹#›</a:t>
            </a:fld>
            <a:endParaRPr lang="en-US" sz="1800"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31504768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hoto on Left Slide 1">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6196280" y="1233820"/>
            <a:ext cx="5280349" cy="1828810"/>
          </a:xfrm>
        </p:spPr>
        <p:txBody>
          <a:bodyPr>
            <a:noAutofit/>
          </a:bodyPr>
          <a:lstStyle>
            <a:lvl1pPr marL="0" indent="0">
              <a:buNone/>
              <a:defRPr sz="2200">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Text…</a:t>
            </a:r>
          </a:p>
        </p:txBody>
      </p:sp>
      <p:sp>
        <p:nvSpPr>
          <p:cNvPr id="11" name="Text Placeholder 3"/>
          <p:cNvSpPr>
            <a:spLocks noGrp="1"/>
          </p:cNvSpPr>
          <p:nvPr>
            <p:ph type="body" sz="half" idx="10" hasCustomPrompt="1"/>
          </p:nvPr>
        </p:nvSpPr>
        <p:spPr>
          <a:xfrm>
            <a:off x="6196282" y="3069758"/>
            <a:ext cx="5280349" cy="3048380"/>
          </a:xfrm>
        </p:spPr>
        <p:txBody>
          <a:bodyPr>
            <a:noAutofit/>
          </a:bodyPr>
          <a:lstStyle>
            <a:lvl1pPr marL="0" indent="0">
              <a:buNone/>
              <a:defRPr sz="2000">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Text…</a:t>
            </a:r>
          </a:p>
        </p:txBody>
      </p:sp>
      <p:sp>
        <p:nvSpPr>
          <p:cNvPr id="12" name="Picture Placeholder 2"/>
          <p:cNvSpPr>
            <a:spLocks noGrp="1" noChangeAspect="1"/>
          </p:cNvSpPr>
          <p:nvPr>
            <p:ph type="pic" idx="1"/>
          </p:nvPr>
        </p:nvSpPr>
        <p:spPr>
          <a:xfrm>
            <a:off x="-5384" y="-7315"/>
            <a:ext cx="4780229" cy="2688879"/>
          </a:xfrm>
        </p:spPr>
        <p:txBody>
          <a:bodyPr anchor="t">
            <a:normAutofit/>
          </a:bodyPr>
          <a:lstStyle>
            <a:lvl1pPr marL="0" indent="0">
              <a:buNone/>
              <a:defRPr sz="2000">
                <a:solidFill>
                  <a:schemeClr val="tx1">
                    <a:lumMod val="65000"/>
                    <a:lumOff val="35000"/>
                  </a:schemeClr>
                </a:solidFill>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8" name="TextBox 7"/>
          <p:cNvSpPr txBox="1"/>
          <p:nvPr userDrawn="1"/>
        </p:nvSpPr>
        <p:spPr>
          <a:xfrm>
            <a:off x="0" y="6318775"/>
            <a:ext cx="12192000" cy="369332"/>
          </a:xfrm>
          <a:prstGeom prst="rect">
            <a:avLst/>
          </a:prstGeom>
          <a:noFill/>
        </p:spPr>
        <p:txBody>
          <a:bodyPr wrap="square" rtlCol="0">
            <a:spAutoFit/>
          </a:bodyPr>
          <a:lstStyle/>
          <a:p>
            <a:pPr algn="ctr"/>
            <a:r>
              <a:rPr lang="en-US" sz="1800" dirty="0">
                <a:solidFill>
                  <a:srgbClr val="2699BB"/>
                </a:solidFill>
                <a:latin typeface="Century Gothic" panose="020B0502020202020204" pitchFamily="34" charset="0"/>
              </a:rPr>
              <a:t>Washington State Department of Health</a:t>
            </a:r>
            <a:r>
              <a:rPr lang="en-US" sz="1800" baseline="0" dirty="0">
                <a:solidFill>
                  <a:srgbClr val="2699BB"/>
                </a:solidFill>
                <a:latin typeface="Century Gothic" panose="020B0502020202020204" pitchFamily="34" charset="0"/>
              </a:rPr>
              <a:t> </a:t>
            </a:r>
            <a:r>
              <a:rPr lang="en-US" sz="1800" dirty="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t>‹#›</a:t>
            </a:fld>
            <a:endParaRPr lang="en-US" sz="1800" dirty="0">
              <a:solidFill>
                <a:schemeClr val="tx1"/>
              </a:solidFill>
              <a:latin typeface="Century Gothic" panose="020B0502020202020204" pitchFamily="34" charset="0"/>
            </a:endParaRPr>
          </a:p>
        </p:txBody>
      </p:sp>
      <p:sp>
        <p:nvSpPr>
          <p:cNvPr id="9" name="Title 1"/>
          <p:cNvSpPr>
            <a:spLocks noGrp="1"/>
          </p:cNvSpPr>
          <p:nvPr>
            <p:ph type="title" hasCustomPrompt="1"/>
          </p:nvPr>
        </p:nvSpPr>
        <p:spPr>
          <a:xfrm>
            <a:off x="1393372" y="3290207"/>
            <a:ext cx="3532195" cy="2174875"/>
          </a:xfrm>
        </p:spPr>
        <p:txBody>
          <a:bodyPr anchor="t">
            <a:normAutofit/>
          </a:bodyPr>
          <a:lstStyle>
            <a:lvl1pPr algn="r">
              <a:defRPr sz="2700"/>
            </a:lvl1pPr>
          </a:lstStyle>
          <a:p>
            <a:pPr lvl="0"/>
            <a:r>
              <a:rPr lang="en-US" dirty="0"/>
              <a:t>Left Photo Slide 1</a:t>
            </a:r>
          </a:p>
        </p:txBody>
      </p:sp>
    </p:spTree>
    <p:extLst>
      <p:ext uri="{BB962C8B-B14F-4D97-AF65-F5344CB8AC3E}">
        <p14:creationId xmlns:p14="http://schemas.microsoft.com/office/powerpoint/2010/main" val="16682519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hoto on Left Slide 2">
    <p:spTree>
      <p:nvGrpSpPr>
        <p:cNvPr id="1" name=""/>
        <p:cNvGrpSpPr/>
        <p:nvPr/>
      </p:nvGrpSpPr>
      <p:grpSpPr>
        <a:xfrm>
          <a:off x="0" y="0"/>
          <a:ext cx="0" cy="0"/>
          <a:chOff x="0" y="0"/>
          <a:chExt cx="0" cy="0"/>
        </a:xfrm>
      </p:grpSpPr>
      <p:sp>
        <p:nvSpPr>
          <p:cNvPr id="7" name="Picture Placeholder 2"/>
          <p:cNvSpPr>
            <a:spLocks noGrp="1" noChangeAspect="1"/>
          </p:cNvSpPr>
          <p:nvPr>
            <p:ph type="pic" idx="1"/>
          </p:nvPr>
        </p:nvSpPr>
        <p:spPr>
          <a:xfrm>
            <a:off x="-5384" y="-1"/>
            <a:ext cx="5280536" cy="6858001"/>
          </a:xfrm>
        </p:spPr>
        <p:txBody>
          <a:bodyPr anchor="t">
            <a:normAutofit/>
          </a:bodyPr>
          <a:lstStyle>
            <a:lvl1pPr marL="0" indent="0">
              <a:buNone/>
              <a:defRPr sz="2000">
                <a:solidFill>
                  <a:schemeClr val="tx1">
                    <a:lumMod val="65000"/>
                    <a:lumOff val="35000"/>
                  </a:schemeClr>
                </a:solidFill>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3" name="Text Placeholder 3"/>
          <p:cNvSpPr>
            <a:spLocks noGrp="1"/>
          </p:cNvSpPr>
          <p:nvPr>
            <p:ph type="body" sz="half" idx="10" hasCustomPrompt="1"/>
          </p:nvPr>
        </p:nvSpPr>
        <p:spPr>
          <a:xfrm>
            <a:off x="6106342" y="2702503"/>
            <a:ext cx="5280349" cy="3151156"/>
          </a:xfrm>
        </p:spPr>
        <p:txBody>
          <a:bodyPr>
            <a:noAutofit/>
          </a:bodyPr>
          <a:lstStyle>
            <a:lvl1pPr marL="0" indent="0">
              <a:buNone/>
              <a:defRPr sz="2200">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Text…</a:t>
            </a:r>
          </a:p>
        </p:txBody>
      </p:sp>
      <p:sp>
        <p:nvSpPr>
          <p:cNvPr id="6" name="Title 1"/>
          <p:cNvSpPr>
            <a:spLocks noGrp="1"/>
          </p:cNvSpPr>
          <p:nvPr>
            <p:ph type="title" hasCustomPrompt="1"/>
          </p:nvPr>
        </p:nvSpPr>
        <p:spPr>
          <a:xfrm>
            <a:off x="6106342" y="2085143"/>
            <a:ext cx="5280349" cy="603041"/>
          </a:xfrm>
        </p:spPr>
        <p:txBody>
          <a:bodyPr anchor="t">
            <a:normAutofit/>
          </a:bodyPr>
          <a:lstStyle>
            <a:lvl1pPr>
              <a:defRPr sz="2700"/>
            </a:lvl1pPr>
          </a:lstStyle>
          <a:p>
            <a:pPr lvl="0"/>
            <a:r>
              <a:rPr lang="en-US" dirty="0"/>
              <a:t>Left Photo Slide 2</a:t>
            </a:r>
          </a:p>
        </p:txBody>
      </p:sp>
    </p:spTree>
    <p:extLst>
      <p:ext uri="{BB962C8B-B14F-4D97-AF65-F5344CB8AC3E}">
        <p14:creationId xmlns:p14="http://schemas.microsoft.com/office/powerpoint/2010/main" val="10543462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hoto on Left Slide 3">
    <p:spTree>
      <p:nvGrpSpPr>
        <p:cNvPr id="1" name=""/>
        <p:cNvGrpSpPr/>
        <p:nvPr/>
      </p:nvGrpSpPr>
      <p:grpSpPr>
        <a:xfrm>
          <a:off x="0" y="0"/>
          <a:ext cx="0" cy="0"/>
          <a:chOff x="0" y="0"/>
          <a:chExt cx="0" cy="0"/>
        </a:xfrm>
      </p:grpSpPr>
      <p:sp>
        <p:nvSpPr>
          <p:cNvPr id="13" name="Text Placeholder 3"/>
          <p:cNvSpPr>
            <a:spLocks noGrp="1"/>
          </p:cNvSpPr>
          <p:nvPr>
            <p:ph type="body" sz="half" idx="10" hasCustomPrompt="1"/>
          </p:nvPr>
        </p:nvSpPr>
        <p:spPr>
          <a:xfrm>
            <a:off x="7635332" y="2702503"/>
            <a:ext cx="3757193" cy="3151156"/>
          </a:xfrm>
        </p:spPr>
        <p:txBody>
          <a:bodyPr>
            <a:noAutofit/>
          </a:bodyPr>
          <a:lstStyle>
            <a:lvl1pPr marL="0" indent="0">
              <a:buNone/>
              <a:defRPr sz="2200">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Text…</a:t>
            </a:r>
          </a:p>
        </p:txBody>
      </p:sp>
      <p:sp>
        <p:nvSpPr>
          <p:cNvPr id="15" name="Picture Placeholder 2"/>
          <p:cNvSpPr>
            <a:spLocks noGrp="1" noChangeAspect="1"/>
          </p:cNvSpPr>
          <p:nvPr>
            <p:ph type="pic" idx="1"/>
          </p:nvPr>
        </p:nvSpPr>
        <p:spPr>
          <a:xfrm>
            <a:off x="-9753" y="-2744"/>
            <a:ext cx="3491111" cy="6858000"/>
          </a:xfrm>
        </p:spPr>
        <p:txBody>
          <a:bodyPr anchor="t">
            <a:normAutofit/>
          </a:bodyPr>
          <a:lstStyle>
            <a:lvl1pPr marL="0" indent="0">
              <a:buNone/>
              <a:defRPr sz="2000">
                <a:solidFill>
                  <a:schemeClr val="tx1">
                    <a:lumMod val="65000"/>
                    <a:lumOff val="35000"/>
                  </a:schemeClr>
                </a:solidFill>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6" name="Picture Placeholder 2"/>
          <p:cNvSpPr>
            <a:spLocks noGrp="1" noChangeAspect="1"/>
          </p:cNvSpPr>
          <p:nvPr>
            <p:ph type="pic" idx="11"/>
          </p:nvPr>
        </p:nvSpPr>
        <p:spPr>
          <a:xfrm>
            <a:off x="3481358" y="-2744"/>
            <a:ext cx="3317839" cy="3429000"/>
          </a:xfrm>
        </p:spPr>
        <p:txBody>
          <a:bodyPr anchor="t">
            <a:normAutofit/>
          </a:bodyPr>
          <a:lstStyle>
            <a:lvl1pPr marL="0" indent="0">
              <a:buNone/>
              <a:defRPr sz="2000">
                <a:solidFill>
                  <a:schemeClr val="tx1">
                    <a:lumMod val="65000"/>
                    <a:lumOff val="35000"/>
                  </a:schemeClr>
                </a:solidFill>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7" name="Picture Placeholder 2"/>
          <p:cNvSpPr>
            <a:spLocks noGrp="1" noChangeAspect="1"/>
          </p:cNvSpPr>
          <p:nvPr>
            <p:ph type="pic" idx="12"/>
          </p:nvPr>
        </p:nvSpPr>
        <p:spPr>
          <a:xfrm>
            <a:off x="3481358" y="3426257"/>
            <a:ext cx="3317839" cy="3431745"/>
          </a:xfrm>
        </p:spPr>
        <p:txBody>
          <a:bodyPr anchor="t">
            <a:normAutofit/>
          </a:bodyPr>
          <a:lstStyle>
            <a:lvl1pPr marL="0" indent="0">
              <a:buNone/>
              <a:defRPr sz="2000">
                <a:solidFill>
                  <a:schemeClr val="tx1">
                    <a:lumMod val="65000"/>
                    <a:lumOff val="35000"/>
                  </a:schemeClr>
                </a:solidFill>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8" name="Title 1"/>
          <p:cNvSpPr>
            <a:spLocks noGrp="1"/>
          </p:cNvSpPr>
          <p:nvPr>
            <p:ph type="title" hasCustomPrompt="1"/>
          </p:nvPr>
        </p:nvSpPr>
        <p:spPr>
          <a:xfrm>
            <a:off x="7635331" y="1753739"/>
            <a:ext cx="3569699" cy="914401"/>
          </a:xfrm>
        </p:spPr>
        <p:txBody>
          <a:bodyPr anchor="t">
            <a:normAutofit/>
          </a:bodyPr>
          <a:lstStyle>
            <a:lvl1pPr>
              <a:defRPr sz="2700"/>
            </a:lvl1pPr>
          </a:lstStyle>
          <a:p>
            <a:pPr lvl="0"/>
            <a:r>
              <a:rPr lang="en-US" dirty="0"/>
              <a:t>Left Photo Slide 3</a:t>
            </a:r>
          </a:p>
        </p:txBody>
      </p:sp>
    </p:spTree>
    <p:extLst>
      <p:ext uri="{BB962C8B-B14F-4D97-AF65-F5344CB8AC3E}">
        <p14:creationId xmlns:p14="http://schemas.microsoft.com/office/powerpoint/2010/main" val="13172279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hoto on Right Slide 1">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839788" y="1219190"/>
            <a:ext cx="5280349" cy="1828810"/>
          </a:xfrm>
        </p:spPr>
        <p:txBody>
          <a:bodyPr>
            <a:noAutofit/>
          </a:bodyPr>
          <a:lstStyle>
            <a:lvl1pPr marL="0" indent="0">
              <a:buNone/>
              <a:defRPr sz="2200">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Text…</a:t>
            </a:r>
          </a:p>
        </p:txBody>
      </p:sp>
      <p:sp>
        <p:nvSpPr>
          <p:cNvPr id="11" name="Text Placeholder 3"/>
          <p:cNvSpPr>
            <a:spLocks noGrp="1"/>
          </p:cNvSpPr>
          <p:nvPr>
            <p:ph type="body" sz="half" idx="10" hasCustomPrompt="1"/>
          </p:nvPr>
        </p:nvSpPr>
        <p:spPr>
          <a:xfrm>
            <a:off x="839790" y="3055128"/>
            <a:ext cx="5280349" cy="3048380"/>
          </a:xfrm>
        </p:spPr>
        <p:txBody>
          <a:bodyPr>
            <a:noAutofit/>
          </a:bodyPr>
          <a:lstStyle>
            <a:lvl1pPr marL="0" indent="0">
              <a:buNone/>
              <a:defRPr sz="2000">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Text…</a:t>
            </a:r>
          </a:p>
        </p:txBody>
      </p:sp>
      <p:sp>
        <p:nvSpPr>
          <p:cNvPr id="12" name="Picture Placeholder 2"/>
          <p:cNvSpPr>
            <a:spLocks noGrp="1" noChangeAspect="1"/>
          </p:cNvSpPr>
          <p:nvPr>
            <p:ph type="pic" idx="1"/>
          </p:nvPr>
        </p:nvSpPr>
        <p:spPr>
          <a:xfrm>
            <a:off x="7411771" y="-7315"/>
            <a:ext cx="4780229" cy="2688879"/>
          </a:xfrm>
        </p:spPr>
        <p:txBody>
          <a:bodyPr anchor="t">
            <a:normAutofit/>
          </a:bodyPr>
          <a:lstStyle>
            <a:lvl1pPr marL="0" indent="0">
              <a:buNone/>
              <a:defRPr sz="2000">
                <a:solidFill>
                  <a:schemeClr val="tx1">
                    <a:lumMod val="65000"/>
                    <a:lumOff val="35000"/>
                  </a:schemeClr>
                </a:solidFill>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8" name="TextBox 7"/>
          <p:cNvSpPr txBox="1"/>
          <p:nvPr userDrawn="1"/>
        </p:nvSpPr>
        <p:spPr>
          <a:xfrm>
            <a:off x="0" y="6318775"/>
            <a:ext cx="12192000" cy="369332"/>
          </a:xfrm>
          <a:prstGeom prst="rect">
            <a:avLst/>
          </a:prstGeom>
          <a:noFill/>
        </p:spPr>
        <p:txBody>
          <a:bodyPr wrap="square" rtlCol="0">
            <a:spAutoFit/>
          </a:bodyPr>
          <a:lstStyle/>
          <a:p>
            <a:pPr algn="ctr"/>
            <a:r>
              <a:rPr lang="en-US" sz="1800" dirty="0">
                <a:solidFill>
                  <a:srgbClr val="2699BB"/>
                </a:solidFill>
                <a:latin typeface="Century Gothic" panose="020B0502020202020204" pitchFamily="34" charset="0"/>
              </a:rPr>
              <a:t>Washington State Department of Health</a:t>
            </a:r>
            <a:r>
              <a:rPr lang="en-US" sz="1800" baseline="0" dirty="0">
                <a:solidFill>
                  <a:srgbClr val="2699BB"/>
                </a:solidFill>
                <a:latin typeface="Century Gothic" panose="020B0502020202020204" pitchFamily="34" charset="0"/>
              </a:rPr>
              <a:t> </a:t>
            </a:r>
            <a:r>
              <a:rPr lang="en-US" sz="1800" dirty="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t>‹#›</a:t>
            </a:fld>
            <a:endParaRPr lang="en-US" sz="1800" dirty="0">
              <a:solidFill>
                <a:schemeClr val="tx1"/>
              </a:solidFill>
              <a:latin typeface="Century Gothic" panose="020B0502020202020204" pitchFamily="34" charset="0"/>
            </a:endParaRPr>
          </a:p>
        </p:txBody>
      </p:sp>
      <p:sp>
        <p:nvSpPr>
          <p:cNvPr id="2" name="Title 1"/>
          <p:cNvSpPr>
            <a:spLocks noGrp="1"/>
          </p:cNvSpPr>
          <p:nvPr>
            <p:ph type="title" hasCustomPrompt="1"/>
          </p:nvPr>
        </p:nvSpPr>
        <p:spPr>
          <a:xfrm>
            <a:off x="7256239" y="3290207"/>
            <a:ext cx="3581096" cy="2174875"/>
          </a:xfrm>
        </p:spPr>
        <p:txBody>
          <a:bodyPr anchor="t">
            <a:normAutofit/>
          </a:bodyPr>
          <a:lstStyle>
            <a:lvl1pPr>
              <a:defRPr sz="2700"/>
            </a:lvl1pPr>
          </a:lstStyle>
          <a:p>
            <a:pPr lvl="0"/>
            <a:r>
              <a:rPr lang="en-US" dirty="0"/>
              <a:t>Right Photo Slide 1</a:t>
            </a:r>
          </a:p>
        </p:txBody>
      </p:sp>
    </p:spTree>
    <p:extLst>
      <p:ext uri="{BB962C8B-B14F-4D97-AF65-F5344CB8AC3E}">
        <p14:creationId xmlns:p14="http://schemas.microsoft.com/office/powerpoint/2010/main" val="25080158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hoto on Right Slide 2">
    <p:spTree>
      <p:nvGrpSpPr>
        <p:cNvPr id="1" name=""/>
        <p:cNvGrpSpPr/>
        <p:nvPr/>
      </p:nvGrpSpPr>
      <p:grpSpPr>
        <a:xfrm>
          <a:off x="0" y="0"/>
          <a:ext cx="0" cy="0"/>
          <a:chOff x="0" y="0"/>
          <a:chExt cx="0" cy="0"/>
        </a:xfrm>
      </p:grpSpPr>
      <p:sp>
        <p:nvSpPr>
          <p:cNvPr id="7" name="Picture Placeholder 2"/>
          <p:cNvSpPr>
            <a:spLocks noGrp="1" noChangeAspect="1"/>
          </p:cNvSpPr>
          <p:nvPr>
            <p:ph type="pic" idx="1"/>
          </p:nvPr>
        </p:nvSpPr>
        <p:spPr>
          <a:xfrm>
            <a:off x="6910087" y="-1"/>
            <a:ext cx="5280536" cy="6858001"/>
          </a:xfrm>
        </p:spPr>
        <p:txBody>
          <a:bodyPr anchor="t">
            <a:normAutofit/>
          </a:bodyPr>
          <a:lstStyle>
            <a:lvl1pPr marL="0" indent="0">
              <a:buNone/>
              <a:defRPr sz="2000">
                <a:solidFill>
                  <a:schemeClr val="tx1">
                    <a:lumMod val="65000"/>
                    <a:lumOff val="35000"/>
                  </a:schemeClr>
                </a:solidFill>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3" name="Text Placeholder 3"/>
          <p:cNvSpPr>
            <a:spLocks noGrp="1"/>
          </p:cNvSpPr>
          <p:nvPr>
            <p:ph type="body" sz="half" idx="10" hasCustomPrompt="1"/>
          </p:nvPr>
        </p:nvSpPr>
        <p:spPr>
          <a:xfrm>
            <a:off x="839796" y="2709818"/>
            <a:ext cx="5280349" cy="3151156"/>
          </a:xfrm>
        </p:spPr>
        <p:txBody>
          <a:bodyPr>
            <a:noAutofit/>
          </a:bodyPr>
          <a:lstStyle>
            <a:lvl1pPr marL="0" indent="0">
              <a:buNone/>
              <a:defRPr sz="2200">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Text…</a:t>
            </a:r>
          </a:p>
        </p:txBody>
      </p:sp>
      <p:sp>
        <p:nvSpPr>
          <p:cNvPr id="6" name="Title 1"/>
          <p:cNvSpPr>
            <a:spLocks noGrp="1"/>
          </p:cNvSpPr>
          <p:nvPr>
            <p:ph type="title" hasCustomPrompt="1"/>
          </p:nvPr>
        </p:nvSpPr>
        <p:spPr>
          <a:xfrm>
            <a:off x="839796" y="2106779"/>
            <a:ext cx="5280349" cy="595725"/>
          </a:xfrm>
        </p:spPr>
        <p:txBody>
          <a:bodyPr anchor="t">
            <a:normAutofit/>
          </a:bodyPr>
          <a:lstStyle>
            <a:lvl1pPr>
              <a:defRPr sz="2700"/>
            </a:lvl1pPr>
          </a:lstStyle>
          <a:p>
            <a:pPr lvl="0"/>
            <a:r>
              <a:rPr lang="en-US" dirty="0"/>
              <a:t>Right Photo Slide 2</a:t>
            </a:r>
          </a:p>
        </p:txBody>
      </p:sp>
    </p:spTree>
    <p:extLst>
      <p:ext uri="{BB962C8B-B14F-4D97-AF65-F5344CB8AC3E}">
        <p14:creationId xmlns:p14="http://schemas.microsoft.com/office/powerpoint/2010/main" val="26008959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hoto on Right Slide 3">
    <p:spTree>
      <p:nvGrpSpPr>
        <p:cNvPr id="1" name=""/>
        <p:cNvGrpSpPr/>
        <p:nvPr/>
      </p:nvGrpSpPr>
      <p:grpSpPr>
        <a:xfrm>
          <a:off x="0" y="0"/>
          <a:ext cx="0" cy="0"/>
          <a:chOff x="0" y="0"/>
          <a:chExt cx="0" cy="0"/>
        </a:xfrm>
      </p:grpSpPr>
      <p:sp>
        <p:nvSpPr>
          <p:cNvPr id="13" name="Text Placeholder 3"/>
          <p:cNvSpPr>
            <a:spLocks noGrp="1"/>
          </p:cNvSpPr>
          <p:nvPr>
            <p:ph type="body" sz="half" idx="10" hasCustomPrompt="1"/>
          </p:nvPr>
        </p:nvSpPr>
        <p:spPr>
          <a:xfrm>
            <a:off x="839778" y="2702503"/>
            <a:ext cx="3757193" cy="3151156"/>
          </a:xfrm>
        </p:spPr>
        <p:txBody>
          <a:bodyPr>
            <a:noAutofit/>
          </a:bodyPr>
          <a:lstStyle>
            <a:lvl1pPr marL="0" indent="0">
              <a:buNone/>
              <a:defRPr sz="2200">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Text…</a:t>
            </a:r>
          </a:p>
        </p:txBody>
      </p:sp>
      <p:sp>
        <p:nvSpPr>
          <p:cNvPr id="15" name="Picture Placeholder 2"/>
          <p:cNvSpPr>
            <a:spLocks noGrp="1" noChangeAspect="1"/>
          </p:cNvSpPr>
          <p:nvPr>
            <p:ph type="pic" idx="1"/>
          </p:nvPr>
        </p:nvSpPr>
        <p:spPr>
          <a:xfrm>
            <a:off x="8698918" y="-1"/>
            <a:ext cx="3491111" cy="6858001"/>
          </a:xfrm>
        </p:spPr>
        <p:txBody>
          <a:bodyPr anchor="t">
            <a:normAutofit/>
          </a:bodyPr>
          <a:lstStyle>
            <a:lvl1pPr marL="0" indent="0">
              <a:buNone/>
              <a:defRPr sz="2000">
                <a:solidFill>
                  <a:schemeClr val="tx1">
                    <a:lumMod val="65000"/>
                    <a:lumOff val="35000"/>
                  </a:schemeClr>
                </a:solidFill>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6" name="Picture Placeholder 2"/>
          <p:cNvSpPr>
            <a:spLocks noGrp="1" noChangeAspect="1"/>
          </p:cNvSpPr>
          <p:nvPr>
            <p:ph type="pic" idx="11"/>
          </p:nvPr>
        </p:nvSpPr>
        <p:spPr>
          <a:xfrm>
            <a:off x="5373742" y="-1"/>
            <a:ext cx="3313972" cy="3421505"/>
          </a:xfrm>
        </p:spPr>
        <p:txBody>
          <a:bodyPr anchor="t">
            <a:normAutofit/>
          </a:bodyPr>
          <a:lstStyle>
            <a:lvl1pPr marL="0" indent="0">
              <a:buNone/>
              <a:defRPr sz="2000">
                <a:solidFill>
                  <a:schemeClr val="tx1">
                    <a:lumMod val="65000"/>
                    <a:lumOff val="35000"/>
                  </a:schemeClr>
                </a:solidFill>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7" name="Picture Placeholder 2"/>
          <p:cNvSpPr>
            <a:spLocks noGrp="1" noChangeAspect="1"/>
          </p:cNvSpPr>
          <p:nvPr>
            <p:ph type="pic" idx="12"/>
          </p:nvPr>
        </p:nvSpPr>
        <p:spPr>
          <a:xfrm>
            <a:off x="5373743" y="3421504"/>
            <a:ext cx="3313971" cy="3436496"/>
          </a:xfrm>
        </p:spPr>
        <p:txBody>
          <a:bodyPr anchor="t">
            <a:normAutofit/>
          </a:bodyPr>
          <a:lstStyle>
            <a:lvl1pPr marL="0" indent="0">
              <a:buNone/>
              <a:defRPr sz="2000">
                <a:solidFill>
                  <a:schemeClr val="tx1">
                    <a:lumMod val="65000"/>
                    <a:lumOff val="35000"/>
                  </a:schemeClr>
                </a:solidFill>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8" name="Title 1"/>
          <p:cNvSpPr>
            <a:spLocks noGrp="1"/>
          </p:cNvSpPr>
          <p:nvPr>
            <p:ph type="title" hasCustomPrompt="1"/>
          </p:nvPr>
        </p:nvSpPr>
        <p:spPr>
          <a:xfrm>
            <a:off x="839776" y="1710752"/>
            <a:ext cx="3768397" cy="991752"/>
          </a:xfrm>
        </p:spPr>
        <p:txBody>
          <a:bodyPr anchor="t">
            <a:normAutofit/>
          </a:bodyPr>
          <a:lstStyle>
            <a:lvl1pPr>
              <a:defRPr sz="2700"/>
            </a:lvl1pPr>
          </a:lstStyle>
          <a:p>
            <a:pPr lvl="0"/>
            <a:r>
              <a:rPr lang="en-US" dirty="0"/>
              <a:t>Right Photo Slide 3</a:t>
            </a:r>
          </a:p>
        </p:txBody>
      </p:sp>
    </p:spTree>
    <p:extLst>
      <p:ext uri="{BB962C8B-B14F-4D97-AF65-F5344CB8AC3E}">
        <p14:creationId xmlns:p14="http://schemas.microsoft.com/office/powerpoint/2010/main" val="4826252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io Slide">
    <p:spTree>
      <p:nvGrpSpPr>
        <p:cNvPr id="1" name=""/>
        <p:cNvGrpSpPr/>
        <p:nvPr/>
      </p:nvGrpSpPr>
      <p:grpSpPr>
        <a:xfrm>
          <a:off x="0" y="0"/>
          <a:ext cx="0" cy="0"/>
          <a:chOff x="0" y="0"/>
          <a:chExt cx="0" cy="0"/>
        </a:xfrm>
      </p:grpSpPr>
      <p:sp>
        <p:nvSpPr>
          <p:cNvPr id="7" name="Picture Placeholder 2"/>
          <p:cNvSpPr>
            <a:spLocks noGrp="1" noChangeAspect="1"/>
          </p:cNvSpPr>
          <p:nvPr>
            <p:ph type="pic" idx="1"/>
          </p:nvPr>
        </p:nvSpPr>
        <p:spPr>
          <a:xfrm>
            <a:off x="6910087" y="-7316"/>
            <a:ext cx="5280536" cy="6865315"/>
          </a:xfrm>
        </p:spPr>
        <p:txBody>
          <a:bodyPr anchor="t">
            <a:normAutofit/>
          </a:bodyPr>
          <a:lstStyle>
            <a:lvl1pPr marL="0" indent="0">
              <a:buNone/>
              <a:defRPr sz="2000">
                <a:solidFill>
                  <a:schemeClr val="tx1">
                    <a:lumMod val="65000"/>
                    <a:lumOff val="35000"/>
                  </a:schemeClr>
                </a:solidFill>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1" name="Text Placeholder 2"/>
          <p:cNvSpPr>
            <a:spLocks noGrp="1"/>
          </p:cNvSpPr>
          <p:nvPr>
            <p:ph type="body" sz="quarter" idx="11" hasCustomPrompt="1"/>
          </p:nvPr>
        </p:nvSpPr>
        <p:spPr>
          <a:xfrm>
            <a:off x="912891" y="2221606"/>
            <a:ext cx="5207255" cy="325437"/>
          </a:xfrm>
        </p:spPr>
        <p:txBody>
          <a:bodyPr>
            <a:noAutofit/>
          </a:bodyPr>
          <a:lstStyle>
            <a:lvl1pPr marL="0" indent="0">
              <a:buNone/>
              <a:defRPr sz="2000" i="1">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dirty="0"/>
              <a:t>Manager Title</a:t>
            </a:r>
          </a:p>
        </p:txBody>
      </p:sp>
      <p:sp>
        <p:nvSpPr>
          <p:cNvPr id="12" name="Text Placeholder 3"/>
          <p:cNvSpPr>
            <a:spLocks noGrp="1"/>
          </p:cNvSpPr>
          <p:nvPr>
            <p:ph type="body" sz="half" idx="10" hasCustomPrompt="1"/>
          </p:nvPr>
        </p:nvSpPr>
        <p:spPr>
          <a:xfrm>
            <a:off x="912369" y="2702503"/>
            <a:ext cx="5207776" cy="3151156"/>
          </a:xfrm>
        </p:spPr>
        <p:txBody>
          <a:bodyPr>
            <a:noAutofit/>
          </a:bodyPr>
          <a:lstStyle>
            <a:lvl1pPr marL="0" indent="0">
              <a:buNone/>
              <a:defRPr sz="2200">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Text…</a:t>
            </a:r>
          </a:p>
        </p:txBody>
      </p:sp>
      <p:sp>
        <p:nvSpPr>
          <p:cNvPr id="8" name="Title 1"/>
          <p:cNvSpPr>
            <a:spLocks noGrp="1"/>
          </p:cNvSpPr>
          <p:nvPr>
            <p:ph type="title" hasCustomPrompt="1"/>
          </p:nvPr>
        </p:nvSpPr>
        <p:spPr>
          <a:xfrm>
            <a:off x="912369" y="1721542"/>
            <a:ext cx="5207776" cy="500064"/>
          </a:xfrm>
        </p:spPr>
        <p:txBody>
          <a:bodyPr anchor="t">
            <a:normAutofit/>
          </a:bodyPr>
          <a:lstStyle>
            <a:lvl1pPr>
              <a:defRPr sz="3000" b="1">
                <a:latin typeface="+mn-lt"/>
              </a:defRPr>
            </a:lvl1pPr>
          </a:lstStyle>
          <a:p>
            <a:pPr lvl="0"/>
            <a:r>
              <a:rPr lang="en-US" dirty="0"/>
              <a:t>Name</a:t>
            </a:r>
          </a:p>
        </p:txBody>
      </p:sp>
    </p:spTree>
    <p:extLst>
      <p:ext uri="{BB962C8B-B14F-4D97-AF65-F5344CB8AC3E}">
        <p14:creationId xmlns:p14="http://schemas.microsoft.com/office/powerpoint/2010/main" val="1138106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Werstern WA Presentation Title Slide">
    <p:spTree>
      <p:nvGrpSpPr>
        <p:cNvPr id="1" name=""/>
        <p:cNvGrpSpPr/>
        <p:nvPr/>
      </p:nvGrpSpPr>
      <p:grpSpPr>
        <a:xfrm>
          <a:off x="0" y="0"/>
          <a:ext cx="0" cy="0"/>
          <a:chOff x="0" y="0"/>
          <a:chExt cx="0" cy="0"/>
        </a:xfrm>
      </p:grpSpPr>
      <p:sp>
        <p:nvSpPr>
          <p:cNvPr id="7" name="Text Placeholder 9"/>
          <p:cNvSpPr>
            <a:spLocks noGrp="1"/>
          </p:cNvSpPr>
          <p:nvPr>
            <p:ph type="body" sz="quarter" idx="11" hasCustomPrompt="1"/>
          </p:nvPr>
        </p:nvSpPr>
        <p:spPr>
          <a:xfrm>
            <a:off x="4433455" y="5865639"/>
            <a:ext cx="6483511" cy="472352"/>
          </a:xfrm>
        </p:spPr>
        <p:txBody>
          <a:bodyPr>
            <a:normAutofit/>
          </a:bodyPr>
          <a:lstStyle>
            <a:lvl1pPr marL="0" indent="0">
              <a:lnSpc>
                <a:spcPct val="100000"/>
              </a:lnSpc>
              <a:spcBef>
                <a:spcPts val="0"/>
              </a:spcBef>
              <a:buNone/>
              <a:defRPr sz="2000" cap="none" baseline="0">
                <a:solidFill>
                  <a:schemeClr val="tx1"/>
                </a:solidFill>
              </a:defRPr>
            </a:lvl1pPr>
          </a:lstStyle>
          <a:p>
            <a:pPr lvl="0"/>
            <a:r>
              <a:rPr lang="en-US" dirty="0"/>
              <a:t>Office/Program</a:t>
            </a:r>
          </a:p>
        </p:txBody>
      </p:sp>
      <p:sp>
        <p:nvSpPr>
          <p:cNvPr id="8" name="Title 3"/>
          <p:cNvSpPr>
            <a:spLocks noGrp="1"/>
          </p:cNvSpPr>
          <p:nvPr>
            <p:ph type="title" hasCustomPrompt="1"/>
          </p:nvPr>
        </p:nvSpPr>
        <p:spPr>
          <a:xfrm>
            <a:off x="4433455" y="5448045"/>
            <a:ext cx="6483511" cy="417595"/>
          </a:xfrm>
        </p:spPr>
        <p:txBody>
          <a:bodyPr>
            <a:noAutofit/>
          </a:bodyPr>
          <a:lstStyle>
            <a:lvl1pPr>
              <a:defRPr sz="3000" cap="all" baseline="0"/>
            </a:lvl1pPr>
          </a:lstStyle>
          <a:p>
            <a:pPr lvl="0"/>
            <a:r>
              <a:rPr lang="en-US" dirty="0"/>
              <a:t>PRESENTATION TITLE</a:t>
            </a: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935892" y="5500109"/>
            <a:ext cx="1996064" cy="587138"/>
          </a:xfrm>
          <a:prstGeom prst="rect">
            <a:avLst/>
          </a:prstGeom>
        </p:spPr>
      </p:pic>
      <p:pic>
        <p:nvPicPr>
          <p:cNvPr id="13" name="Picture 12" descr="photo of a boat navigating around a couple of islands in the Puget Sound"/>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2"/>
            <a:ext cx="12192000" cy="4572001"/>
          </a:xfrm>
          <a:prstGeom prst="rect">
            <a:avLst/>
          </a:prstGeom>
        </p:spPr>
      </p:pic>
    </p:spTree>
    <p:extLst>
      <p:ext uri="{BB962C8B-B14F-4D97-AF65-F5344CB8AC3E}">
        <p14:creationId xmlns:p14="http://schemas.microsoft.com/office/powerpoint/2010/main" val="23638446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am Slide 1">
    <p:spTree>
      <p:nvGrpSpPr>
        <p:cNvPr id="1" name=""/>
        <p:cNvGrpSpPr/>
        <p:nvPr/>
      </p:nvGrpSpPr>
      <p:grpSpPr>
        <a:xfrm>
          <a:off x="0" y="0"/>
          <a:ext cx="0" cy="0"/>
          <a:chOff x="0" y="0"/>
          <a:chExt cx="0" cy="0"/>
        </a:xfrm>
      </p:grpSpPr>
      <p:cxnSp>
        <p:nvCxnSpPr>
          <p:cNvPr id="7" name="Straight Connector 6"/>
          <p:cNvCxnSpPr/>
          <p:nvPr/>
        </p:nvCxnSpPr>
        <p:spPr>
          <a:xfrm flipV="1">
            <a:off x="5763752" y="1246350"/>
            <a:ext cx="666664" cy="1369"/>
          </a:xfrm>
          <a:prstGeom prst="line">
            <a:avLst/>
          </a:prstGeom>
          <a:ln w="50800">
            <a:solidFill>
              <a:srgbClr val="2699BB"/>
            </a:solidFill>
          </a:ln>
          <a:effectLst/>
        </p:spPr>
        <p:style>
          <a:lnRef idx="1">
            <a:schemeClr val="accent1"/>
          </a:lnRef>
          <a:fillRef idx="0">
            <a:schemeClr val="accent1"/>
          </a:fillRef>
          <a:effectRef idx="0">
            <a:schemeClr val="accent1"/>
          </a:effectRef>
          <a:fontRef idx="minor">
            <a:schemeClr val="tx1"/>
          </a:fontRef>
        </p:style>
      </p:cxnSp>
      <p:sp>
        <p:nvSpPr>
          <p:cNvPr id="17" name="Picture Placeholder 15"/>
          <p:cNvSpPr>
            <a:spLocks noGrp="1"/>
          </p:cNvSpPr>
          <p:nvPr>
            <p:ph type="pic" sz="quarter" idx="23"/>
          </p:nvPr>
        </p:nvSpPr>
        <p:spPr>
          <a:xfrm>
            <a:off x="4612828" y="1787643"/>
            <a:ext cx="2887133" cy="2174875"/>
          </a:xfrm>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
        <p:nvSpPr>
          <p:cNvPr id="19" name="Picture Placeholder 15"/>
          <p:cNvSpPr>
            <a:spLocks noGrp="1"/>
          </p:cNvSpPr>
          <p:nvPr>
            <p:ph type="pic" sz="quarter" idx="24"/>
          </p:nvPr>
        </p:nvSpPr>
        <p:spPr>
          <a:xfrm>
            <a:off x="1065695" y="1787643"/>
            <a:ext cx="2887133" cy="2174875"/>
          </a:xfrm>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
        <p:nvSpPr>
          <p:cNvPr id="20" name="Picture Placeholder 15"/>
          <p:cNvSpPr>
            <a:spLocks noGrp="1"/>
          </p:cNvSpPr>
          <p:nvPr>
            <p:ph type="pic" sz="quarter" idx="22"/>
          </p:nvPr>
        </p:nvSpPr>
        <p:spPr>
          <a:xfrm>
            <a:off x="8163680" y="1787643"/>
            <a:ext cx="2887133" cy="2174875"/>
          </a:xfrm>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
        <p:nvSpPr>
          <p:cNvPr id="23" name="Text Placeholder 21"/>
          <p:cNvSpPr>
            <a:spLocks noGrp="1"/>
          </p:cNvSpPr>
          <p:nvPr>
            <p:ph type="body" sz="quarter" idx="25" hasCustomPrompt="1"/>
          </p:nvPr>
        </p:nvSpPr>
        <p:spPr>
          <a:xfrm>
            <a:off x="1065519" y="4369066"/>
            <a:ext cx="2887308" cy="336550"/>
          </a:xfrm>
        </p:spPr>
        <p:txBody>
          <a:bodyPr>
            <a:noAutofit/>
          </a:bodyPr>
          <a:lstStyle>
            <a:lvl1pPr marL="0" indent="0" algn="ctr">
              <a:buFont typeface="Arial" panose="020B0604020202020204" pitchFamily="34" charset="0"/>
              <a:buNone/>
              <a:defRPr sz="2200" b="1">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dirty="0"/>
              <a:t>Name</a:t>
            </a:r>
          </a:p>
        </p:txBody>
      </p:sp>
      <p:sp>
        <p:nvSpPr>
          <p:cNvPr id="24" name="Text Placeholder 21"/>
          <p:cNvSpPr>
            <a:spLocks noGrp="1"/>
          </p:cNvSpPr>
          <p:nvPr>
            <p:ph type="body" sz="quarter" idx="26" hasCustomPrompt="1"/>
          </p:nvPr>
        </p:nvSpPr>
        <p:spPr>
          <a:xfrm>
            <a:off x="4612830" y="4366079"/>
            <a:ext cx="2887132" cy="336550"/>
          </a:xfrm>
        </p:spPr>
        <p:txBody>
          <a:bodyPr>
            <a:noAutofit/>
          </a:bodyPr>
          <a:lstStyle>
            <a:lvl1pPr marL="0" indent="0" algn="ctr">
              <a:buFont typeface="Arial" panose="020B0604020202020204" pitchFamily="34" charset="0"/>
              <a:buNone/>
              <a:defRPr sz="2200" b="1">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dirty="0"/>
              <a:t>Name</a:t>
            </a:r>
          </a:p>
        </p:txBody>
      </p:sp>
      <p:sp>
        <p:nvSpPr>
          <p:cNvPr id="25" name="Text Placeholder 21"/>
          <p:cNvSpPr>
            <a:spLocks noGrp="1"/>
          </p:cNvSpPr>
          <p:nvPr>
            <p:ph type="body" sz="quarter" idx="27" hasCustomPrompt="1"/>
          </p:nvPr>
        </p:nvSpPr>
        <p:spPr>
          <a:xfrm>
            <a:off x="8163506" y="4358568"/>
            <a:ext cx="2887132" cy="349454"/>
          </a:xfrm>
        </p:spPr>
        <p:txBody>
          <a:bodyPr>
            <a:noAutofit/>
          </a:bodyPr>
          <a:lstStyle>
            <a:lvl1pPr marL="0" indent="0" algn="ctr">
              <a:buFont typeface="Arial" panose="020B0604020202020204" pitchFamily="34" charset="0"/>
              <a:buNone/>
              <a:defRPr sz="2200" b="1">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dirty="0"/>
              <a:t>Name</a:t>
            </a:r>
          </a:p>
        </p:txBody>
      </p:sp>
      <p:sp>
        <p:nvSpPr>
          <p:cNvPr id="27" name="Text Placeholder 21"/>
          <p:cNvSpPr>
            <a:spLocks noGrp="1"/>
          </p:cNvSpPr>
          <p:nvPr>
            <p:ph type="body" sz="quarter" idx="29" hasCustomPrompt="1"/>
          </p:nvPr>
        </p:nvSpPr>
        <p:spPr>
          <a:xfrm>
            <a:off x="4612654" y="4704753"/>
            <a:ext cx="2887308" cy="336550"/>
          </a:xfrm>
        </p:spPr>
        <p:txBody>
          <a:bodyPr>
            <a:normAutofit/>
          </a:bodyPr>
          <a:lstStyle>
            <a:lvl1pPr marL="0" indent="0" algn="ctr">
              <a:buFont typeface="Arial" panose="020B0604020202020204" pitchFamily="34" charset="0"/>
              <a:buNone/>
              <a:defRPr sz="1800" b="0" i="1">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dirty="0"/>
              <a:t>Title</a:t>
            </a:r>
          </a:p>
        </p:txBody>
      </p:sp>
      <p:sp>
        <p:nvSpPr>
          <p:cNvPr id="28" name="Text Placeholder 21"/>
          <p:cNvSpPr>
            <a:spLocks noGrp="1"/>
          </p:cNvSpPr>
          <p:nvPr>
            <p:ph type="body" sz="quarter" idx="30" hasCustomPrompt="1"/>
          </p:nvPr>
        </p:nvSpPr>
        <p:spPr>
          <a:xfrm>
            <a:off x="1065519" y="4712068"/>
            <a:ext cx="2887308" cy="336550"/>
          </a:xfrm>
        </p:spPr>
        <p:txBody>
          <a:bodyPr>
            <a:normAutofit/>
          </a:bodyPr>
          <a:lstStyle>
            <a:lvl1pPr marL="0" indent="0" algn="ctr">
              <a:buFont typeface="Arial" panose="020B0604020202020204" pitchFamily="34" charset="0"/>
              <a:buNone/>
              <a:defRPr sz="1800" b="0" i="1">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dirty="0"/>
              <a:t>Title</a:t>
            </a:r>
          </a:p>
        </p:txBody>
      </p:sp>
      <p:sp>
        <p:nvSpPr>
          <p:cNvPr id="29" name="Text Placeholder 21"/>
          <p:cNvSpPr>
            <a:spLocks noGrp="1"/>
          </p:cNvSpPr>
          <p:nvPr>
            <p:ph type="body" sz="quarter" idx="31" hasCustomPrompt="1"/>
          </p:nvPr>
        </p:nvSpPr>
        <p:spPr>
          <a:xfrm>
            <a:off x="8163506" y="4715116"/>
            <a:ext cx="2887308" cy="336550"/>
          </a:xfrm>
        </p:spPr>
        <p:txBody>
          <a:bodyPr>
            <a:normAutofit/>
          </a:bodyPr>
          <a:lstStyle>
            <a:lvl1pPr marL="0" indent="0" algn="ctr">
              <a:buFont typeface="Arial" panose="020B0604020202020204" pitchFamily="34" charset="0"/>
              <a:buNone/>
              <a:defRPr sz="1800" b="0" i="1">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dirty="0"/>
              <a:t>Title</a:t>
            </a:r>
          </a:p>
        </p:txBody>
      </p:sp>
      <p:sp>
        <p:nvSpPr>
          <p:cNvPr id="31" name="Text Placeholder 21"/>
          <p:cNvSpPr>
            <a:spLocks noGrp="1"/>
          </p:cNvSpPr>
          <p:nvPr>
            <p:ph type="body" sz="quarter" idx="33" hasCustomPrompt="1"/>
          </p:nvPr>
        </p:nvSpPr>
        <p:spPr>
          <a:xfrm>
            <a:off x="4612653" y="5047754"/>
            <a:ext cx="2887308" cy="1015312"/>
          </a:xfrm>
        </p:spPr>
        <p:txBody>
          <a:bodyPr>
            <a:noAutofit/>
          </a:bodyPr>
          <a:lstStyle>
            <a:lvl1pPr marL="0" indent="0" algn="l">
              <a:buFont typeface="Arial" panose="020B0604020202020204" pitchFamily="34" charset="0"/>
              <a:buNone/>
              <a:defRPr sz="1800" b="0" i="0">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dirty="0"/>
              <a:t>Text…</a:t>
            </a:r>
          </a:p>
        </p:txBody>
      </p:sp>
      <p:sp>
        <p:nvSpPr>
          <p:cNvPr id="32" name="Text Placeholder 21"/>
          <p:cNvSpPr>
            <a:spLocks noGrp="1"/>
          </p:cNvSpPr>
          <p:nvPr>
            <p:ph type="body" sz="quarter" idx="32" hasCustomPrompt="1"/>
          </p:nvPr>
        </p:nvSpPr>
        <p:spPr>
          <a:xfrm>
            <a:off x="1065518" y="5055070"/>
            <a:ext cx="2887308" cy="1007997"/>
          </a:xfrm>
        </p:spPr>
        <p:txBody>
          <a:bodyPr>
            <a:noAutofit/>
          </a:bodyPr>
          <a:lstStyle>
            <a:lvl1pPr marL="0" indent="0" algn="l">
              <a:buFont typeface="Arial" panose="020B0604020202020204" pitchFamily="34" charset="0"/>
              <a:buNone/>
              <a:defRPr sz="1800" b="0" i="0">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dirty="0"/>
              <a:t>Text…</a:t>
            </a:r>
          </a:p>
        </p:txBody>
      </p:sp>
      <p:sp>
        <p:nvSpPr>
          <p:cNvPr id="33" name="Text Placeholder 21"/>
          <p:cNvSpPr>
            <a:spLocks noGrp="1"/>
          </p:cNvSpPr>
          <p:nvPr>
            <p:ph type="body" sz="quarter" idx="34" hasCustomPrompt="1"/>
          </p:nvPr>
        </p:nvSpPr>
        <p:spPr>
          <a:xfrm>
            <a:off x="8163417" y="5055934"/>
            <a:ext cx="2887308" cy="1007133"/>
          </a:xfrm>
        </p:spPr>
        <p:txBody>
          <a:bodyPr>
            <a:noAutofit/>
          </a:bodyPr>
          <a:lstStyle>
            <a:lvl1pPr marL="0" indent="0" algn="l">
              <a:buFont typeface="Arial" panose="020B0604020202020204" pitchFamily="34" charset="0"/>
              <a:buNone/>
              <a:defRPr sz="1800" b="0" i="0">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dirty="0"/>
              <a:t>Text…</a:t>
            </a:r>
          </a:p>
        </p:txBody>
      </p:sp>
      <p:sp>
        <p:nvSpPr>
          <p:cNvPr id="21" name="TextBox 20"/>
          <p:cNvSpPr txBox="1"/>
          <p:nvPr userDrawn="1"/>
        </p:nvSpPr>
        <p:spPr>
          <a:xfrm>
            <a:off x="0" y="6318775"/>
            <a:ext cx="12192000" cy="369332"/>
          </a:xfrm>
          <a:prstGeom prst="rect">
            <a:avLst/>
          </a:prstGeom>
          <a:noFill/>
        </p:spPr>
        <p:txBody>
          <a:bodyPr wrap="square" rtlCol="0">
            <a:spAutoFit/>
          </a:bodyPr>
          <a:lstStyle/>
          <a:p>
            <a:pPr algn="ctr"/>
            <a:r>
              <a:rPr lang="en-US" sz="1800" dirty="0">
                <a:solidFill>
                  <a:srgbClr val="2699BB"/>
                </a:solidFill>
                <a:latin typeface="Century Gothic" panose="020B0502020202020204" pitchFamily="34" charset="0"/>
              </a:rPr>
              <a:t>Washington State Department of Health</a:t>
            </a:r>
            <a:r>
              <a:rPr lang="en-US" sz="1800" baseline="0" dirty="0">
                <a:solidFill>
                  <a:srgbClr val="2699BB"/>
                </a:solidFill>
                <a:latin typeface="Century Gothic" panose="020B0502020202020204" pitchFamily="34" charset="0"/>
              </a:rPr>
              <a:t> </a:t>
            </a:r>
            <a:r>
              <a:rPr lang="en-US" sz="1800" dirty="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t>‹#›</a:t>
            </a:fld>
            <a:endParaRPr lang="en-US" sz="1800" dirty="0">
              <a:solidFill>
                <a:schemeClr val="tx1"/>
              </a:solidFill>
              <a:latin typeface="Century Gothic" panose="020B0502020202020204" pitchFamily="34" charset="0"/>
            </a:endParaRPr>
          </a:p>
        </p:txBody>
      </p:sp>
      <p:sp>
        <p:nvSpPr>
          <p:cNvPr id="18" name="Title 1"/>
          <p:cNvSpPr>
            <a:spLocks noGrp="1"/>
          </p:cNvSpPr>
          <p:nvPr>
            <p:ph type="title" hasCustomPrompt="1"/>
          </p:nvPr>
        </p:nvSpPr>
        <p:spPr>
          <a:xfrm>
            <a:off x="0" y="673974"/>
            <a:ext cx="12192000" cy="482030"/>
          </a:xfrm>
        </p:spPr>
        <p:txBody>
          <a:bodyPr>
            <a:normAutofit/>
          </a:bodyPr>
          <a:lstStyle>
            <a:lvl1pPr algn="ctr">
              <a:defRPr sz="2700"/>
            </a:lvl1pPr>
          </a:lstStyle>
          <a:p>
            <a:pPr lvl="0"/>
            <a:r>
              <a:rPr lang="en-US" dirty="0"/>
              <a:t>Team Slide 1</a:t>
            </a:r>
          </a:p>
        </p:txBody>
      </p:sp>
    </p:spTree>
    <p:extLst>
      <p:ext uri="{BB962C8B-B14F-4D97-AF65-F5344CB8AC3E}">
        <p14:creationId xmlns:p14="http://schemas.microsoft.com/office/powerpoint/2010/main" val="16724041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am Slide 2">
    <p:spTree>
      <p:nvGrpSpPr>
        <p:cNvPr id="1" name=""/>
        <p:cNvGrpSpPr/>
        <p:nvPr/>
      </p:nvGrpSpPr>
      <p:grpSpPr>
        <a:xfrm>
          <a:off x="0" y="0"/>
          <a:ext cx="0" cy="0"/>
          <a:chOff x="0" y="0"/>
          <a:chExt cx="0" cy="0"/>
        </a:xfrm>
      </p:grpSpPr>
      <p:cxnSp>
        <p:nvCxnSpPr>
          <p:cNvPr id="11" name="Straight Connector 10"/>
          <p:cNvCxnSpPr/>
          <p:nvPr/>
        </p:nvCxnSpPr>
        <p:spPr>
          <a:xfrm flipV="1">
            <a:off x="5763752" y="1246350"/>
            <a:ext cx="666664" cy="1369"/>
          </a:xfrm>
          <a:prstGeom prst="line">
            <a:avLst/>
          </a:prstGeom>
          <a:ln w="50800">
            <a:solidFill>
              <a:srgbClr val="2699BB"/>
            </a:solidFill>
          </a:ln>
          <a:effectLst/>
        </p:spPr>
        <p:style>
          <a:lnRef idx="1">
            <a:schemeClr val="accent1"/>
          </a:lnRef>
          <a:fillRef idx="0">
            <a:schemeClr val="accent1"/>
          </a:fillRef>
          <a:effectRef idx="0">
            <a:schemeClr val="accent1"/>
          </a:effectRef>
          <a:fontRef idx="minor">
            <a:schemeClr val="tx1"/>
          </a:fontRef>
        </p:style>
      </p:cxnSp>
      <p:sp>
        <p:nvSpPr>
          <p:cNvPr id="24" name="Text Placeholder 21"/>
          <p:cNvSpPr>
            <a:spLocks noGrp="1"/>
          </p:cNvSpPr>
          <p:nvPr>
            <p:ph type="body" sz="quarter" idx="25" hasCustomPrompt="1"/>
          </p:nvPr>
        </p:nvSpPr>
        <p:spPr>
          <a:xfrm>
            <a:off x="475" y="4569092"/>
            <a:ext cx="3028501" cy="342999"/>
          </a:xfrm>
        </p:spPr>
        <p:txBody>
          <a:bodyPr>
            <a:noAutofit/>
          </a:bodyPr>
          <a:lstStyle>
            <a:lvl1pPr marL="0" indent="0" algn="ctr">
              <a:buFont typeface="Arial" panose="020B0604020202020204" pitchFamily="34" charset="0"/>
              <a:buNone/>
              <a:defRPr sz="1800" b="1">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dirty="0"/>
              <a:t>Name</a:t>
            </a:r>
          </a:p>
        </p:txBody>
      </p:sp>
      <p:sp>
        <p:nvSpPr>
          <p:cNvPr id="28" name="Text Placeholder 21"/>
          <p:cNvSpPr>
            <a:spLocks noGrp="1"/>
          </p:cNvSpPr>
          <p:nvPr>
            <p:ph type="body" sz="quarter" idx="30" hasCustomPrompt="1"/>
          </p:nvPr>
        </p:nvSpPr>
        <p:spPr>
          <a:xfrm>
            <a:off x="475" y="4919407"/>
            <a:ext cx="3028501" cy="364948"/>
          </a:xfrm>
        </p:spPr>
        <p:txBody>
          <a:bodyPr>
            <a:normAutofit/>
          </a:bodyPr>
          <a:lstStyle>
            <a:lvl1pPr marL="0" indent="0" algn="ctr">
              <a:buFont typeface="Arial" panose="020B0604020202020204" pitchFamily="34" charset="0"/>
              <a:buNone/>
              <a:defRPr sz="1600" b="0" i="1">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dirty="0"/>
              <a:t>Title</a:t>
            </a:r>
          </a:p>
        </p:txBody>
      </p:sp>
      <p:sp>
        <p:nvSpPr>
          <p:cNvPr id="31" name="Text Placeholder 21"/>
          <p:cNvSpPr>
            <a:spLocks noGrp="1"/>
          </p:cNvSpPr>
          <p:nvPr>
            <p:ph type="body" sz="quarter" idx="32" hasCustomPrompt="1"/>
          </p:nvPr>
        </p:nvSpPr>
        <p:spPr>
          <a:xfrm>
            <a:off x="474" y="5291672"/>
            <a:ext cx="3028503" cy="994230"/>
          </a:xfrm>
        </p:spPr>
        <p:txBody>
          <a:bodyPr>
            <a:noAutofit/>
          </a:bodyPr>
          <a:lstStyle>
            <a:lvl1pPr marL="0" indent="0" algn="l">
              <a:buFont typeface="Arial" panose="020B0604020202020204" pitchFamily="34" charset="0"/>
              <a:buNone/>
              <a:defRPr sz="1600" b="0" i="0">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dirty="0"/>
              <a:t>Text…</a:t>
            </a:r>
          </a:p>
        </p:txBody>
      </p:sp>
      <p:sp>
        <p:nvSpPr>
          <p:cNvPr id="34" name="Picture Placeholder 15"/>
          <p:cNvSpPr>
            <a:spLocks noGrp="1"/>
          </p:cNvSpPr>
          <p:nvPr>
            <p:ph type="pic" sz="quarter" idx="23"/>
          </p:nvPr>
        </p:nvSpPr>
        <p:spPr>
          <a:xfrm>
            <a:off x="3034370" y="1838842"/>
            <a:ext cx="3002037" cy="2325903"/>
          </a:xfrm>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
        <p:nvSpPr>
          <p:cNvPr id="35" name="Picture Placeholder 15"/>
          <p:cNvSpPr>
            <a:spLocks noGrp="1"/>
          </p:cNvSpPr>
          <p:nvPr>
            <p:ph type="pic" sz="quarter" idx="24"/>
          </p:nvPr>
        </p:nvSpPr>
        <p:spPr>
          <a:xfrm>
            <a:off x="2744" y="1838842"/>
            <a:ext cx="3026233" cy="2325903"/>
          </a:xfrm>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
        <p:nvSpPr>
          <p:cNvPr id="36" name="Picture Placeholder 15"/>
          <p:cNvSpPr>
            <a:spLocks noGrp="1"/>
          </p:cNvSpPr>
          <p:nvPr>
            <p:ph type="pic" sz="quarter" idx="22"/>
          </p:nvPr>
        </p:nvSpPr>
        <p:spPr>
          <a:xfrm>
            <a:off x="6038673" y="1838842"/>
            <a:ext cx="3048641" cy="2325903"/>
          </a:xfrm>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
        <p:nvSpPr>
          <p:cNvPr id="37" name="Picture Placeholder 15"/>
          <p:cNvSpPr>
            <a:spLocks noGrp="1"/>
          </p:cNvSpPr>
          <p:nvPr>
            <p:ph type="pic" sz="quarter" idx="35"/>
          </p:nvPr>
        </p:nvSpPr>
        <p:spPr>
          <a:xfrm>
            <a:off x="9097067" y="1838842"/>
            <a:ext cx="3094932" cy="2325903"/>
          </a:xfrm>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
        <p:nvSpPr>
          <p:cNvPr id="38" name="Text Placeholder 21"/>
          <p:cNvSpPr>
            <a:spLocks noGrp="1"/>
          </p:cNvSpPr>
          <p:nvPr>
            <p:ph type="body" sz="quarter" idx="36" hasCustomPrompt="1"/>
          </p:nvPr>
        </p:nvSpPr>
        <p:spPr>
          <a:xfrm>
            <a:off x="3038730" y="4569092"/>
            <a:ext cx="3007431" cy="343002"/>
          </a:xfrm>
        </p:spPr>
        <p:txBody>
          <a:bodyPr>
            <a:noAutofit/>
          </a:bodyPr>
          <a:lstStyle>
            <a:lvl1pPr marL="0" indent="0" algn="ctr">
              <a:buFont typeface="Arial" panose="020B0604020202020204" pitchFamily="34" charset="0"/>
              <a:buNone/>
              <a:defRPr sz="1800" b="1">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dirty="0"/>
              <a:t>Name</a:t>
            </a:r>
          </a:p>
        </p:txBody>
      </p:sp>
      <p:sp>
        <p:nvSpPr>
          <p:cNvPr id="39" name="Text Placeholder 21"/>
          <p:cNvSpPr>
            <a:spLocks noGrp="1"/>
          </p:cNvSpPr>
          <p:nvPr>
            <p:ph type="body" sz="quarter" idx="37" hasCustomPrompt="1"/>
          </p:nvPr>
        </p:nvSpPr>
        <p:spPr>
          <a:xfrm>
            <a:off x="3038730" y="4919406"/>
            <a:ext cx="3007431" cy="372266"/>
          </a:xfrm>
        </p:spPr>
        <p:txBody>
          <a:bodyPr>
            <a:normAutofit/>
          </a:bodyPr>
          <a:lstStyle>
            <a:lvl1pPr marL="0" indent="0" algn="ctr">
              <a:buFont typeface="Arial" panose="020B0604020202020204" pitchFamily="34" charset="0"/>
              <a:buNone/>
              <a:defRPr sz="1600" b="0" i="1">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dirty="0"/>
              <a:t>Title</a:t>
            </a:r>
          </a:p>
        </p:txBody>
      </p:sp>
      <p:sp>
        <p:nvSpPr>
          <p:cNvPr id="40" name="Text Placeholder 21"/>
          <p:cNvSpPr>
            <a:spLocks noGrp="1"/>
          </p:cNvSpPr>
          <p:nvPr>
            <p:ph type="body" sz="quarter" idx="38" hasCustomPrompt="1"/>
          </p:nvPr>
        </p:nvSpPr>
        <p:spPr>
          <a:xfrm>
            <a:off x="3038731" y="5298984"/>
            <a:ext cx="3007429" cy="986918"/>
          </a:xfrm>
        </p:spPr>
        <p:txBody>
          <a:bodyPr>
            <a:noAutofit/>
          </a:bodyPr>
          <a:lstStyle>
            <a:lvl1pPr marL="0" indent="0" algn="l">
              <a:buFont typeface="Arial" panose="020B0604020202020204" pitchFamily="34" charset="0"/>
              <a:buNone/>
              <a:defRPr sz="1600" b="0" i="0">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dirty="0"/>
              <a:t>Text…</a:t>
            </a:r>
          </a:p>
        </p:txBody>
      </p:sp>
      <p:sp>
        <p:nvSpPr>
          <p:cNvPr id="41" name="Text Placeholder 21"/>
          <p:cNvSpPr>
            <a:spLocks noGrp="1"/>
          </p:cNvSpPr>
          <p:nvPr>
            <p:ph type="body" sz="quarter" idx="39" hasCustomPrompt="1"/>
          </p:nvPr>
        </p:nvSpPr>
        <p:spPr>
          <a:xfrm>
            <a:off x="6055913" y="4569092"/>
            <a:ext cx="3076667" cy="343003"/>
          </a:xfrm>
        </p:spPr>
        <p:txBody>
          <a:bodyPr>
            <a:normAutofit/>
          </a:bodyPr>
          <a:lstStyle>
            <a:lvl1pPr marL="0" indent="0" algn="ctr">
              <a:buFont typeface="Arial" panose="020B0604020202020204" pitchFamily="34" charset="0"/>
              <a:buNone/>
              <a:defRPr sz="1800" b="1">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dirty="0"/>
              <a:t>Name</a:t>
            </a:r>
          </a:p>
        </p:txBody>
      </p:sp>
      <p:sp>
        <p:nvSpPr>
          <p:cNvPr id="42" name="Text Placeholder 21"/>
          <p:cNvSpPr>
            <a:spLocks noGrp="1"/>
          </p:cNvSpPr>
          <p:nvPr>
            <p:ph type="body" sz="quarter" idx="40" hasCustomPrompt="1"/>
          </p:nvPr>
        </p:nvSpPr>
        <p:spPr>
          <a:xfrm>
            <a:off x="6055915" y="4919408"/>
            <a:ext cx="3076667" cy="372258"/>
          </a:xfrm>
        </p:spPr>
        <p:txBody>
          <a:bodyPr>
            <a:normAutofit/>
          </a:bodyPr>
          <a:lstStyle>
            <a:lvl1pPr marL="0" indent="0" algn="ctr">
              <a:buFont typeface="Arial" panose="020B0604020202020204" pitchFamily="34" charset="0"/>
              <a:buNone/>
              <a:defRPr sz="1600" b="0" i="1">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dirty="0"/>
              <a:t>Title</a:t>
            </a:r>
          </a:p>
        </p:txBody>
      </p:sp>
      <p:sp>
        <p:nvSpPr>
          <p:cNvPr id="43" name="Text Placeholder 21"/>
          <p:cNvSpPr>
            <a:spLocks noGrp="1"/>
          </p:cNvSpPr>
          <p:nvPr>
            <p:ph type="body" sz="quarter" idx="41" hasCustomPrompt="1"/>
          </p:nvPr>
        </p:nvSpPr>
        <p:spPr>
          <a:xfrm>
            <a:off x="6055913" y="5296217"/>
            <a:ext cx="3076668" cy="994235"/>
          </a:xfrm>
        </p:spPr>
        <p:txBody>
          <a:bodyPr>
            <a:noAutofit/>
          </a:bodyPr>
          <a:lstStyle>
            <a:lvl1pPr marL="0" indent="0" algn="l">
              <a:buFont typeface="Arial" panose="020B0604020202020204" pitchFamily="34" charset="0"/>
              <a:buNone/>
              <a:defRPr sz="1600" b="0" i="0">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dirty="0"/>
              <a:t>Text…</a:t>
            </a:r>
          </a:p>
        </p:txBody>
      </p:sp>
      <p:sp>
        <p:nvSpPr>
          <p:cNvPr id="44" name="Text Placeholder 21"/>
          <p:cNvSpPr>
            <a:spLocks noGrp="1"/>
          </p:cNvSpPr>
          <p:nvPr>
            <p:ph type="body" sz="quarter" idx="42" hasCustomPrompt="1"/>
          </p:nvPr>
        </p:nvSpPr>
        <p:spPr>
          <a:xfrm>
            <a:off x="9136063" y="4569091"/>
            <a:ext cx="3055936" cy="343003"/>
          </a:xfrm>
        </p:spPr>
        <p:txBody>
          <a:bodyPr>
            <a:normAutofit/>
          </a:bodyPr>
          <a:lstStyle>
            <a:lvl1pPr marL="0" indent="0" algn="ctr">
              <a:buFont typeface="Arial" panose="020B0604020202020204" pitchFamily="34" charset="0"/>
              <a:buNone/>
              <a:defRPr sz="1800" b="1">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dirty="0"/>
              <a:t>Name</a:t>
            </a:r>
          </a:p>
        </p:txBody>
      </p:sp>
      <p:sp>
        <p:nvSpPr>
          <p:cNvPr id="45" name="Text Placeholder 21"/>
          <p:cNvSpPr>
            <a:spLocks noGrp="1"/>
          </p:cNvSpPr>
          <p:nvPr>
            <p:ph type="body" sz="quarter" idx="43" hasCustomPrompt="1"/>
          </p:nvPr>
        </p:nvSpPr>
        <p:spPr>
          <a:xfrm>
            <a:off x="9136064" y="4919408"/>
            <a:ext cx="3055937" cy="372258"/>
          </a:xfrm>
        </p:spPr>
        <p:txBody>
          <a:bodyPr>
            <a:normAutofit/>
          </a:bodyPr>
          <a:lstStyle>
            <a:lvl1pPr marL="0" indent="0" algn="ctr">
              <a:buFont typeface="Arial" panose="020B0604020202020204" pitchFamily="34" charset="0"/>
              <a:buNone/>
              <a:defRPr sz="1600" b="0" i="1">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dirty="0"/>
              <a:t>Title</a:t>
            </a:r>
          </a:p>
        </p:txBody>
      </p:sp>
      <p:sp>
        <p:nvSpPr>
          <p:cNvPr id="46" name="Text Placeholder 21"/>
          <p:cNvSpPr>
            <a:spLocks noGrp="1"/>
          </p:cNvSpPr>
          <p:nvPr>
            <p:ph type="body" sz="quarter" idx="44" hasCustomPrompt="1"/>
          </p:nvPr>
        </p:nvSpPr>
        <p:spPr>
          <a:xfrm>
            <a:off x="9136064" y="5298980"/>
            <a:ext cx="3055937" cy="986923"/>
          </a:xfrm>
        </p:spPr>
        <p:txBody>
          <a:bodyPr>
            <a:noAutofit/>
          </a:bodyPr>
          <a:lstStyle>
            <a:lvl1pPr marL="0" indent="0" algn="l">
              <a:buFont typeface="Arial" panose="020B0604020202020204" pitchFamily="34" charset="0"/>
              <a:buNone/>
              <a:defRPr sz="1600" b="0" i="0">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dirty="0"/>
              <a:t>Text…</a:t>
            </a:r>
          </a:p>
        </p:txBody>
      </p:sp>
      <p:sp>
        <p:nvSpPr>
          <p:cNvPr id="21" name="TextBox 20"/>
          <p:cNvSpPr txBox="1"/>
          <p:nvPr userDrawn="1"/>
        </p:nvSpPr>
        <p:spPr>
          <a:xfrm>
            <a:off x="0" y="6318775"/>
            <a:ext cx="12192000" cy="369332"/>
          </a:xfrm>
          <a:prstGeom prst="rect">
            <a:avLst/>
          </a:prstGeom>
          <a:noFill/>
        </p:spPr>
        <p:txBody>
          <a:bodyPr wrap="square" rtlCol="0">
            <a:spAutoFit/>
          </a:bodyPr>
          <a:lstStyle/>
          <a:p>
            <a:pPr algn="ctr"/>
            <a:r>
              <a:rPr lang="en-US" sz="1800" dirty="0">
                <a:solidFill>
                  <a:srgbClr val="2699BB"/>
                </a:solidFill>
                <a:latin typeface="Century Gothic" panose="020B0502020202020204" pitchFamily="34" charset="0"/>
              </a:rPr>
              <a:t>Washington State Department</a:t>
            </a:r>
            <a:r>
              <a:rPr lang="en-US" sz="1800" baseline="0" dirty="0">
                <a:solidFill>
                  <a:srgbClr val="2699BB"/>
                </a:solidFill>
                <a:latin typeface="Century Gothic" panose="020B0502020202020204" pitchFamily="34" charset="0"/>
              </a:rPr>
              <a:t> of Health </a:t>
            </a:r>
            <a:r>
              <a:rPr lang="en-US" sz="1800" dirty="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t>‹#›</a:t>
            </a:fld>
            <a:endParaRPr lang="en-US" sz="1800" dirty="0">
              <a:solidFill>
                <a:schemeClr val="tx1"/>
              </a:solidFill>
              <a:latin typeface="Century Gothic" panose="020B0502020202020204" pitchFamily="34" charset="0"/>
            </a:endParaRPr>
          </a:p>
        </p:txBody>
      </p:sp>
      <p:sp>
        <p:nvSpPr>
          <p:cNvPr id="22" name="Title 1"/>
          <p:cNvSpPr>
            <a:spLocks noGrp="1"/>
          </p:cNvSpPr>
          <p:nvPr>
            <p:ph type="title" hasCustomPrompt="1"/>
          </p:nvPr>
        </p:nvSpPr>
        <p:spPr>
          <a:xfrm>
            <a:off x="-1" y="658850"/>
            <a:ext cx="12182247" cy="497153"/>
          </a:xfrm>
        </p:spPr>
        <p:txBody>
          <a:bodyPr anchor="t">
            <a:normAutofit/>
          </a:bodyPr>
          <a:lstStyle>
            <a:lvl1pPr algn="ctr">
              <a:defRPr sz="2700"/>
            </a:lvl1pPr>
          </a:lstStyle>
          <a:p>
            <a:pPr lvl="0"/>
            <a:r>
              <a:rPr lang="en-US" dirty="0"/>
              <a:t>Team Slide 2</a:t>
            </a:r>
          </a:p>
        </p:txBody>
      </p:sp>
    </p:spTree>
    <p:extLst>
      <p:ext uri="{BB962C8B-B14F-4D97-AF65-F5344CB8AC3E}">
        <p14:creationId xmlns:p14="http://schemas.microsoft.com/office/powerpoint/2010/main" val="8829898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epartment of Health">
    <p:spTree>
      <p:nvGrpSpPr>
        <p:cNvPr id="1" name=""/>
        <p:cNvGrpSpPr/>
        <p:nvPr/>
      </p:nvGrpSpPr>
      <p:grpSpPr>
        <a:xfrm>
          <a:off x="0" y="0"/>
          <a:ext cx="0" cy="0"/>
          <a:chOff x="0" y="0"/>
          <a:chExt cx="0" cy="0"/>
        </a:xfrm>
      </p:grpSpPr>
      <p:cxnSp>
        <p:nvCxnSpPr>
          <p:cNvPr id="11" name="Straight Connector 10"/>
          <p:cNvCxnSpPr/>
          <p:nvPr/>
        </p:nvCxnSpPr>
        <p:spPr>
          <a:xfrm flipV="1">
            <a:off x="5763752" y="1246350"/>
            <a:ext cx="666664" cy="1369"/>
          </a:xfrm>
          <a:prstGeom prst="line">
            <a:avLst/>
          </a:prstGeom>
          <a:ln w="50800">
            <a:solidFill>
              <a:srgbClr val="2699BB"/>
            </a:solidFill>
          </a:ln>
          <a:effectLst/>
        </p:spPr>
        <p:style>
          <a:lnRef idx="1">
            <a:schemeClr val="accent1"/>
          </a:lnRef>
          <a:fillRef idx="0">
            <a:schemeClr val="accent1"/>
          </a:fillRef>
          <a:effectRef idx="0">
            <a:schemeClr val="accent1"/>
          </a:effectRef>
          <a:fontRef idx="minor">
            <a:schemeClr val="tx1"/>
          </a:fontRef>
        </p:style>
      </p:cxnSp>
      <p:grpSp>
        <p:nvGrpSpPr>
          <p:cNvPr id="4" name="Group 3"/>
          <p:cNvGrpSpPr/>
          <p:nvPr userDrawn="1"/>
        </p:nvGrpSpPr>
        <p:grpSpPr>
          <a:xfrm>
            <a:off x="-9235" y="4507928"/>
            <a:ext cx="12201236" cy="2161877"/>
            <a:chOff x="-9235" y="4393628"/>
            <a:chExt cx="12201236" cy="2161877"/>
          </a:xfrm>
        </p:grpSpPr>
        <p:sp>
          <p:nvSpPr>
            <p:cNvPr id="50" name="TextBox 49"/>
            <p:cNvSpPr txBox="1"/>
            <p:nvPr userDrawn="1"/>
          </p:nvSpPr>
          <p:spPr>
            <a:xfrm>
              <a:off x="-9235" y="4393628"/>
              <a:ext cx="3066237" cy="2034403"/>
            </a:xfrm>
            <a:prstGeom prst="rect">
              <a:avLst/>
            </a:prstGeom>
            <a:noFill/>
            <a:ln>
              <a:noFill/>
            </a:ln>
          </p:spPr>
          <p:txBody>
            <a:bodyPr wrap="square" rtlCol="0">
              <a:spAutoFit/>
            </a:bodyPr>
            <a:lstStyle/>
            <a:p>
              <a:pPr marL="173038" lvl="0" indent="0" algn="ctr" defTabSz="914400" rtl="0" eaLnBrk="1" latinLnBrk="0" hangingPunct="1">
                <a:lnSpc>
                  <a:spcPct val="90000"/>
                </a:lnSpc>
                <a:spcBef>
                  <a:spcPts val="1000"/>
                </a:spcBef>
                <a:buClr>
                  <a:srgbClr val="57B6AF"/>
                </a:buClr>
                <a:buFont typeface="Arial" panose="020B0604020202020204" pitchFamily="34" charset="0"/>
                <a:buNone/>
              </a:pPr>
              <a:r>
                <a:rPr lang="en-US" sz="1800" b="1" kern="1200" dirty="0">
                  <a:solidFill>
                    <a:schemeClr val="tx1"/>
                  </a:solidFill>
                  <a:latin typeface="+mn-lt"/>
                  <a:ea typeface="+mn-ea"/>
                  <a:cs typeface="+mn-cs"/>
                </a:rPr>
                <a:t>Disease Control</a:t>
              </a:r>
            </a:p>
            <a:p>
              <a:pPr marL="173038" lvl="0" indent="0" algn="ctr" defTabSz="914400" rtl="0" eaLnBrk="1" latinLnBrk="0" hangingPunct="1">
                <a:lnSpc>
                  <a:spcPct val="90000"/>
                </a:lnSpc>
                <a:spcBef>
                  <a:spcPts val="0"/>
                </a:spcBef>
                <a:buClr>
                  <a:srgbClr val="57B6AF"/>
                </a:buClr>
                <a:buFont typeface="Arial" panose="020B0604020202020204" pitchFamily="34" charset="0"/>
                <a:buNone/>
              </a:pPr>
              <a:r>
                <a:rPr lang="en-US" sz="1800" b="1" kern="1200" dirty="0">
                  <a:solidFill>
                    <a:schemeClr val="tx1"/>
                  </a:solidFill>
                  <a:latin typeface="+mn-lt"/>
                  <a:ea typeface="+mn-ea"/>
                  <a:cs typeface="+mn-cs"/>
                </a:rPr>
                <a:t>&amp; Health Statistics</a:t>
              </a:r>
            </a:p>
            <a:p>
              <a:pPr marL="0" lvl="0" indent="0" algn="ctr" defTabSz="914400" rtl="0" eaLnBrk="1" latinLnBrk="0" hangingPunct="1">
                <a:lnSpc>
                  <a:spcPct val="90000"/>
                </a:lnSpc>
                <a:spcBef>
                  <a:spcPts val="600"/>
                </a:spcBef>
                <a:buClr>
                  <a:srgbClr val="57B6AF"/>
                </a:buClr>
                <a:buFont typeface="Arial" panose="020B0604020202020204" pitchFamily="34" charset="0"/>
                <a:buNone/>
              </a:pPr>
              <a:r>
                <a:rPr lang="en-US" sz="1800" b="0" i="1" kern="1200" dirty="0">
                  <a:solidFill>
                    <a:srgbClr val="2699BB"/>
                  </a:solidFill>
                  <a:latin typeface="+mn-lt"/>
                  <a:ea typeface="+mn-ea"/>
                  <a:cs typeface="+mn-cs"/>
                </a:rPr>
                <a:t>Initiatives</a:t>
              </a:r>
            </a:p>
            <a:p>
              <a:pPr marL="0" marR="0" lvl="0" indent="0" algn="ctr" defTabSz="914400" rtl="0" eaLnBrk="1" fontAlgn="auto" latinLnBrk="0" hangingPunct="1">
                <a:lnSpc>
                  <a:spcPct val="90000"/>
                </a:lnSpc>
                <a:spcBef>
                  <a:spcPts val="600"/>
                </a:spcBef>
                <a:spcAft>
                  <a:spcPts val="0"/>
                </a:spcAft>
                <a:buClr>
                  <a:srgbClr val="57B6AF"/>
                </a:buClr>
                <a:buSzTx/>
                <a:buFont typeface="Arial" panose="020B0604020202020204" pitchFamily="34" charset="0"/>
                <a:buNone/>
                <a:tabLst/>
                <a:defRPr/>
              </a:pPr>
              <a:r>
                <a:rPr lang="en-US" sz="1600" b="0" i="0" kern="1200" dirty="0">
                  <a:solidFill>
                    <a:schemeClr val="tx1"/>
                  </a:solidFill>
                  <a:latin typeface="+mn-lt"/>
                  <a:ea typeface="+mn-ea"/>
                  <a:cs typeface="+mn-cs"/>
                </a:rPr>
                <a:t>Measles</a:t>
              </a:r>
              <a:r>
                <a:rPr lang="en-US" sz="1600" b="0" i="0" kern="1200" baseline="0" dirty="0">
                  <a:solidFill>
                    <a:schemeClr val="tx1"/>
                  </a:solidFill>
                  <a:latin typeface="+mn-lt"/>
                  <a:ea typeface="+mn-ea"/>
                  <a:cs typeface="+mn-cs"/>
                </a:rPr>
                <a:t> </a:t>
              </a:r>
              <a:r>
                <a:rPr lang="en-US" sz="1600" b="0" i="0" kern="1200" dirty="0">
                  <a:solidFill>
                    <a:schemeClr val="tx1"/>
                  </a:solidFill>
                  <a:latin typeface="+mn-lt"/>
                  <a:ea typeface="+mn-ea"/>
                  <a:cs typeface="+mn-cs"/>
                </a:rPr>
                <a:t>Control</a:t>
              </a:r>
            </a:p>
            <a:p>
              <a:pPr marL="0" lvl="0" indent="0" algn="ctr" defTabSz="914400" rtl="0" eaLnBrk="1" latinLnBrk="0" hangingPunct="1">
                <a:lnSpc>
                  <a:spcPct val="90000"/>
                </a:lnSpc>
                <a:spcBef>
                  <a:spcPts val="300"/>
                </a:spcBef>
                <a:buClr>
                  <a:srgbClr val="57B6AF"/>
                </a:buClr>
                <a:buFont typeface="Arial" panose="020B0604020202020204" pitchFamily="34" charset="0"/>
                <a:buNone/>
              </a:pPr>
              <a:r>
                <a:rPr lang="en-US" sz="1600" b="0" i="0" kern="1200" dirty="0" err="1">
                  <a:solidFill>
                    <a:schemeClr val="tx1"/>
                  </a:solidFill>
                  <a:latin typeface="+mn-lt"/>
                  <a:ea typeface="+mn-ea"/>
                  <a:cs typeface="+mn-cs"/>
                </a:rPr>
                <a:t>EndAIDS</a:t>
              </a:r>
              <a:endParaRPr lang="en-US" sz="1600" b="0" i="0" kern="1200" dirty="0">
                <a:solidFill>
                  <a:schemeClr val="tx1"/>
                </a:solidFill>
                <a:latin typeface="+mn-lt"/>
                <a:ea typeface="+mn-ea"/>
                <a:cs typeface="+mn-cs"/>
              </a:endParaRPr>
            </a:p>
            <a:p>
              <a:pPr marL="0" lvl="0" indent="0" algn="ctr" defTabSz="914400" rtl="0" eaLnBrk="1" latinLnBrk="0" hangingPunct="1">
                <a:lnSpc>
                  <a:spcPct val="90000"/>
                </a:lnSpc>
                <a:spcBef>
                  <a:spcPts val="300"/>
                </a:spcBef>
                <a:buClr>
                  <a:srgbClr val="57B6AF"/>
                </a:buClr>
                <a:buFont typeface="Arial" panose="020B0604020202020204" pitchFamily="34" charset="0"/>
                <a:buNone/>
              </a:pPr>
              <a:r>
                <a:rPr lang="en-US" sz="1600" b="0" i="0" kern="1200" dirty="0">
                  <a:solidFill>
                    <a:schemeClr val="tx1"/>
                  </a:solidFill>
                  <a:latin typeface="+mn-lt"/>
                  <a:ea typeface="+mn-ea"/>
                  <a:cs typeface="+mn-cs"/>
                </a:rPr>
                <a:t>Vital Statistics</a:t>
              </a:r>
            </a:p>
            <a:p>
              <a:pPr marL="0" lvl="0" indent="0" algn="ctr" defTabSz="914400" rtl="0" eaLnBrk="1" latinLnBrk="0" hangingPunct="1">
                <a:lnSpc>
                  <a:spcPct val="90000"/>
                </a:lnSpc>
                <a:spcBef>
                  <a:spcPts val="300"/>
                </a:spcBef>
                <a:buClr>
                  <a:srgbClr val="57B6AF"/>
                </a:buClr>
                <a:buFont typeface="Arial" panose="020B0604020202020204" pitchFamily="34" charset="0"/>
                <a:buNone/>
              </a:pPr>
              <a:r>
                <a:rPr lang="en-US" sz="1600" b="0" i="0" kern="1200" dirty="0">
                  <a:solidFill>
                    <a:schemeClr val="tx1"/>
                  </a:solidFill>
                  <a:latin typeface="+mn-lt"/>
                  <a:ea typeface="+mn-ea"/>
                  <a:cs typeface="+mn-cs"/>
                </a:rPr>
                <a:t>(E. coli, mumps, etc.)</a:t>
              </a:r>
            </a:p>
          </p:txBody>
        </p:sp>
        <p:sp>
          <p:nvSpPr>
            <p:cNvPr id="51" name="TextBox 50"/>
            <p:cNvSpPr txBox="1"/>
            <p:nvPr userDrawn="1"/>
          </p:nvSpPr>
          <p:spPr>
            <a:xfrm>
              <a:off x="6055110" y="4393629"/>
              <a:ext cx="3070684" cy="2160591"/>
            </a:xfrm>
            <a:prstGeom prst="rect">
              <a:avLst/>
            </a:prstGeom>
            <a:noFill/>
            <a:ln>
              <a:noFill/>
            </a:ln>
          </p:spPr>
          <p:txBody>
            <a:bodyPr wrap="square" rtlCol="0">
              <a:spAutoFit/>
            </a:bodyPr>
            <a:lstStyle/>
            <a:p>
              <a:pPr marL="173038" lvl="0" indent="0" algn="ctr" defTabSz="914400" rtl="0" eaLnBrk="1" latinLnBrk="0" hangingPunct="1">
                <a:lnSpc>
                  <a:spcPct val="90000"/>
                </a:lnSpc>
                <a:buClr>
                  <a:srgbClr val="57B6AF"/>
                </a:buClr>
                <a:buFont typeface="Arial" panose="020B0604020202020204" pitchFamily="34" charset="0"/>
                <a:buNone/>
              </a:pPr>
              <a:r>
                <a:rPr lang="en-US" sz="1800" b="1" kern="1200" dirty="0">
                  <a:solidFill>
                    <a:schemeClr val="tx1"/>
                  </a:solidFill>
                  <a:latin typeface="+mn-lt"/>
                  <a:ea typeface="+mn-ea"/>
                  <a:cs typeface="+mn-cs"/>
                </a:rPr>
                <a:t>Prevention and</a:t>
              </a:r>
            </a:p>
            <a:p>
              <a:pPr marL="173038" lvl="0" indent="0" algn="ctr" defTabSz="914400" rtl="0" eaLnBrk="1" latinLnBrk="0" hangingPunct="1">
                <a:lnSpc>
                  <a:spcPct val="90000"/>
                </a:lnSpc>
                <a:buClr>
                  <a:srgbClr val="57B6AF"/>
                </a:buClr>
                <a:buFont typeface="Arial" panose="020B0604020202020204" pitchFamily="34" charset="0"/>
                <a:buNone/>
              </a:pPr>
              <a:r>
                <a:rPr lang="en-US" sz="1800" b="1" kern="1200" dirty="0">
                  <a:solidFill>
                    <a:schemeClr val="tx1"/>
                  </a:solidFill>
                  <a:latin typeface="+mn-lt"/>
                  <a:ea typeface="+mn-ea"/>
                  <a:cs typeface="+mn-cs"/>
                </a:rPr>
                <a:t>Community Health</a:t>
              </a:r>
            </a:p>
            <a:p>
              <a:pPr algn="ctr">
                <a:spcBef>
                  <a:spcPts val="600"/>
                </a:spcBef>
              </a:pPr>
              <a:r>
                <a:rPr lang="en-US" sz="1800" b="0" i="1" kern="1200" dirty="0">
                  <a:solidFill>
                    <a:srgbClr val="2699BB"/>
                  </a:solidFill>
                  <a:latin typeface="+mn-lt"/>
                  <a:ea typeface="+mn-ea"/>
                  <a:cs typeface="+mn-cs"/>
                </a:rPr>
                <a:t>Initiatives</a:t>
              </a:r>
              <a:endParaRPr lang="en-US" sz="1800" dirty="0">
                <a:solidFill>
                  <a:srgbClr val="2699BB"/>
                </a:solidFill>
                <a:latin typeface="+mn-lt"/>
              </a:endParaRPr>
            </a:p>
            <a:p>
              <a:pPr marL="0" algn="ctr" defTabSz="914400" rtl="0" eaLnBrk="1" latinLnBrk="0" hangingPunct="1">
                <a:spcBef>
                  <a:spcPts val="600"/>
                </a:spcBef>
              </a:pPr>
              <a:r>
                <a:rPr lang="en-US" sz="1600" b="0" i="0" kern="1200" dirty="0">
                  <a:solidFill>
                    <a:schemeClr val="tx1"/>
                  </a:solidFill>
                  <a:latin typeface="+mn-lt"/>
                  <a:ea typeface="+mn-ea"/>
                  <a:cs typeface="+mn-cs"/>
                </a:rPr>
                <a:t>Tobacco 21</a:t>
              </a:r>
            </a:p>
            <a:p>
              <a:pPr marL="0" marR="0" lvl="0" indent="0" algn="ctr" defTabSz="914400" rtl="0" eaLnBrk="1" fontAlgn="auto" latinLnBrk="0" hangingPunct="1">
                <a:lnSpc>
                  <a:spcPct val="100000"/>
                </a:lnSpc>
                <a:spcBef>
                  <a:spcPts val="300"/>
                </a:spcBef>
                <a:spcAft>
                  <a:spcPts val="0"/>
                </a:spcAft>
                <a:buClrTx/>
                <a:buSzTx/>
                <a:buFontTx/>
                <a:buNone/>
                <a:tabLst/>
                <a:defRPr/>
              </a:pPr>
              <a:r>
                <a:rPr lang="en-US" sz="1600" b="0" i="0" kern="1200" dirty="0">
                  <a:solidFill>
                    <a:schemeClr val="tx1"/>
                  </a:solidFill>
                  <a:latin typeface="+mn-lt"/>
                  <a:ea typeface="+mn-ea"/>
                  <a:cs typeface="+mn-cs"/>
                </a:rPr>
                <a:t>Immunization Rates</a:t>
              </a:r>
            </a:p>
            <a:p>
              <a:pPr marL="0" algn="ctr" defTabSz="914400" rtl="0" eaLnBrk="1" latinLnBrk="0" hangingPunct="1">
                <a:spcBef>
                  <a:spcPts val="300"/>
                </a:spcBef>
              </a:pPr>
              <a:r>
                <a:rPr lang="en-US" sz="1600" b="0" i="0" kern="1200" dirty="0">
                  <a:solidFill>
                    <a:schemeClr val="tx1"/>
                  </a:solidFill>
                  <a:latin typeface="+mn-lt"/>
                  <a:ea typeface="+mn-ea"/>
                  <a:cs typeface="+mn-cs"/>
                </a:rPr>
                <a:t>Family Planning (Title X)</a:t>
              </a:r>
            </a:p>
            <a:p>
              <a:pPr marL="0" algn="ctr" defTabSz="914400" rtl="0" eaLnBrk="1" latinLnBrk="0" hangingPunct="1">
                <a:spcBef>
                  <a:spcPts val="300"/>
                </a:spcBef>
              </a:pPr>
              <a:r>
                <a:rPr lang="en-US" sz="1600" b="0" i="0" kern="1200" dirty="0">
                  <a:solidFill>
                    <a:schemeClr val="tx1"/>
                  </a:solidFill>
                  <a:latin typeface="+mn-lt"/>
                  <a:ea typeface="+mn-ea"/>
                  <a:cs typeface="+mn-cs"/>
                </a:rPr>
                <a:t>Marijuana Prevention</a:t>
              </a:r>
            </a:p>
          </p:txBody>
        </p:sp>
        <p:sp>
          <p:nvSpPr>
            <p:cNvPr id="52" name="TextBox 51"/>
            <p:cNvSpPr txBox="1"/>
            <p:nvPr userDrawn="1"/>
          </p:nvSpPr>
          <p:spPr>
            <a:xfrm>
              <a:off x="3057003" y="4393629"/>
              <a:ext cx="2998107" cy="1837426"/>
            </a:xfrm>
            <a:prstGeom prst="rect">
              <a:avLst/>
            </a:prstGeom>
            <a:noFill/>
            <a:ln>
              <a:noFill/>
            </a:ln>
          </p:spPr>
          <p:txBody>
            <a:bodyPr wrap="square" rtlCol="0">
              <a:spAutoFit/>
            </a:bodyPr>
            <a:lstStyle/>
            <a:p>
              <a:pPr marL="173038" lvl="0" indent="0" algn="ctr" defTabSz="914400" rtl="0" eaLnBrk="1" latinLnBrk="0" hangingPunct="1">
                <a:lnSpc>
                  <a:spcPct val="90000"/>
                </a:lnSpc>
                <a:buClr>
                  <a:srgbClr val="57B6AF"/>
                </a:buClr>
                <a:buFont typeface="Arial" panose="020B0604020202020204" pitchFamily="34" charset="0"/>
                <a:buNone/>
              </a:pPr>
              <a:r>
                <a:rPr lang="en-US" sz="1800" b="1" kern="1200" dirty="0">
                  <a:solidFill>
                    <a:schemeClr val="tx1"/>
                  </a:solidFill>
                  <a:latin typeface="+mn-lt"/>
                  <a:ea typeface="+mn-ea"/>
                  <a:cs typeface="+mn-cs"/>
                </a:rPr>
                <a:t>Environmental</a:t>
              </a:r>
            </a:p>
            <a:p>
              <a:pPr marL="173038" lvl="0" indent="0" algn="ctr" defTabSz="914400" rtl="0" eaLnBrk="1" latinLnBrk="0" hangingPunct="1">
                <a:lnSpc>
                  <a:spcPct val="90000"/>
                </a:lnSpc>
                <a:buClr>
                  <a:srgbClr val="57B6AF"/>
                </a:buClr>
                <a:buFont typeface="Arial" panose="020B0604020202020204" pitchFamily="34" charset="0"/>
                <a:buNone/>
              </a:pPr>
              <a:r>
                <a:rPr lang="en-US" sz="1800" b="1" kern="1200" dirty="0">
                  <a:solidFill>
                    <a:schemeClr val="tx1"/>
                  </a:solidFill>
                  <a:latin typeface="+mn-lt"/>
                  <a:ea typeface="+mn-ea"/>
                  <a:cs typeface="+mn-cs"/>
                </a:rPr>
                <a:t>Public Health</a:t>
              </a:r>
            </a:p>
            <a:p>
              <a:pPr algn="ctr">
                <a:spcBef>
                  <a:spcPts val="600"/>
                </a:spcBef>
              </a:pPr>
              <a:r>
                <a:rPr lang="en-US" sz="1800" b="0" i="1" kern="1200" dirty="0">
                  <a:solidFill>
                    <a:srgbClr val="2699BB"/>
                  </a:solidFill>
                  <a:latin typeface="+mn-lt"/>
                  <a:ea typeface="+mn-ea"/>
                  <a:cs typeface="+mn-cs"/>
                </a:rPr>
                <a:t>Initiatives</a:t>
              </a:r>
              <a:endParaRPr lang="en-US" sz="1800" dirty="0">
                <a:solidFill>
                  <a:srgbClr val="2699BB"/>
                </a:solidFill>
                <a:latin typeface="+mn-lt"/>
              </a:endParaRPr>
            </a:p>
            <a:p>
              <a:pPr algn="ctr">
                <a:spcBef>
                  <a:spcPts val="600"/>
                </a:spcBef>
              </a:pPr>
              <a:r>
                <a:rPr lang="en-US" sz="1600" b="0" i="0" kern="1200" dirty="0">
                  <a:solidFill>
                    <a:schemeClr val="tx1"/>
                  </a:solidFill>
                  <a:latin typeface="+mn-lt"/>
                  <a:ea typeface="+mn-ea"/>
                  <a:cs typeface="+mn-cs"/>
                </a:rPr>
                <a:t>Puget</a:t>
              </a:r>
              <a:r>
                <a:rPr lang="en-US" sz="1600" b="0" i="0" kern="1200" baseline="0" dirty="0">
                  <a:solidFill>
                    <a:schemeClr val="tx1"/>
                  </a:solidFill>
                  <a:latin typeface="+mn-lt"/>
                  <a:ea typeface="+mn-ea"/>
                  <a:cs typeface="+mn-cs"/>
                </a:rPr>
                <a:t> Sound Cleanup</a:t>
              </a:r>
              <a:endParaRPr lang="en-US" sz="1600" b="0" i="0" kern="1200" dirty="0">
                <a:solidFill>
                  <a:schemeClr val="tx1"/>
                </a:solidFill>
                <a:latin typeface="+mn-lt"/>
                <a:ea typeface="+mn-ea"/>
                <a:cs typeface="+mn-cs"/>
              </a:endParaRPr>
            </a:p>
            <a:p>
              <a:pPr algn="ctr">
                <a:spcBef>
                  <a:spcPts val="300"/>
                </a:spcBef>
              </a:pPr>
              <a:r>
                <a:rPr lang="en-US" sz="1600" b="0" i="0" kern="1200" dirty="0">
                  <a:solidFill>
                    <a:schemeClr val="tx1"/>
                  </a:solidFill>
                  <a:latin typeface="+mn-lt"/>
                  <a:ea typeface="+mn-ea"/>
                  <a:cs typeface="+mn-cs"/>
                </a:rPr>
                <a:t> PFAS</a:t>
              </a:r>
            </a:p>
            <a:p>
              <a:pPr algn="ctr">
                <a:spcBef>
                  <a:spcPts val="300"/>
                </a:spcBef>
              </a:pPr>
              <a:r>
                <a:rPr lang="en-US" sz="1600" b="0" i="0" kern="1200" dirty="0">
                  <a:solidFill>
                    <a:schemeClr val="tx1"/>
                  </a:solidFill>
                  <a:latin typeface="+mn-lt"/>
                  <a:ea typeface="+mn-ea"/>
                  <a:cs typeface="+mn-cs"/>
                </a:rPr>
                <a:t> Pesticide Exposures</a:t>
              </a:r>
            </a:p>
          </p:txBody>
        </p:sp>
        <p:sp>
          <p:nvSpPr>
            <p:cNvPr id="53" name="TextBox 52"/>
            <p:cNvSpPr txBox="1"/>
            <p:nvPr userDrawn="1"/>
          </p:nvSpPr>
          <p:spPr>
            <a:xfrm>
              <a:off x="9125794" y="4394914"/>
              <a:ext cx="3066207" cy="2160591"/>
            </a:xfrm>
            <a:prstGeom prst="rect">
              <a:avLst/>
            </a:prstGeom>
            <a:noFill/>
            <a:ln>
              <a:noFill/>
            </a:ln>
          </p:spPr>
          <p:txBody>
            <a:bodyPr wrap="square" rtlCol="0">
              <a:spAutoFit/>
            </a:bodyPr>
            <a:lstStyle/>
            <a:p>
              <a:pPr marL="173038" lvl="0" indent="0" algn="ctr" defTabSz="914400" rtl="0" eaLnBrk="1" latinLnBrk="0" hangingPunct="1">
                <a:lnSpc>
                  <a:spcPct val="90000"/>
                </a:lnSpc>
                <a:buClr>
                  <a:srgbClr val="57B6AF"/>
                </a:buClr>
                <a:buFont typeface="Arial" panose="020B0604020202020204" pitchFamily="34" charset="0"/>
                <a:buNone/>
              </a:pPr>
              <a:r>
                <a:rPr lang="en-US" sz="1800" b="1" kern="1200" dirty="0">
                  <a:solidFill>
                    <a:schemeClr val="tx1"/>
                  </a:solidFill>
                  <a:latin typeface="+mn-lt"/>
                  <a:ea typeface="+mn-ea"/>
                  <a:cs typeface="+mn-cs"/>
                </a:rPr>
                <a:t>Health Systems</a:t>
              </a:r>
            </a:p>
            <a:p>
              <a:pPr marL="173038" lvl="0" indent="0" algn="ctr" defTabSz="914400" rtl="0" eaLnBrk="1" latinLnBrk="0" hangingPunct="1">
                <a:lnSpc>
                  <a:spcPct val="90000"/>
                </a:lnSpc>
                <a:buClr>
                  <a:srgbClr val="57B6AF"/>
                </a:buClr>
                <a:buFont typeface="Arial" panose="020B0604020202020204" pitchFamily="34" charset="0"/>
                <a:buNone/>
              </a:pPr>
              <a:r>
                <a:rPr lang="en-US" sz="1800" b="1" kern="1200" dirty="0">
                  <a:solidFill>
                    <a:schemeClr val="tx1"/>
                  </a:solidFill>
                  <a:latin typeface="+mn-lt"/>
                  <a:ea typeface="+mn-ea"/>
                  <a:cs typeface="+mn-cs"/>
                </a:rPr>
                <a:t>Quality Assurance</a:t>
              </a:r>
            </a:p>
            <a:p>
              <a:pPr algn="ctr">
                <a:spcBef>
                  <a:spcPts val="600"/>
                </a:spcBef>
              </a:pPr>
              <a:r>
                <a:rPr lang="en-US" sz="1800" b="0" i="1" kern="1200" dirty="0">
                  <a:solidFill>
                    <a:srgbClr val="2699BB"/>
                  </a:solidFill>
                  <a:latin typeface="+mn-lt"/>
                  <a:ea typeface="+mn-ea"/>
                  <a:cs typeface="+mn-cs"/>
                </a:rPr>
                <a:t>Initiatives</a:t>
              </a:r>
              <a:endParaRPr lang="en-US" sz="1800" dirty="0">
                <a:solidFill>
                  <a:srgbClr val="2699BB"/>
                </a:solidFill>
                <a:latin typeface="+mn-lt"/>
              </a:endParaRPr>
            </a:p>
            <a:p>
              <a:pPr marL="0" algn="ctr" defTabSz="914400" rtl="0" eaLnBrk="1" latinLnBrk="0" hangingPunct="1">
                <a:spcBef>
                  <a:spcPts val="600"/>
                </a:spcBef>
              </a:pPr>
              <a:r>
                <a:rPr lang="en-US" sz="1600" b="0" i="0" kern="1200" dirty="0">
                  <a:solidFill>
                    <a:schemeClr val="tx1"/>
                  </a:solidFill>
                  <a:latin typeface="+mn-lt"/>
                  <a:ea typeface="+mn-ea"/>
                  <a:cs typeface="+mn-cs"/>
                </a:rPr>
                <a:t>Opioids</a:t>
              </a:r>
            </a:p>
            <a:p>
              <a:pPr marL="0" algn="ctr" defTabSz="914400" rtl="0" eaLnBrk="1" latinLnBrk="0" hangingPunct="1">
                <a:spcBef>
                  <a:spcPts val="300"/>
                </a:spcBef>
              </a:pPr>
              <a:r>
                <a:rPr lang="en-US" sz="1600" b="0" i="0" kern="1200" dirty="0">
                  <a:solidFill>
                    <a:schemeClr val="tx1"/>
                  </a:solidFill>
                  <a:latin typeface="+mn-lt"/>
                  <a:ea typeface="+mn-ea"/>
                  <a:cs typeface="+mn-cs"/>
                </a:rPr>
                <a:t>Behavioral Health Integration </a:t>
              </a:r>
            </a:p>
            <a:p>
              <a:pPr marL="0" algn="ctr" defTabSz="914400" rtl="0" eaLnBrk="1" latinLnBrk="0" hangingPunct="1">
                <a:spcBef>
                  <a:spcPts val="300"/>
                </a:spcBef>
              </a:pPr>
              <a:r>
                <a:rPr lang="en-US" sz="1600" b="0" i="0" kern="1200" dirty="0">
                  <a:solidFill>
                    <a:schemeClr val="tx1"/>
                  </a:solidFill>
                  <a:latin typeface="+mn-lt"/>
                  <a:ea typeface="+mn-ea"/>
                  <a:cs typeface="+mn-cs"/>
                </a:rPr>
                <a:t>Certificate of Need</a:t>
              </a:r>
            </a:p>
            <a:p>
              <a:pPr marL="0" algn="ctr" defTabSz="914400" rtl="0" eaLnBrk="1" latinLnBrk="0" hangingPunct="1">
                <a:spcBef>
                  <a:spcPts val="300"/>
                </a:spcBef>
              </a:pPr>
              <a:r>
                <a:rPr lang="en-US" sz="1600" b="0" i="0" kern="1200" dirty="0">
                  <a:solidFill>
                    <a:schemeClr val="tx1"/>
                  </a:solidFill>
                  <a:latin typeface="+mn-lt"/>
                  <a:ea typeface="+mn-ea"/>
                  <a:cs typeface="+mn-cs"/>
                </a:rPr>
                <a:t> Health Professions</a:t>
              </a:r>
            </a:p>
          </p:txBody>
        </p:sp>
      </p:grpSp>
      <p:grpSp>
        <p:nvGrpSpPr>
          <p:cNvPr id="3" name="Group 2"/>
          <p:cNvGrpSpPr/>
          <p:nvPr userDrawn="1"/>
        </p:nvGrpSpPr>
        <p:grpSpPr>
          <a:xfrm>
            <a:off x="0" y="1559462"/>
            <a:ext cx="12192001" cy="2805561"/>
            <a:chOff x="0" y="1388012"/>
            <a:chExt cx="12192001" cy="2805561"/>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057003" y="1388012"/>
              <a:ext cx="2998107" cy="2805561"/>
            </a:xfrm>
            <a:prstGeom prst="rect">
              <a:avLst/>
            </a:prstGeom>
          </p:spPr>
        </p:pic>
        <p:pic>
          <p:nvPicPr>
            <p:cNvPr id="30" name="Picture 16"/>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6055110" y="1388012"/>
              <a:ext cx="3070684" cy="2783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31"/>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1388015"/>
              <a:ext cx="3057003" cy="2783658"/>
            </a:xfrm>
            <a:prstGeom prst="rect">
              <a:avLst/>
            </a:prstGeom>
            <a:effectLst/>
          </p:spPr>
        </p:pic>
        <p:pic>
          <p:nvPicPr>
            <p:cNvPr id="12" name="Picture 11"/>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9125794" y="1388012"/>
              <a:ext cx="3066207" cy="2783659"/>
            </a:xfrm>
            <a:prstGeom prst="rect">
              <a:avLst/>
            </a:prstGeom>
            <a:effectLst/>
          </p:spPr>
        </p:pic>
      </p:grpSp>
      <p:sp>
        <p:nvSpPr>
          <p:cNvPr id="13" name="Title 1"/>
          <p:cNvSpPr>
            <a:spLocks noGrp="1"/>
          </p:cNvSpPr>
          <p:nvPr>
            <p:ph type="title" hasCustomPrompt="1"/>
          </p:nvPr>
        </p:nvSpPr>
        <p:spPr>
          <a:xfrm>
            <a:off x="-9236" y="671965"/>
            <a:ext cx="12192000" cy="494092"/>
          </a:xfrm>
        </p:spPr>
        <p:txBody>
          <a:bodyPr anchor="t">
            <a:noAutofit/>
          </a:bodyPr>
          <a:lstStyle>
            <a:lvl1pPr>
              <a:defRPr lang="en-US" sz="2700" kern="1200" baseline="0" dirty="0">
                <a:solidFill>
                  <a:schemeClr val="tx1"/>
                </a:solidFill>
                <a:latin typeface="Century Gothic" panose="020B0502020202020204" pitchFamily="34" charset="0"/>
              </a:defRPr>
            </a:lvl1pPr>
          </a:lstStyle>
          <a:p>
            <a:pPr lvl="0" algn="ctr"/>
            <a:r>
              <a:rPr lang="en-US" sz="3000" kern="1200" baseline="0" dirty="0">
                <a:solidFill>
                  <a:schemeClr val="tx1"/>
                </a:solidFill>
                <a:latin typeface="Century Gothic" panose="020B0502020202020204" pitchFamily="34" charset="0"/>
                <a:ea typeface="+mn-ea"/>
                <a:cs typeface="+mn-cs"/>
              </a:rPr>
              <a:t>Department of Health</a:t>
            </a:r>
          </a:p>
        </p:txBody>
      </p:sp>
    </p:spTree>
    <p:extLst>
      <p:ext uri="{BB962C8B-B14F-4D97-AF65-F5344CB8AC3E}">
        <p14:creationId xmlns:p14="http://schemas.microsoft.com/office/powerpoint/2010/main" val="12848188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Web Screensho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49596" y="1687649"/>
            <a:ext cx="6177933" cy="4416036"/>
          </a:xfrm>
          <a:prstGeom prst="rect">
            <a:avLst/>
          </a:prstGeom>
          <a:effectLst>
            <a:outerShdw blurRad="50800" dist="38100" dir="2700000" algn="tl" rotWithShape="0">
              <a:prstClr val="black">
                <a:alpha val="40000"/>
              </a:prstClr>
            </a:outerShdw>
          </a:effectLst>
        </p:spPr>
      </p:pic>
      <p:sp>
        <p:nvSpPr>
          <p:cNvPr id="10" name="Text Placeholder 2"/>
          <p:cNvSpPr>
            <a:spLocks noGrp="1"/>
          </p:cNvSpPr>
          <p:nvPr>
            <p:ph type="body" sz="quarter" idx="11" hasCustomPrompt="1"/>
          </p:nvPr>
        </p:nvSpPr>
        <p:spPr>
          <a:xfrm>
            <a:off x="912371" y="2638651"/>
            <a:ext cx="4168236" cy="1035403"/>
          </a:xfrm>
        </p:spPr>
        <p:txBody>
          <a:bodyPr>
            <a:noAutofit/>
          </a:bodyPr>
          <a:lstStyle>
            <a:lvl1pPr marL="0" indent="0">
              <a:buNone/>
              <a:defRPr sz="2200" i="0">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dirty="0"/>
              <a:t>Text…</a:t>
            </a:r>
          </a:p>
        </p:txBody>
      </p:sp>
      <p:sp>
        <p:nvSpPr>
          <p:cNvPr id="11" name="Text Placeholder 3"/>
          <p:cNvSpPr>
            <a:spLocks noGrp="1"/>
          </p:cNvSpPr>
          <p:nvPr>
            <p:ph type="body" sz="half" idx="10" hasCustomPrompt="1"/>
          </p:nvPr>
        </p:nvSpPr>
        <p:spPr>
          <a:xfrm>
            <a:off x="912370" y="3691263"/>
            <a:ext cx="4168237" cy="2412422"/>
          </a:xfrm>
        </p:spPr>
        <p:txBody>
          <a:bodyPr>
            <a:noAutofit/>
          </a:bodyPr>
          <a:lstStyle>
            <a:lvl1pPr marL="0" indent="0">
              <a:buNone/>
              <a:defRPr sz="2000">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Text…</a:t>
            </a:r>
          </a:p>
        </p:txBody>
      </p:sp>
      <p:sp>
        <p:nvSpPr>
          <p:cNvPr id="13" name="Picture Placeholder 14"/>
          <p:cNvSpPr>
            <a:spLocks noGrp="1"/>
          </p:cNvSpPr>
          <p:nvPr>
            <p:ph type="pic" sz="quarter" idx="12"/>
          </p:nvPr>
        </p:nvSpPr>
        <p:spPr>
          <a:xfrm>
            <a:off x="5626101" y="1876424"/>
            <a:ext cx="5219700" cy="2905125"/>
          </a:xfrm>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
        <p:nvSpPr>
          <p:cNvPr id="14" name="TextBox 13"/>
          <p:cNvSpPr txBox="1"/>
          <p:nvPr userDrawn="1"/>
        </p:nvSpPr>
        <p:spPr>
          <a:xfrm>
            <a:off x="0" y="6318775"/>
            <a:ext cx="12192000" cy="369332"/>
          </a:xfrm>
          <a:prstGeom prst="rect">
            <a:avLst/>
          </a:prstGeom>
          <a:noFill/>
        </p:spPr>
        <p:txBody>
          <a:bodyPr wrap="square" rtlCol="0">
            <a:spAutoFit/>
          </a:bodyPr>
          <a:lstStyle/>
          <a:p>
            <a:pPr algn="ctr"/>
            <a:r>
              <a:rPr lang="en-US" sz="1800" dirty="0">
                <a:solidFill>
                  <a:srgbClr val="2699BB"/>
                </a:solidFill>
                <a:latin typeface="Century Gothic" panose="020B0502020202020204" pitchFamily="34" charset="0"/>
              </a:rPr>
              <a:t>Washington State Department of Health</a:t>
            </a:r>
            <a:r>
              <a:rPr lang="en-US" sz="1800" baseline="0" dirty="0">
                <a:solidFill>
                  <a:srgbClr val="2699BB"/>
                </a:solidFill>
                <a:latin typeface="Century Gothic" panose="020B0502020202020204" pitchFamily="34" charset="0"/>
              </a:rPr>
              <a:t> </a:t>
            </a:r>
            <a:r>
              <a:rPr lang="en-US" sz="1800" dirty="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t>‹#›</a:t>
            </a:fld>
            <a:endParaRPr lang="en-US" sz="1800" dirty="0">
              <a:solidFill>
                <a:schemeClr val="tx1"/>
              </a:solidFill>
              <a:latin typeface="Century Gothic" panose="020B0502020202020204" pitchFamily="34" charset="0"/>
            </a:endParaRPr>
          </a:p>
        </p:txBody>
      </p:sp>
      <p:sp>
        <p:nvSpPr>
          <p:cNvPr id="12" name="Title 1"/>
          <p:cNvSpPr>
            <a:spLocks noGrp="1"/>
          </p:cNvSpPr>
          <p:nvPr>
            <p:ph type="title" hasCustomPrompt="1"/>
          </p:nvPr>
        </p:nvSpPr>
        <p:spPr>
          <a:xfrm>
            <a:off x="912371" y="1643611"/>
            <a:ext cx="4168237" cy="852471"/>
          </a:xfrm>
        </p:spPr>
        <p:txBody>
          <a:bodyPr anchor="t">
            <a:normAutofit/>
          </a:bodyPr>
          <a:lstStyle>
            <a:lvl1pPr>
              <a:defRPr sz="2700"/>
            </a:lvl1pPr>
          </a:lstStyle>
          <a:p>
            <a:pPr lvl="0"/>
            <a:r>
              <a:rPr lang="en-US" dirty="0"/>
              <a:t>Web Presence Screenshot</a:t>
            </a:r>
          </a:p>
        </p:txBody>
      </p:sp>
    </p:spTree>
    <p:extLst>
      <p:ext uri="{BB962C8B-B14F-4D97-AF65-F5344CB8AC3E}">
        <p14:creationId xmlns:p14="http://schemas.microsoft.com/office/powerpoint/2010/main" val="30693946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Web Address">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49596" y="1687649"/>
            <a:ext cx="6177933" cy="4416036"/>
          </a:xfrm>
          <a:prstGeom prst="rect">
            <a:avLst/>
          </a:prstGeom>
          <a:effectLst>
            <a:outerShdw blurRad="50800" dist="38100" dir="2700000" algn="tl" rotWithShape="0">
              <a:prstClr val="black">
                <a:alpha val="40000"/>
              </a:prstClr>
            </a:outerShdw>
          </a:effectLst>
        </p:spPr>
      </p:pic>
      <p:sp>
        <p:nvSpPr>
          <p:cNvPr id="14" name="Text Placeholder 2"/>
          <p:cNvSpPr>
            <a:spLocks noGrp="1"/>
          </p:cNvSpPr>
          <p:nvPr>
            <p:ph type="body" sz="quarter" idx="12" hasCustomPrompt="1"/>
          </p:nvPr>
        </p:nvSpPr>
        <p:spPr>
          <a:xfrm>
            <a:off x="5651501" y="2833688"/>
            <a:ext cx="5168900" cy="557212"/>
          </a:xfrm>
        </p:spPr>
        <p:txBody>
          <a:bodyPr>
            <a:noAutofit/>
          </a:bodyPr>
          <a:lstStyle>
            <a:lvl1pPr marL="0" indent="0" algn="ctr">
              <a:buNone/>
              <a:defRPr sz="2700">
                <a:solidFill>
                  <a:schemeClr val="tx1"/>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a:t>www.doh.wa.gov</a:t>
            </a:r>
          </a:p>
        </p:txBody>
      </p:sp>
      <p:sp>
        <p:nvSpPr>
          <p:cNvPr id="10" name="Text Placeholder 2"/>
          <p:cNvSpPr>
            <a:spLocks noGrp="1"/>
          </p:cNvSpPr>
          <p:nvPr>
            <p:ph type="body" sz="quarter" idx="11" hasCustomPrompt="1"/>
          </p:nvPr>
        </p:nvSpPr>
        <p:spPr>
          <a:xfrm>
            <a:off x="912371" y="2638651"/>
            <a:ext cx="4168236" cy="1035403"/>
          </a:xfrm>
        </p:spPr>
        <p:txBody>
          <a:bodyPr>
            <a:noAutofit/>
          </a:bodyPr>
          <a:lstStyle>
            <a:lvl1pPr marL="0" indent="0">
              <a:buNone/>
              <a:defRPr sz="2200" i="0">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dirty="0"/>
              <a:t>Text…</a:t>
            </a:r>
          </a:p>
        </p:txBody>
      </p:sp>
      <p:sp>
        <p:nvSpPr>
          <p:cNvPr id="11" name="Text Placeholder 3"/>
          <p:cNvSpPr>
            <a:spLocks noGrp="1"/>
          </p:cNvSpPr>
          <p:nvPr>
            <p:ph type="body" sz="half" idx="10" hasCustomPrompt="1"/>
          </p:nvPr>
        </p:nvSpPr>
        <p:spPr>
          <a:xfrm>
            <a:off x="912370" y="3691263"/>
            <a:ext cx="4168237" cy="2412422"/>
          </a:xfrm>
        </p:spPr>
        <p:txBody>
          <a:bodyPr>
            <a:noAutofit/>
          </a:bodyPr>
          <a:lstStyle>
            <a:lvl1pPr marL="0" indent="0">
              <a:buNone/>
              <a:defRPr sz="2000">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Text…</a:t>
            </a:r>
          </a:p>
        </p:txBody>
      </p:sp>
      <p:sp>
        <p:nvSpPr>
          <p:cNvPr id="8" name="TextBox 7"/>
          <p:cNvSpPr txBox="1"/>
          <p:nvPr userDrawn="1"/>
        </p:nvSpPr>
        <p:spPr>
          <a:xfrm>
            <a:off x="0" y="6318775"/>
            <a:ext cx="12192000" cy="369332"/>
          </a:xfrm>
          <a:prstGeom prst="rect">
            <a:avLst/>
          </a:prstGeom>
          <a:noFill/>
        </p:spPr>
        <p:txBody>
          <a:bodyPr wrap="square" rtlCol="0">
            <a:spAutoFit/>
          </a:bodyPr>
          <a:lstStyle/>
          <a:p>
            <a:pPr algn="ctr"/>
            <a:r>
              <a:rPr lang="en-US" sz="1800" dirty="0">
                <a:solidFill>
                  <a:srgbClr val="2699BB"/>
                </a:solidFill>
                <a:latin typeface="Century Gothic" panose="020B0502020202020204" pitchFamily="34" charset="0"/>
              </a:rPr>
              <a:t>Washington State Department of Health</a:t>
            </a:r>
            <a:r>
              <a:rPr lang="en-US" sz="1800" baseline="0" dirty="0">
                <a:solidFill>
                  <a:srgbClr val="2699BB"/>
                </a:solidFill>
                <a:latin typeface="Century Gothic" panose="020B0502020202020204" pitchFamily="34" charset="0"/>
              </a:rPr>
              <a:t> </a:t>
            </a:r>
            <a:r>
              <a:rPr lang="en-US" sz="1800" dirty="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t>‹#›</a:t>
            </a:fld>
            <a:endParaRPr lang="en-US" sz="1800" dirty="0">
              <a:solidFill>
                <a:schemeClr val="tx1"/>
              </a:solidFill>
              <a:latin typeface="Century Gothic" panose="020B0502020202020204" pitchFamily="34" charset="0"/>
            </a:endParaRPr>
          </a:p>
        </p:txBody>
      </p:sp>
      <p:sp>
        <p:nvSpPr>
          <p:cNvPr id="12" name="Title 1"/>
          <p:cNvSpPr>
            <a:spLocks noGrp="1"/>
          </p:cNvSpPr>
          <p:nvPr>
            <p:ph type="title" hasCustomPrompt="1"/>
          </p:nvPr>
        </p:nvSpPr>
        <p:spPr>
          <a:xfrm>
            <a:off x="901965" y="1643611"/>
            <a:ext cx="4178643" cy="852471"/>
          </a:xfrm>
        </p:spPr>
        <p:txBody>
          <a:bodyPr anchor="t">
            <a:normAutofit/>
          </a:bodyPr>
          <a:lstStyle>
            <a:lvl1pPr>
              <a:defRPr sz="2700"/>
            </a:lvl1pPr>
          </a:lstStyle>
          <a:p>
            <a:pPr lvl="0"/>
            <a:r>
              <a:rPr lang="en-US" dirty="0"/>
              <a:t>Web Presence Address</a:t>
            </a:r>
          </a:p>
        </p:txBody>
      </p:sp>
    </p:spTree>
    <p:extLst>
      <p:ext uri="{BB962C8B-B14F-4D97-AF65-F5344CB8AC3E}">
        <p14:creationId xmlns:p14="http://schemas.microsoft.com/office/powerpoint/2010/main" val="22369749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iPad for Large Screen Shot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530240" y="457200"/>
            <a:ext cx="9131520" cy="5714216"/>
          </a:xfrm>
          <a:prstGeom prst="rect">
            <a:avLst/>
          </a:prstGeom>
        </p:spPr>
      </p:pic>
      <p:sp>
        <p:nvSpPr>
          <p:cNvPr id="6" name="TextBox 5"/>
          <p:cNvSpPr txBox="1"/>
          <p:nvPr userDrawn="1"/>
        </p:nvSpPr>
        <p:spPr>
          <a:xfrm>
            <a:off x="0" y="6318775"/>
            <a:ext cx="12192000" cy="369332"/>
          </a:xfrm>
          <a:prstGeom prst="rect">
            <a:avLst/>
          </a:prstGeom>
          <a:noFill/>
        </p:spPr>
        <p:txBody>
          <a:bodyPr wrap="square" rtlCol="0">
            <a:spAutoFit/>
          </a:bodyPr>
          <a:lstStyle/>
          <a:p>
            <a:pPr algn="ctr"/>
            <a:r>
              <a:rPr lang="en-US" sz="1800" dirty="0">
                <a:solidFill>
                  <a:srgbClr val="2699BB"/>
                </a:solidFill>
                <a:latin typeface="Century Gothic" panose="020B0502020202020204" pitchFamily="34" charset="0"/>
              </a:rPr>
              <a:t>Washington State Department of Health</a:t>
            </a:r>
            <a:r>
              <a:rPr lang="en-US" sz="1800" baseline="0" dirty="0">
                <a:solidFill>
                  <a:srgbClr val="2699BB"/>
                </a:solidFill>
                <a:latin typeface="Century Gothic" panose="020B0502020202020204" pitchFamily="34" charset="0"/>
              </a:rPr>
              <a:t> </a:t>
            </a:r>
            <a:r>
              <a:rPr lang="en-US" sz="1800" dirty="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t>‹#›</a:t>
            </a:fld>
            <a:endParaRPr lang="en-US" sz="1800" dirty="0">
              <a:solidFill>
                <a:schemeClr val="tx1"/>
              </a:solidFill>
              <a:latin typeface="Century Gothic" panose="020B0502020202020204" pitchFamily="34" charset="0"/>
            </a:endParaRPr>
          </a:p>
        </p:txBody>
      </p:sp>
      <p:sp>
        <p:nvSpPr>
          <p:cNvPr id="5" name="Picture Placeholder 14"/>
          <p:cNvSpPr>
            <a:spLocks noGrp="1"/>
          </p:cNvSpPr>
          <p:nvPr>
            <p:ph type="pic" sz="quarter" idx="12"/>
          </p:nvPr>
        </p:nvSpPr>
        <p:spPr>
          <a:xfrm>
            <a:off x="2552700" y="780658"/>
            <a:ext cx="7162800" cy="5048642"/>
          </a:xfrm>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Tree>
    <p:extLst>
      <p:ext uri="{BB962C8B-B14F-4D97-AF65-F5344CB8AC3E}">
        <p14:creationId xmlns:p14="http://schemas.microsoft.com/office/powerpoint/2010/main" val="27710815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Mobile Screenshot">
    <p:spTree>
      <p:nvGrpSpPr>
        <p:cNvPr id="1" name=""/>
        <p:cNvGrpSpPr/>
        <p:nvPr/>
      </p:nvGrpSpPr>
      <p:grpSpPr>
        <a:xfrm>
          <a:off x="0" y="0"/>
          <a:ext cx="0" cy="0"/>
          <a:chOff x="0" y="0"/>
          <a:chExt cx="0" cy="0"/>
        </a:xfrm>
      </p:grpSpPr>
      <p:sp>
        <p:nvSpPr>
          <p:cNvPr id="17" name="Text Placeholder 2"/>
          <p:cNvSpPr>
            <a:spLocks noGrp="1"/>
          </p:cNvSpPr>
          <p:nvPr>
            <p:ph type="body" sz="quarter" idx="14" hasCustomPrompt="1"/>
          </p:nvPr>
        </p:nvSpPr>
        <p:spPr>
          <a:xfrm>
            <a:off x="1312421" y="2295751"/>
            <a:ext cx="5164579" cy="1035403"/>
          </a:xfrm>
        </p:spPr>
        <p:txBody>
          <a:bodyPr>
            <a:noAutofit/>
          </a:bodyPr>
          <a:lstStyle>
            <a:lvl1pPr marL="0" indent="0">
              <a:buNone/>
              <a:defRPr sz="2200" i="0">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dirty="0"/>
              <a:t>Text…</a:t>
            </a:r>
          </a:p>
        </p:txBody>
      </p:sp>
      <p:sp>
        <p:nvSpPr>
          <p:cNvPr id="18" name="Text Placeholder 3"/>
          <p:cNvSpPr>
            <a:spLocks noGrp="1"/>
          </p:cNvSpPr>
          <p:nvPr>
            <p:ph type="body" sz="half" idx="15" hasCustomPrompt="1"/>
          </p:nvPr>
        </p:nvSpPr>
        <p:spPr>
          <a:xfrm>
            <a:off x="1312419" y="3348363"/>
            <a:ext cx="5164580" cy="2412422"/>
          </a:xfrm>
        </p:spPr>
        <p:txBody>
          <a:bodyPr>
            <a:noAutofit/>
          </a:bodyPr>
          <a:lstStyle>
            <a:lvl1pPr marL="0" indent="0">
              <a:buNone/>
              <a:defRPr sz="2000">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Text…</a:t>
            </a:r>
          </a:p>
        </p:txBody>
      </p:sp>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391400" y="419101"/>
            <a:ext cx="2962125" cy="5531758"/>
          </a:xfrm>
          <a:prstGeom prst="rect">
            <a:avLst/>
          </a:prstGeom>
          <a:effectLst/>
        </p:spPr>
      </p:pic>
      <p:sp>
        <p:nvSpPr>
          <p:cNvPr id="11" name="TextBox 10"/>
          <p:cNvSpPr txBox="1"/>
          <p:nvPr userDrawn="1"/>
        </p:nvSpPr>
        <p:spPr>
          <a:xfrm>
            <a:off x="0" y="6318775"/>
            <a:ext cx="12192000" cy="369332"/>
          </a:xfrm>
          <a:prstGeom prst="rect">
            <a:avLst/>
          </a:prstGeom>
          <a:noFill/>
        </p:spPr>
        <p:txBody>
          <a:bodyPr wrap="square" rtlCol="0">
            <a:spAutoFit/>
          </a:bodyPr>
          <a:lstStyle/>
          <a:p>
            <a:pPr algn="ctr"/>
            <a:r>
              <a:rPr lang="en-US" sz="1800" dirty="0">
                <a:solidFill>
                  <a:srgbClr val="2699BB"/>
                </a:solidFill>
                <a:latin typeface="Century Gothic" panose="020B0502020202020204" pitchFamily="34" charset="0"/>
              </a:rPr>
              <a:t>Washington State Department of Health</a:t>
            </a:r>
            <a:r>
              <a:rPr lang="en-US" sz="1800" baseline="0" dirty="0">
                <a:solidFill>
                  <a:srgbClr val="2699BB"/>
                </a:solidFill>
                <a:latin typeface="Century Gothic" panose="020B0502020202020204" pitchFamily="34" charset="0"/>
              </a:rPr>
              <a:t> </a:t>
            </a:r>
            <a:r>
              <a:rPr lang="en-US" sz="1800" dirty="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t>‹#›</a:t>
            </a:fld>
            <a:endParaRPr lang="en-US" sz="1800" dirty="0">
              <a:solidFill>
                <a:schemeClr val="tx1"/>
              </a:solidFill>
              <a:latin typeface="Century Gothic" panose="020B0502020202020204" pitchFamily="34" charset="0"/>
            </a:endParaRPr>
          </a:p>
        </p:txBody>
      </p:sp>
      <p:sp>
        <p:nvSpPr>
          <p:cNvPr id="10" name="Title 1"/>
          <p:cNvSpPr>
            <a:spLocks noGrp="1"/>
          </p:cNvSpPr>
          <p:nvPr>
            <p:ph type="title" hasCustomPrompt="1"/>
          </p:nvPr>
        </p:nvSpPr>
        <p:spPr>
          <a:xfrm>
            <a:off x="1312419" y="1300709"/>
            <a:ext cx="5164581" cy="869681"/>
          </a:xfrm>
        </p:spPr>
        <p:txBody>
          <a:bodyPr anchor="t">
            <a:normAutofit/>
          </a:bodyPr>
          <a:lstStyle>
            <a:lvl1pPr>
              <a:defRPr sz="2700"/>
            </a:lvl1pPr>
          </a:lstStyle>
          <a:p>
            <a:pPr lvl="0"/>
            <a:r>
              <a:rPr lang="en-US" dirty="0"/>
              <a:t>Mobile Presence Screenshot</a:t>
            </a:r>
          </a:p>
        </p:txBody>
      </p:sp>
      <p:pic>
        <p:nvPicPr>
          <p:cNvPr id="3" name="Picture 2" descr="Graphical user interface, text, website&#10;&#10;Description automatically generated">
            <a:extLst>
              <a:ext uri="{FF2B5EF4-FFF2-40B4-BE49-F238E27FC236}">
                <a16:creationId xmlns:a16="http://schemas.microsoft.com/office/drawing/2014/main" id="{A4600CD7-3841-A160-F771-AD35AAFD475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06188" y="1453015"/>
            <a:ext cx="1868186" cy="3463929"/>
          </a:xfrm>
          <a:prstGeom prst="rect">
            <a:avLst/>
          </a:prstGeom>
        </p:spPr>
      </p:pic>
    </p:spTree>
    <p:extLst>
      <p:ext uri="{BB962C8B-B14F-4D97-AF65-F5344CB8AC3E}">
        <p14:creationId xmlns:p14="http://schemas.microsoft.com/office/powerpoint/2010/main" val="7985221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Mobile Address">
    <p:spTree>
      <p:nvGrpSpPr>
        <p:cNvPr id="1" name=""/>
        <p:cNvGrpSpPr/>
        <p:nvPr/>
      </p:nvGrpSpPr>
      <p:grpSpPr>
        <a:xfrm>
          <a:off x="0" y="0"/>
          <a:ext cx="0" cy="0"/>
          <a:chOff x="0" y="0"/>
          <a:chExt cx="0" cy="0"/>
        </a:xfrm>
      </p:grpSpPr>
      <p:sp>
        <p:nvSpPr>
          <p:cNvPr id="11" name="TextBox 10"/>
          <p:cNvSpPr txBox="1"/>
          <p:nvPr userDrawn="1"/>
        </p:nvSpPr>
        <p:spPr>
          <a:xfrm>
            <a:off x="0" y="6318775"/>
            <a:ext cx="12192000" cy="369332"/>
          </a:xfrm>
          <a:prstGeom prst="rect">
            <a:avLst/>
          </a:prstGeom>
          <a:noFill/>
        </p:spPr>
        <p:txBody>
          <a:bodyPr wrap="square" rtlCol="0">
            <a:spAutoFit/>
          </a:bodyPr>
          <a:lstStyle/>
          <a:p>
            <a:pPr algn="ctr"/>
            <a:r>
              <a:rPr lang="en-US" sz="1800" dirty="0">
                <a:solidFill>
                  <a:srgbClr val="349D96"/>
                </a:solidFill>
                <a:latin typeface="Century Gothic" panose="020B0502020202020204" pitchFamily="34" charset="0"/>
              </a:rPr>
              <a:t>Washington State Department</a:t>
            </a:r>
            <a:r>
              <a:rPr lang="en-US" sz="1800" baseline="0" dirty="0">
                <a:solidFill>
                  <a:srgbClr val="349D96"/>
                </a:solidFill>
                <a:latin typeface="Century Gothic" panose="020B0502020202020204" pitchFamily="34" charset="0"/>
              </a:rPr>
              <a:t> of Health </a:t>
            </a:r>
            <a:r>
              <a:rPr lang="en-US" sz="1800" dirty="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t>‹#›</a:t>
            </a:fld>
            <a:endParaRPr lang="en-US" sz="1800" dirty="0">
              <a:solidFill>
                <a:schemeClr val="tx1"/>
              </a:solidFill>
              <a:latin typeface="Century Gothic" panose="020B0502020202020204" pitchFamily="34" charset="0"/>
            </a:endParaRPr>
          </a:p>
        </p:txBody>
      </p:sp>
      <p:sp>
        <p:nvSpPr>
          <p:cNvPr id="12" name="Text Placeholder 2"/>
          <p:cNvSpPr>
            <a:spLocks noGrp="1"/>
          </p:cNvSpPr>
          <p:nvPr>
            <p:ph type="body" sz="quarter" idx="14" hasCustomPrompt="1"/>
          </p:nvPr>
        </p:nvSpPr>
        <p:spPr>
          <a:xfrm>
            <a:off x="1312421" y="2295751"/>
            <a:ext cx="5164579" cy="1035403"/>
          </a:xfrm>
        </p:spPr>
        <p:txBody>
          <a:bodyPr>
            <a:noAutofit/>
          </a:bodyPr>
          <a:lstStyle>
            <a:lvl1pPr marL="0" indent="0">
              <a:buNone/>
              <a:defRPr sz="2200" i="0">
                <a:solidFill>
                  <a:schemeClr val="tx1"/>
                </a:solidFill>
                <a:latin typeface="+mn-lt"/>
              </a:defRPr>
            </a:lvl1pPr>
            <a:lvl2pPr marL="280988" indent="0">
              <a:buNone/>
              <a:defRPr/>
            </a:lvl2pPr>
            <a:lvl3pPr marL="519113" indent="0">
              <a:buNone/>
              <a:defRPr/>
            </a:lvl3pPr>
            <a:lvl4pPr marL="747713" indent="0">
              <a:buNone/>
              <a:defRPr/>
            </a:lvl4pPr>
            <a:lvl5pPr marL="741363" indent="0">
              <a:buNone/>
              <a:defRPr/>
            </a:lvl5pPr>
          </a:lstStyle>
          <a:p>
            <a:pPr lvl="0"/>
            <a:r>
              <a:rPr lang="en-US" dirty="0"/>
              <a:t>Text…</a:t>
            </a:r>
          </a:p>
        </p:txBody>
      </p:sp>
      <p:sp>
        <p:nvSpPr>
          <p:cNvPr id="13" name="Text Placeholder 3"/>
          <p:cNvSpPr>
            <a:spLocks noGrp="1"/>
          </p:cNvSpPr>
          <p:nvPr>
            <p:ph type="body" sz="half" idx="15" hasCustomPrompt="1"/>
          </p:nvPr>
        </p:nvSpPr>
        <p:spPr>
          <a:xfrm>
            <a:off x="1312419" y="3348363"/>
            <a:ext cx="5164580" cy="2412422"/>
          </a:xfrm>
        </p:spPr>
        <p:txBody>
          <a:bodyPr>
            <a:noAutofit/>
          </a:bodyPr>
          <a:lstStyle>
            <a:lvl1pPr marL="0" indent="0">
              <a:buNone/>
              <a:defRPr sz="2000">
                <a:solidFill>
                  <a:schemeClr val="tx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Text…</a:t>
            </a:r>
          </a:p>
        </p:txBody>
      </p:sp>
      <p:pic>
        <p:nvPicPr>
          <p:cNvPr id="14" name="Picture 1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391400" y="419101"/>
            <a:ext cx="2962125" cy="5531758"/>
          </a:xfrm>
          <a:prstGeom prst="rect">
            <a:avLst/>
          </a:prstGeom>
          <a:effectLst/>
        </p:spPr>
      </p:pic>
      <p:sp>
        <p:nvSpPr>
          <p:cNvPr id="15" name="Title 1"/>
          <p:cNvSpPr>
            <a:spLocks noGrp="1"/>
          </p:cNvSpPr>
          <p:nvPr>
            <p:ph type="title" hasCustomPrompt="1"/>
          </p:nvPr>
        </p:nvSpPr>
        <p:spPr>
          <a:xfrm>
            <a:off x="1312419" y="1300709"/>
            <a:ext cx="5164581" cy="869681"/>
          </a:xfrm>
        </p:spPr>
        <p:txBody>
          <a:bodyPr anchor="t">
            <a:normAutofit/>
          </a:bodyPr>
          <a:lstStyle>
            <a:lvl1pPr>
              <a:defRPr sz="2700"/>
            </a:lvl1pPr>
          </a:lstStyle>
          <a:p>
            <a:pPr lvl="0"/>
            <a:r>
              <a:rPr lang="en-US" dirty="0"/>
              <a:t>Mobile Presence Address</a:t>
            </a:r>
          </a:p>
        </p:txBody>
      </p:sp>
      <p:sp>
        <p:nvSpPr>
          <p:cNvPr id="9" name="Text Placeholder 2"/>
          <p:cNvSpPr>
            <a:spLocks noGrp="1"/>
          </p:cNvSpPr>
          <p:nvPr>
            <p:ph type="body" sz="quarter" idx="16" hasCustomPrompt="1"/>
          </p:nvPr>
        </p:nvSpPr>
        <p:spPr>
          <a:xfrm>
            <a:off x="7600949" y="3264479"/>
            <a:ext cx="2554411" cy="374072"/>
          </a:xfrm>
        </p:spPr>
        <p:txBody>
          <a:bodyPr>
            <a:normAutofit/>
          </a:bodyPr>
          <a:lstStyle>
            <a:lvl1pPr marL="0" indent="0" algn="ctr">
              <a:lnSpc>
                <a:spcPct val="100000"/>
              </a:lnSpc>
              <a:spcBef>
                <a:spcPts val="0"/>
              </a:spcBef>
              <a:buNone/>
              <a:defRPr sz="1800">
                <a:solidFill>
                  <a:schemeClr val="tx1"/>
                </a:solidFill>
              </a:defRPr>
            </a:lvl1pPr>
            <a:lvl2pPr marL="280988" indent="0">
              <a:buNone/>
              <a:defRPr/>
            </a:lvl2pPr>
            <a:lvl3pPr marL="519113" indent="0">
              <a:buNone/>
              <a:defRPr/>
            </a:lvl3pPr>
            <a:lvl4pPr marL="747713" indent="0">
              <a:buNone/>
              <a:defRPr/>
            </a:lvl4pPr>
            <a:lvl5pPr marL="741363" indent="0">
              <a:buNone/>
              <a:defRPr/>
            </a:lvl5pPr>
          </a:lstStyle>
          <a:p>
            <a:pPr lvl="0"/>
            <a:r>
              <a:rPr lang="en-US" dirty="0"/>
              <a:t>www.doh.wa.gov</a:t>
            </a:r>
          </a:p>
        </p:txBody>
      </p:sp>
    </p:spTree>
    <p:extLst>
      <p:ext uri="{BB962C8B-B14F-4D97-AF65-F5344CB8AC3E}">
        <p14:creationId xmlns:p14="http://schemas.microsoft.com/office/powerpoint/2010/main" val="24938228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Questions Slide">
    <p:spTree>
      <p:nvGrpSpPr>
        <p:cNvPr id="1" name=""/>
        <p:cNvGrpSpPr/>
        <p:nvPr/>
      </p:nvGrpSpPr>
      <p:grpSpPr>
        <a:xfrm>
          <a:off x="0" y="0"/>
          <a:ext cx="0" cy="0"/>
          <a:chOff x="0" y="0"/>
          <a:chExt cx="0" cy="0"/>
        </a:xfrm>
      </p:grpSpPr>
      <p:cxnSp>
        <p:nvCxnSpPr>
          <p:cNvPr id="6" name="Straight Connector 5"/>
          <p:cNvCxnSpPr/>
          <p:nvPr userDrawn="1"/>
        </p:nvCxnSpPr>
        <p:spPr>
          <a:xfrm flipV="1">
            <a:off x="5763752" y="3549372"/>
            <a:ext cx="666664" cy="1369"/>
          </a:xfrm>
          <a:prstGeom prst="line">
            <a:avLst/>
          </a:prstGeom>
          <a:ln w="50800">
            <a:solidFill>
              <a:srgbClr val="2699BB"/>
            </a:solidFill>
          </a:ln>
          <a:effectLst/>
        </p:spPr>
        <p:style>
          <a:lnRef idx="1">
            <a:schemeClr val="accent1"/>
          </a:lnRef>
          <a:fillRef idx="0">
            <a:schemeClr val="accent1"/>
          </a:fillRef>
          <a:effectRef idx="0">
            <a:schemeClr val="accent1"/>
          </a:effectRef>
          <a:fontRef idx="minor">
            <a:schemeClr val="tx1"/>
          </a:fontRef>
        </p:style>
      </p:cxnSp>
      <p:sp>
        <p:nvSpPr>
          <p:cNvPr id="5" name="Title 1"/>
          <p:cNvSpPr>
            <a:spLocks noGrp="1"/>
          </p:cNvSpPr>
          <p:nvPr>
            <p:ph type="title" hasCustomPrompt="1"/>
          </p:nvPr>
        </p:nvSpPr>
        <p:spPr>
          <a:xfrm>
            <a:off x="-11901" y="2971335"/>
            <a:ext cx="12221524" cy="467387"/>
          </a:xfrm>
        </p:spPr>
        <p:txBody>
          <a:bodyPr anchor="t">
            <a:noAutofit/>
          </a:bodyPr>
          <a:lstStyle>
            <a:lvl1pPr algn="ctr">
              <a:defRPr sz="3000"/>
            </a:lvl1pPr>
          </a:lstStyle>
          <a:p>
            <a:pPr lvl="0"/>
            <a:r>
              <a:rPr lang="en-US" dirty="0"/>
              <a:t>Questions?</a:t>
            </a:r>
          </a:p>
        </p:txBody>
      </p:sp>
    </p:spTree>
    <p:extLst>
      <p:ext uri="{BB962C8B-B14F-4D97-AF65-F5344CB8AC3E}">
        <p14:creationId xmlns:p14="http://schemas.microsoft.com/office/powerpoint/2010/main" val="12265643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act Slide 1">
    <p:spTree>
      <p:nvGrpSpPr>
        <p:cNvPr id="1" name=""/>
        <p:cNvGrpSpPr/>
        <p:nvPr/>
      </p:nvGrpSpPr>
      <p:grpSpPr>
        <a:xfrm>
          <a:off x="0" y="0"/>
          <a:ext cx="0" cy="0"/>
          <a:chOff x="0" y="0"/>
          <a:chExt cx="0" cy="0"/>
        </a:xfrm>
      </p:grpSpPr>
      <p:cxnSp>
        <p:nvCxnSpPr>
          <p:cNvPr id="42" name="Straight Connector 41"/>
          <p:cNvCxnSpPr/>
          <p:nvPr userDrawn="1"/>
        </p:nvCxnSpPr>
        <p:spPr>
          <a:xfrm flipV="1">
            <a:off x="5763752" y="1246350"/>
            <a:ext cx="666664" cy="1369"/>
          </a:xfrm>
          <a:prstGeom prst="line">
            <a:avLst/>
          </a:prstGeom>
          <a:ln w="50800">
            <a:solidFill>
              <a:srgbClr val="CB8A49"/>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flipV="1">
            <a:off x="5763752" y="1246748"/>
            <a:ext cx="666664" cy="1369"/>
          </a:xfrm>
          <a:prstGeom prst="line">
            <a:avLst/>
          </a:prstGeom>
          <a:ln w="50800">
            <a:solidFill>
              <a:schemeClr val="accent1"/>
            </a:solidFill>
          </a:ln>
          <a:effectLst/>
        </p:spPr>
        <p:style>
          <a:lnRef idx="1">
            <a:schemeClr val="accent1"/>
          </a:lnRef>
          <a:fillRef idx="0">
            <a:schemeClr val="accent1"/>
          </a:fillRef>
          <a:effectRef idx="0">
            <a:schemeClr val="accent1"/>
          </a:effectRef>
          <a:fontRef idx="minor">
            <a:schemeClr val="tx1"/>
          </a:fontRef>
        </p:style>
      </p:cxnSp>
      <p:sp>
        <p:nvSpPr>
          <p:cNvPr id="26" name="Text Placeholder 24"/>
          <p:cNvSpPr>
            <a:spLocks noGrp="1"/>
          </p:cNvSpPr>
          <p:nvPr>
            <p:ph type="body" sz="quarter" idx="18" hasCustomPrompt="1"/>
          </p:nvPr>
        </p:nvSpPr>
        <p:spPr>
          <a:xfrm>
            <a:off x="4455880" y="4739420"/>
            <a:ext cx="3297765" cy="314335"/>
          </a:xfrm>
        </p:spPr>
        <p:txBody>
          <a:bodyPr/>
          <a:lstStyle>
            <a:lvl1pPr marL="0" indent="0" algn="ctr">
              <a:buNone/>
              <a:defRPr sz="2000" i="1">
                <a:solidFill>
                  <a:schemeClr val="tx1"/>
                </a:solidFill>
                <a:latin typeface="+mn-lt"/>
              </a:defRPr>
            </a:lvl1pPr>
          </a:lstStyle>
          <a:p>
            <a:pPr lvl="0"/>
            <a:r>
              <a:rPr lang="en-US" dirty="0"/>
              <a:t>Title</a:t>
            </a:r>
          </a:p>
        </p:txBody>
      </p:sp>
      <p:sp>
        <p:nvSpPr>
          <p:cNvPr id="29" name="Text Placeholder 27"/>
          <p:cNvSpPr>
            <a:spLocks noGrp="1"/>
          </p:cNvSpPr>
          <p:nvPr>
            <p:ph type="body" sz="quarter" idx="20" hasCustomPrompt="1"/>
          </p:nvPr>
        </p:nvSpPr>
        <p:spPr>
          <a:xfrm>
            <a:off x="4455880" y="5067436"/>
            <a:ext cx="3297765" cy="374650"/>
          </a:xfrm>
        </p:spPr>
        <p:txBody>
          <a:bodyPr/>
          <a:lstStyle>
            <a:lvl1pPr marL="0" indent="0" algn="ctr">
              <a:buNone/>
              <a:defRPr sz="2000">
                <a:solidFill>
                  <a:schemeClr val="tx1"/>
                </a:solidFill>
                <a:latin typeface="+mn-lt"/>
              </a:defRPr>
            </a:lvl1pPr>
          </a:lstStyle>
          <a:p>
            <a:pPr lvl="0"/>
            <a:r>
              <a:rPr lang="en-US" dirty="0"/>
              <a:t>Program</a:t>
            </a:r>
          </a:p>
        </p:txBody>
      </p:sp>
      <p:sp>
        <p:nvSpPr>
          <p:cNvPr id="35" name="Text Placeholder 21"/>
          <p:cNvSpPr>
            <a:spLocks noGrp="1"/>
          </p:cNvSpPr>
          <p:nvPr>
            <p:ph type="body" sz="quarter" idx="16" hasCustomPrompt="1"/>
          </p:nvPr>
        </p:nvSpPr>
        <p:spPr>
          <a:xfrm>
            <a:off x="4455880" y="4313395"/>
            <a:ext cx="3297765" cy="412750"/>
          </a:xfrm>
        </p:spPr>
        <p:txBody>
          <a:bodyPr>
            <a:normAutofit/>
          </a:bodyPr>
          <a:lstStyle>
            <a:lvl1pPr marL="0" indent="0" algn="ctr">
              <a:buNone/>
              <a:defRPr sz="2200" b="1">
                <a:solidFill>
                  <a:schemeClr val="tx1"/>
                </a:solidFill>
                <a:latin typeface="+mn-lt"/>
              </a:defRPr>
            </a:lvl1pPr>
          </a:lstStyle>
          <a:p>
            <a:pPr lvl="0"/>
            <a:r>
              <a:rPr lang="en-US" dirty="0"/>
              <a:t>Name</a:t>
            </a:r>
          </a:p>
        </p:txBody>
      </p:sp>
      <p:sp>
        <p:nvSpPr>
          <p:cNvPr id="36" name="Picture Placeholder 19"/>
          <p:cNvSpPr>
            <a:spLocks noGrp="1"/>
          </p:cNvSpPr>
          <p:nvPr>
            <p:ph type="pic" sz="quarter" idx="14"/>
          </p:nvPr>
        </p:nvSpPr>
        <p:spPr>
          <a:xfrm>
            <a:off x="4455881" y="1554491"/>
            <a:ext cx="3297767" cy="2487612"/>
          </a:xfrm>
        </p:spPr>
        <p:txBody>
          <a:bodyPr/>
          <a:lstStyle>
            <a:lvl1pPr marL="0" indent="0">
              <a:buNone/>
              <a:defRPr lang="en-US" dirty="0">
                <a:solidFill>
                  <a:schemeClr val="tx1">
                    <a:lumMod val="65000"/>
                    <a:lumOff val="35000"/>
                  </a:schemeClr>
                </a:solidFill>
                <a:latin typeface="+mn-lt"/>
              </a:defRPr>
            </a:lvl1pPr>
          </a:lstStyle>
          <a:p>
            <a:r>
              <a:rPr lang="en-US" dirty="0"/>
              <a:t>Click icon to add picture</a:t>
            </a:r>
          </a:p>
        </p:txBody>
      </p:sp>
      <p:sp>
        <p:nvSpPr>
          <p:cNvPr id="55" name="Text Placeholder 2"/>
          <p:cNvSpPr>
            <a:spLocks noGrp="1"/>
          </p:cNvSpPr>
          <p:nvPr>
            <p:ph type="body" sz="quarter" idx="22" hasCustomPrompt="1"/>
          </p:nvPr>
        </p:nvSpPr>
        <p:spPr>
          <a:xfrm>
            <a:off x="0" y="5569077"/>
            <a:ext cx="12192000" cy="269274"/>
          </a:xfrm>
        </p:spPr>
        <p:txBody>
          <a:bodyPr>
            <a:noAutofit/>
          </a:bodyPr>
          <a:lstStyle>
            <a:lvl1pPr marL="0" indent="0" algn="ctr">
              <a:buNone/>
              <a:defRPr sz="2000">
                <a:solidFill>
                  <a:schemeClr val="tx1"/>
                </a:solidFill>
              </a:defRPr>
            </a:lvl1pPr>
            <a:lvl2pPr marL="280988" indent="0">
              <a:buNone/>
              <a:defRPr sz="1600">
                <a:solidFill>
                  <a:srgbClr val="CB8A49"/>
                </a:solidFill>
              </a:defRPr>
            </a:lvl2pPr>
            <a:lvl3pPr marL="519113" indent="0">
              <a:buNone/>
              <a:defRPr sz="1600">
                <a:solidFill>
                  <a:srgbClr val="CB8A49"/>
                </a:solidFill>
              </a:defRPr>
            </a:lvl3pPr>
            <a:lvl4pPr marL="747713" indent="0">
              <a:buNone/>
              <a:defRPr sz="1600">
                <a:solidFill>
                  <a:srgbClr val="CB8A49"/>
                </a:solidFill>
              </a:defRPr>
            </a:lvl4pPr>
            <a:lvl5pPr marL="741363" indent="0">
              <a:buNone/>
              <a:defRPr sz="1600">
                <a:solidFill>
                  <a:srgbClr val="CB8A49"/>
                </a:solidFill>
              </a:defRPr>
            </a:lvl5pPr>
          </a:lstStyle>
          <a:p>
            <a:pPr lvl="0"/>
            <a:r>
              <a:rPr lang="en-US" dirty="0"/>
              <a:t>www.doh.wa.gov</a:t>
            </a:r>
          </a:p>
        </p:txBody>
      </p:sp>
      <p:sp>
        <p:nvSpPr>
          <p:cNvPr id="2" name="TextBox 1"/>
          <p:cNvSpPr txBox="1"/>
          <p:nvPr userDrawn="1"/>
        </p:nvSpPr>
        <p:spPr>
          <a:xfrm>
            <a:off x="-11081" y="6430955"/>
            <a:ext cx="12203081" cy="307777"/>
          </a:xfrm>
          <a:prstGeom prst="rect">
            <a:avLst/>
          </a:prstGeom>
          <a:noFill/>
        </p:spPr>
        <p:txBody>
          <a:bodyPr wrap="square" rtlCol="0">
            <a:spAutoFit/>
          </a:bodyPr>
          <a:lstStyle/>
          <a:p>
            <a:pPr algn="ctr"/>
            <a:r>
              <a:rPr lang="en-US" sz="1400" dirty="0">
                <a:solidFill>
                  <a:schemeClr val="tx1"/>
                </a:solidFill>
                <a:latin typeface="Century Gothic" panose="020B0502020202020204" pitchFamily="34" charset="0"/>
              </a:rPr>
              <a:t>@</a:t>
            </a:r>
            <a:r>
              <a:rPr lang="en-US" sz="1400" dirty="0" err="1">
                <a:solidFill>
                  <a:schemeClr val="tx1"/>
                </a:solidFill>
                <a:latin typeface="Century Gothic" panose="020B0502020202020204" pitchFamily="34" charset="0"/>
              </a:rPr>
              <a:t>WADeptHealth</a:t>
            </a:r>
            <a:endParaRPr lang="en-US" sz="1400" dirty="0">
              <a:solidFill>
                <a:schemeClr val="tx1"/>
              </a:solidFill>
              <a:latin typeface="Century Gothic" panose="020B0502020202020204" pitchFamily="34" charset="0"/>
            </a:endParaRPr>
          </a:p>
        </p:txBody>
      </p:sp>
      <p:sp>
        <p:nvSpPr>
          <p:cNvPr id="45" name="Title 2"/>
          <p:cNvSpPr>
            <a:spLocks noGrp="1"/>
          </p:cNvSpPr>
          <p:nvPr>
            <p:ph type="title" hasCustomPrompt="1"/>
          </p:nvPr>
        </p:nvSpPr>
        <p:spPr>
          <a:xfrm>
            <a:off x="-11081" y="663993"/>
            <a:ext cx="12180916" cy="520628"/>
          </a:xfrm>
        </p:spPr>
        <p:txBody>
          <a:bodyPr>
            <a:normAutofit/>
          </a:bodyPr>
          <a:lstStyle>
            <a:lvl1pPr algn="ctr">
              <a:defRPr sz="2700"/>
            </a:lvl1pPr>
          </a:lstStyle>
          <a:p>
            <a:pPr lvl="0"/>
            <a:r>
              <a:rPr lang="en-US" dirty="0"/>
              <a:t>Contact 1</a:t>
            </a:r>
          </a:p>
        </p:txBody>
      </p:sp>
      <p:grpSp>
        <p:nvGrpSpPr>
          <p:cNvPr id="20" name="Group 19">
            <a:extLst>
              <a:ext uri="{FF2B5EF4-FFF2-40B4-BE49-F238E27FC236}">
                <a16:creationId xmlns:a16="http://schemas.microsoft.com/office/drawing/2014/main" id="{640B45D1-4982-0176-FB4E-E1603E65CE90}"/>
              </a:ext>
            </a:extLst>
          </p:cNvPr>
          <p:cNvGrpSpPr/>
          <p:nvPr userDrawn="1"/>
        </p:nvGrpSpPr>
        <p:grpSpPr>
          <a:xfrm>
            <a:off x="5095578" y="6033871"/>
            <a:ext cx="1978037" cy="318152"/>
            <a:chOff x="2331164" y="3999801"/>
            <a:chExt cx="1978037" cy="318152"/>
          </a:xfrm>
        </p:grpSpPr>
        <p:pic>
          <p:nvPicPr>
            <p:cNvPr id="6" name="Picture 5" descr="A picture containing text, first-aid kit, sign, clock&#10;&#10;Description automatically generated">
              <a:extLst>
                <a:ext uri="{FF2B5EF4-FFF2-40B4-BE49-F238E27FC236}">
                  <a16:creationId xmlns:a16="http://schemas.microsoft.com/office/drawing/2014/main" id="{F130F070-62A4-E2F6-4F57-56E33C04C64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64011" y="4004363"/>
              <a:ext cx="309032" cy="309032"/>
            </a:xfrm>
            <a:prstGeom prst="rect">
              <a:avLst/>
            </a:prstGeom>
          </p:spPr>
        </p:pic>
        <p:pic>
          <p:nvPicPr>
            <p:cNvPr id="9" name="Picture 8" descr="A picture containing text, clipart&#10;&#10;Description automatically generated">
              <a:extLst>
                <a:ext uri="{FF2B5EF4-FFF2-40B4-BE49-F238E27FC236}">
                  <a16:creationId xmlns:a16="http://schemas.microsoft.com/office/drawing/2014/main" id="{C55A9DE0-0A54-9DC0-4AE1-52201CAEC0A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31164" y="4004363"/>
              <a:ext cx="309032" cy="309032"/>
            </a:xfrm>
            <a:prstGeom prst="rect">
              <a:avLst/>
            </a:prstGeom>
          </p:spPr>
        </p:pic>
        <p:pic>
          <p:nvPicPr>
            <p:cNvPr id="11" name="Picture 10" descr="Icon&#10;&#10;Description automatically generated">
              <a:extLst>
                <a:ext uri="{FF2B5EF4-FFF2-40B4-BE49-F238E27FC236}">
                  <a16:creationId xmlns:a16="http://schemas.microsoft.com/office/drawing/2014/main" id="{EC113FFF-FCF6-E032-CEC0-FF46300BB47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995365" y="4004361"/>
              <a:ext cx="309033" cy="309033"/>
            </a:xfrm>
            <a:prstGeom prst="rect">
              <a:avLst/>
            </a:prstGeom>
          </p:spPr>
        </p:pic>
        <p:pic>
          <p:nvPicPr>
            <p:cNvPr id="15" name="Picture 14" descr="Icon&#10;&#10;Description automatically generated">
              <a:extLst>
                <a:ext uri="{FF2B5EF4-FFF2-40B4-BE49-F238E27FC236}">
                  <a16:creationId xmlns:a16="http://schemas.microsoft.com/office/drawing/2014/main" id="{193773A7-8BD5-3165-D71B-B6CECCD091F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995608" y="4004360"/>
              <a:ext cx="313593" cy="313593"/>
            </a:xfrm>
            <a:prstGeom prst="rect">
              <a:avLst/>
            </a:prstGeom>
          </p:spPr>
        </p:pic>
        <p:pic>
          <p:nvPicPr>
            <p:cNvPr id="17" name="Picture 16" descr="A picture containing text, monitor, bus, oven&#10;&#10;Description automatically generated">
              <a:extLst>
                <a:ext uri="{FF2B5EF4-FFF2-40B4-BE49-F238E27FC236}">
                  <a16:creationId xmlns:a16="http://schemas.microsoft.com/office/drawing/2014/main" id="{325A605D-7B71-59BF-6249-8A225A4A604F}"/>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326856" y="3999801"/>
              <a:ext cx="313593" cy="313593"/>
            </a:xfrm>
            <a:prstGeom prst="rect">
              <a:avLst/>
            </a:prstGeom>
          </p:spPr>
        </p:pic>
        <p:pic>
          <p:nvPicPr>
            <p:cNvPr id="19" name="Picture 18" descr="A picture containing text&#10;&#10;Description automatically generated">
              <a:extLst>
                <a:ext uri="{FF2B5EF4-FFF2-40B4-BE49-F238E27FC236}">
                  <a16:creationId xmlns:a16="http://schemas.microsoft.com/office/drawing/2014/main" id="{CF436C1A-D1EB-5D50-A2EB-CF1BB4C9DE2C}"/>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flipH="1">
              <a:off x="3658210" y="3999801"/>
              <a:ext cx="318152" cy="318152"/>
            </a:xfrm>
            <a:prstGeom prst="rect">
              <a:avLst/>
            </a:prstGeom>
          </p:spPr>
        </p:pic>
      </p:grpSp>
    </p:spTree>
    <p:extLst>
      <p:ext uri="{BB962C8B-B14F-4D97-AF65-F5344CB8AC3E}">
        <p14:creationId xmlns:p14="http://schemas.microsoft.com/office/powerpoint/2010/main" val="852016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Green WA Presentation Title Slide">
    <p:spTree>
      <p:nvGrpSpPr>
        <p:cNvPr id="1" name=""/>
        <p:cNvGrpSpPr/>
        <p:nvPr/>
      </p:nvGrpSpPr>
      <p:grpSpPr>
        <a:xfrm>
          <a:off x="0" y="0"/>
          <a:ext cx="0" cy="0"/>
          <a:chOff x="0" y="0"/>
          <a:chExt cx="0" cy="0"/>
        </a:xfrm>
      </p:grpSpPr>
      <p:sp>
        <p:nvSpPr>
          <p:cNvPr id="7" name="Text Placeholder 9"/>
          <p:cNvSpPr>
            <a:spLocks noGrp="1"/>
          </p:cNvSpPr>
          <p:nvPr>
            <p:ph type="body" sz="quarter" idx="11" hasCustomPrompt="1"/>
          </p:nvPr>
        </p:nvSpPr>
        <p:spPr>
          <a:xfrm>
            <a:off x="4433455" y="5865639"/>
            <a:ext cx="6483511" cy="472352"/>
          </a:xfrm>
        </p:spPr>
        <p:txBody>
          <a:bodyPr>
            <a:normAutofit/>
          </a:bodyPr>
          <a:lstStyle>
            <a:lvl1pPr marL="0" indent="0">
              <a:lnSpc>
                <a:spcPct val="100000"/>
              </a:lnSpc>
              <a:spcBef>
                <a:spcPts val="0"/>
              </a:spcBef>
              <a:buNone/>
              <a:defRPr sz="2000" cap="none" baseline="0">
                <a:solidFill>
                  <a:schemeClr val="tx1"/>
                </a:solidFill>
              </a:defRPr>
            </a:lvl1pPr>
          </a:lstStyle>
          <a:p>
            <a:pPr lvl="0"/>
            <a:r>
              <a:rPr lang="en-US" dirty="0"/>
              <a:t>Office/Program</a:t>
            </a:r>
          </a:p>
        </p:txBody>
      </p:sp>
      <p:sp>
        <p:nvSpPr>
          <p:cNvPr id="8" name="Title 3"/>
          <p:cNvSpPr>
            <a:spLocks noGrp="1"/>
          </p:cNvSpPr>
          <p:nvPr>
            <p:ph type="title" hasCustomPrompt="1"/>
          </p:nvPr>
        </p:nvSpPr>
        <p:spPr>
          <a:xfrm>
            <a:off x="4433455" y="5448045"/>
            <a:ext cx="6483511" cy="417595"/>
          </a:xfrm>
        </p:spPr>
        <p:txBody>
          <a:bodyPr>
            <a:noAutofit/>
          </a:bodyPr>
          <a:lstStyle>
            <a:lvl1pPr>
              <a:defRPr sz="3000" cap="all" baseline="0"/>
            </a:lvl1pPr>
          </a:lstStyle>
          <a:p>
            <a:pPr lvl="0"/>
            <a:r>
              <a:rPr lang="en-US" dirty="0"/>
              <a:t>PRESENTATION TITLE</a:t>
            </a: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935892" y="5500109"/>
            <a:ext cx="1996064" cy="587138"/>
          </a:xfrm>
          <a:prstGeom prst="rect">
            <a:avLst/>
          </a:prstGeom>
        </p:spPr>
      </p:pic>
      <p:pic>
        <p:nvPicPr>
          <p:cNvPr id="13" name="Picture 12" descr="view from high above Diablo Lake in the Northern Cascades mountain range"/>
          <p:cNvPicPr>
            <a:picLocks noChangeAspect="1"/>
          </p:cNvPicPr>
          <p:nvPr userDrawn="1"/>
        </p:nvPicPr>
        <p:blipFill rotWithShape="1">
          <a:blip r:embed="rId3" cstate="screen">
            <a:extLst>
              <a:ext uri="{28A0092B-C50C-407E-A947-70E740481C1C}">
                <a14:useLocalDpi xmlns:a14="http://schemas.microsoft.com/office/drawing/2010/main"/>
              </a:ext>
            </a:extLst>
          </a:blip>
          <a:srcRect l="-129"/>
          <a:stretch/>
        </p:blipFill>
        <p:spPr>
          <a:xfrm>
            <a:off x="-8526" y="1"/>
            <a:ext cx="12200525" cy="4572000"/>
          </a:xfrm>
          <a:prstGeom prst="rect">
            <a:avLst/>
          </a:prstGeom>
        </p:spPr>
      </p:pic>
    </p:spTree>
    <p:extLst>
      <p:ext uri="{BB962C8B-B14F-4D97-AF65-F5344CB8AC3E}">
        <p14:creationId xmlns:p14="http://schemas.microsoft.com/office/powerpoint/2010/main" val="15264590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act Slide 2">
    <p:spTree>
      <p:nvGrpSpPr>
        <p:cNvPr id="1" name=""/>
        <p:cNvGrpSpPr/>
        <p:nvPr/>
      </p:nvGrpSpPr>
      <p:grpSpPr>
        <a:xfrm>
          <a:off x="0" y="0"/>
          <a:ext cx="0" cy="0"/>
          <a:chOff x="0" y="0"/>
          <a:chExt cx="0" cy="0"/>
        </a:xfrm>
      </p:grpSpPr>
      <p:sp>
        <p:nvSpPr>
          <p:cNvPr id="22" name="Text Placeholder 21"/>
          <p:cNvSpPr>
            <a:spLocks noGrp="1"/>
          </p:cNvSpPr>
          <p:nvPr>
            <p:ph type="body" sz="quarter" idx="15" hasCustomPrompt="1"/>
          </p:nvPr>
        </p:nvSpPr>
        <p:spPr>
          <a:xfrm>
            <a:off x="2385486" y="4283999"/>
            <a:ext cx="3312581" cy="412750"/>
          </a:xfrm>
        </p:spPr>
        <p:txBody>
          <a:bodyPr>
            <a:normAutofit/>
          </a:bodyPr>
          <a:lstStyle>
            <a:lvl1pPr marL="0" indent="0" algn="ctr">
              <a:buNone/>
              <a:defRPr sz="2200" b="1">
                <a:solidFill>
                  <a:schemeClr val="tx1"/>
                </a:solidFill>
                <a:latin typeface="+mn-lt"/>
              </a:defRPr>
            </a:lvl1pPr>
          </a:lstStyle>
          <a:p>
            <a:pPr lvl="0"/>
            <a:r>
              <a:rPr lang="en-US" dirty="0"/>
              <a:t>Name</a:t>
            </a:r>
          </a:p>
        </p:txBody>
      </p:sp>
      <p:sp>
        <p:nvSpPr>
          <p:cNvPr id="23" name="Text Placeholder 21"/>
          <p:cNvSpPr>
            <a:spLocks noGrp="1"/>
          </p:cNvSpPr>
          <p:nvPr>
            <p:ph type="body" sz="quarter" idx="16" hasCustomPrompt="1"/>
          </p:nvPr>
        </p:nvSpPr>
        <p:spPr>
          <a:xfrm>
            <a:off x="6510127" y="4278472"/>
            <a:ext cx="3316177" cy="412750"/>
          </a:xfrm>
        </p:spPr>
        <p:txBody>
          <a:bodyPr>
            <a:normAutofit/>
          </a:bodyPr>
          <a:lstStyle>
            <a:lvl1pPr marL="0" indent="0" algn="ctr">
              <a:buNone/>
              <a:defRPr lang="en-US" sz="2200" b="1" kern="1200" dirty="0">
                <a:solidFill>
                  <a:schemeClr val="tx1"/>
                </a:solidFill>
                <a:latin typeface="+mn-lt"/>
                <a:ea typeface="+mn-ea"/>
                <a:cs typeface="+mn-cs"/>
              </a:defRPr>
            </a:lvl1pPr>
          </a:lstStyle>
          <a:p>
            <a:pPr marL="0" lvl="0" indent="0" algn="ctr" defTabSz="914400" rtl="0" eaLnBrk="1" latinLnBrk="0" hangingPunct="1">
              <a:lnSpc>
                <a:spcPct val="90000"/>
              </a:lnSpc>
              <a:spcBef>
                <a:spcPts val="1000"/>
              </a:spcBef>
              <a:buClr>
                <a:srgbClr val="CB8A49"/>
              </a:buClr>
              <a:buFont typeface="Wingdings" panose="05000000000000000000" pitchFamily="2" charset="2"/>
              <a:buNone/>
            </a:pPr>
            <a:r>
              <a:rPr lang="en-US" dirty="0"/>
              <a:t>Name</a:t>
            </a:r>
          </a:p>
        </p:txBody>
      </p:sp>
      <p:sp>
        <p:nvSpPr>
          <p:cNvPr id="25" name="Text Placeholder 24"/>
          <p:cNvSpPr>
            <a:spLocks noGrp="1"/>
          </p:cNvSpPr>
          <p:nvPr>
            <p:ph type="body" sz="quarter" idx="17" hasCustomPrompt="1"/>
          </p:nvPr>
        </p:nvSpPr>
        <p:spPr>
          <a:xfrm>
            <a:off x="2385485" y="4705636"/>
            <a:ext cx="3312583" cy="314335"/>
          </a:xfrm>
        </p:spPr>
        <p:txBody>
          <a:bodyPr/>
          <a:lstStyle>
            <a:lvl1pPr marL="0" indent="0" algn="ctr">
              <a:buNone/>
              <a:defRPr sz="2000" i="1">
                <a:solidFill>
                  <a:schemeClr val="tx1"/>
                </a:solidFill>
                <a:latin typeface="+mn-lt"/>
              </a:defRPr>
            </a:lvl1pPr>
          </a:lstStyle>
          <a:p>
            <a:pPr lvl="0"/>
            <a:r>
              <a:rPr lang="en-US" dirty="0"/>
              <a:t>Title</a:t>
            </a:r>
          </a:p>
        </p:txBody>
      </p:sp>
      <p:sp>
        <p:nvSpPr>
          <p:cNvPr id="26" name="Text Placeholder 24"/>
          <p:cNvSpPr>
            <a:spLocks noGrp="1"/>
          </p:cNvSpPr>
          <p:nvPr>
            <p:ph type="body" sz="quarter" idx="18" hasCustomPrompt="1"/>
          </p:nvPr>
        </p:nvSpPr>
        <p:spPr>
          <a:xfrm>
            <a:off x="6506633" y="4700175"/>
            <a:ext cx="3316176" cy="314335"/>
          </a:xfrm>
        </p:spPr>
        <p:txBody>
          <a:bodyPr>
            <a:normAutofit/>
          </a:bodyPr>
          <a:lstStyle>
            <a:lvl1pPr marL="0" indent="0" algn="ctr">
              <a:buNone/>
              <a:defRPr lang="en-US" sz="2000" i="1" kern="1200" dirty="0">
                <a:solidFill>
                  <a:schemeClr val="tx1"/>
                </a:solidFill>
                <a:latin typeface="+mn-lt"/>
                <a:ea typeface="+mn-ea"/>
                <a:cs typeface="+mn-cs"/>
              </a:defRPr>
            </a:lvl1pPr>
          </a:lstStyle>
          <a:p>
            <a:pPr marL="0" lvl="0" indent="0" algn="ctr" defTabSz="914400" rtl="0" eaLnBrk="1" latinLnBrk="0" hangingPunct="1">
              <a:lnSpc>
                <a:spcPct val="90000"/>
              </a:lnSpc>
              <a:spcBef>
                <a:spcPts val="1000"/>
              </a:spcBef>
              <a:buClr>
                <a:srgbClr val="CB8A49"/>
              </a:buClr>
              <a:buFont typeface="Wingdings" panose="05000000000000000000" pitchFamily="2" charset="2"/>
              <a:buNone/>
            </a:pPr>
            <a:r>
              <a:rPr lang="en-US" dirty="0"/>
              <a:t>Title</a:t>
            </a:r>
          </a:p>
        </p:txBody>
      </p:sp>
      <p:sp>
        <p:nvSpPr>
          <p:cNvPr id="28" name="Text Placeholder 27"/>
          <p:cNvSpPr>
            <a:spLocks noGrp="1"/>
          </p:cNvSpPr>
          <p:nvPr>
            <p:ph type="body" sz="quarter" idx="19" hasCustomPrompt="1"/>
          </p:nvPr>
        </p:nvSpPr>
        <p:spPr>
          <a:xfrm>
            <a:off x="2385485" y="5028139"/>
            <a:ext cx="3312583" cy="374650"/>
          </a:xfrm>
        </p:spPr>
        <p:txBody>
          <a:bodyPr/>
          <a:lstStyle>
            <a:lvl1pPr marL="0" indent="0" algn="ctr">
              <a:buNone/>
              <a:defRPr sz="2000">
                <a:solidFill>
                  <a:schemeClr val="tx1"/>
                </a:solidFill>
                <a:latin typeface="+mn-lt"/>
              </a:defRPr>
            </a:lvl1pPr>
          </a:lstStyle>
          <a:p>
            <a:pPr lvl="0"/>
            <a:r>
              <a:rPr lang="en-US" dirty="0"/>
              <a:t>Program</a:t>
            </a:r>
          </a:p>
        </p:txBody>
      </p:sp>
      <p:sp>
        <p:nvSpPr>
          <p:cNvPr id="29" name="Text Placeholder 27"/>
          <p:cNvSpPr>
            <a:spLocks noGrp="1"/>
          </p:cNvSpPr>
          <p:nvPr>
            <p:ph type="body" sz="quarter" idx="20" hasCustomPrompt="1"/>
          </p:nvPr>
        </p:nvSpPr>
        <p:spPr>
          <a:xfrm>
            <a:off x="6510227" y="5023461"/>
            <a:ext cx="3312583" cy="374650"/>
          </a:xfrm>
        </p:spPr>
        <p:txBody>
          <a:bodyPr/>
          <a:lstStyle>
            <a:lvl1pPr marL="0" indent="0" algn="ctr">
              <a:buNone/>
              <a:defRPr sz="2000">
                <a:solidFill>
                  <a:schemeClr val="tx1"/>
                </a:solidFill>
                <a:latin typeface="+mn-lt"/>
              </a:defRPr>
            </a:lvl1pPr>
          </a:lstStyle>
          <a:p>
            <a:pPr lvl="0"/>
            <a:r>
              <a:rPr lang="en-US" dirty="0"/>
              <a:t>Program</a:t>
            </a:r>
          </a:p>
        </p:txBody>
      </p:sp>
      <p:cxnSp>
        <p:nvCxnSpPr>
          <p:cNvPr id="15" name="Straight Connector 14"/>
          <p:cNvCxnSpPr/>
          <p:nvPr userDrawn="1"/>
        </p:nvCxnSpPr>
        <p:spPr>
          <a:xfrm flipV="1">
            <a:off x="5763752" y="1246350"/>
            <a:ext cx="666664" cy="1369"/>
          </a:xfrm>
          <a:prstGeom prst="line">
            <a:avLst/>
          </a:prstGeom>
          <a:ln w="50800">
            <a:solidFill>
              <a:srgbClr val="CB8A49"/>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flipV="1">
            <a:off x="5763752" y="1246748"/>
            <a:ext cx="666664" cy="1369"/>
          </a:xfrm>
          <a:prstGeom prst="line">
            <a:avLst/>
          </a:prstGeom>
          <a:ln w="50800">
            <a:solidFill>
              <a:srgbClr val="2699BB"/>
            </a:solidFill>
          </a:ln>
          <a:effectLst/>
        </p:spPr>
        <p:style>
          <a:lnRef idx="1">
            <a:schemeClr val="accent1"/>
          </a:lnRef>
          <a:fillRef idx="0">
            <a:schemeClr val="accent1"/>
          </a:fillRef>
          <a:effectRef idx="0">
            <a:schemeClr val="accent1"/>
          </a:effectRef>
          <a:fontRef idx="minor">
            <a:schemeClr val="tx1"/>
          </a:fontRef>
        </p:style>
      </p:cxnSp>
      <p:sp>
        <p:nvSpPr>
          <p:cNvPr id="45" name="Picture Placeholder 17"/>
          <p:cNvSpPr>
            <a:spLocks noGrp="1"/>
          </p:cNvSpPr>
          <p:nvPr>
            <p:ph type="pic" sz="quarter" idx="13"/>
          </p:nvPr>
        </p:nvSpPr>
        <p:spPr>
          <a:xfrm>
            <a:off x="2385485" y="1564831"/>
            <a:ext cx="3312583" cy="2487612"/>
          </a:xfrm>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
        <p:nvSpPr>
          <p:cNvPr id="46" name="Picture Placeholder 19"/>
          <p:cNvSpPr>
            <a:spLocks noGrp="1"/>
          </p:cNvSpPr>
          <p:nvPr>
            <p:ph type="pic" sz="quarter" idx="14"/>
          </p:nvPr>
        </p:nvSpPr>
        <p:spPr>
          <a:xfrm>
            <a:off x="6506634" y="1559083"/>
            <a:ext cx="3297767" cy="2487617"/>
          </a:xfrm>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
        <p:nvSpPr>
          <p:cNvPr id="47" name="Text Placeholder 2"/>
          <p:cNvSpPr>
            <a:spLocks noGrp="1"/>
          </p:cNvSpPr>
          <p:nvPr>
            <p:ph type="body" sz="quarter" idx="22" hasCustomPrompt="1"/>
          </p:nvPr>
        </p:nvSpPr>
        <p:spPr>
          <a:xfrm>
            <a:off x="0" y="5569077"/>
            <a:ext cx="12192000" cy="269274"/>
          </a:xfrm>
        </p:spPr>
        <p:txBody>
          <a:bodyPr>
            <a:noAutofit/>
          </a:bodyPr>
          <a:lstStyle>
            <a:lvl1pPr marL="0" indent="0" algn="ctr">
              <a:buNone/>
              <a:defRPr sz="2000">
                <a:solidFill>
                  <a:schemeClr val="tx1"/>
                </a:solidFill>
              </a:defRPr>
            </a:lvl1pPr>
            <a:lvl2pPr marL="280988" indent="0">
              <a:buNone/>
              <a:defRPr sz="1600">
                <a:solidFill>
                  <a:srgbClr val="CB8A49"/>
                </a:solidFill>
              </a:defRPr>
            </a:lvl2pPr>
            <a:lvl3pPr marL="519113" indent="0">
              <a:buNone/>
              <a:defRPr sz="1600">
                <a:solidFill>
                  <a:srgbClr val="CB8A49"/>
                </a:solidFill>
              </a:defRPr>
            </a:lvl3pPr>
            <a:lvl4pPr marL="747713" indent="0">
              <a:buNone/>
              <a:defRPr sz="1600">
                <a:solidFill>
                  <a:srgbClr val="CB8A49"/>
                </a:solidFill>
              </a:defRPr>
            </a:lvl4pPr>
            <a:lvl5pPr marL="741363" indent="0">
              <a:buNone/>
              <a:defRPr sz="1600">
                <a:solidFill>
                  <a:srgbClr val="CB8A49"/>
                </a:solidFill>
              </a:defRPr>
            </a:lvl5pPr>
          </a:lstStyle>
          <a:p>
            <a:pPr lvl="0"/>
            <a:r>
              <a:rPr lang="en-US" dirty="0"/>
              <a:t>www.doh.wa.gov</a:t>
            </a:r>
          </a:p>
        </p:txBody>
      </p:sp>
      <p:sp>
        <p:nvSpPr>
          <p:cNvPr id="24" name="TextBox 23"/>
          <p:cNvSpPr txBox="1"/>
          <p:nvPr userDrawn="1"/>
        </p:nvSpPr>
        <p:spPr>
          <a:xfrm>
            <a:off x="-11081" y="6430955"/>
            <a:ext cx="12203081" cy="307777"/>
          </a:xfrm>
          <a:prstGeom prst="rect">
            <a:avLst/>
          </a:prstGeom>
          <a:noFill/>
        </p:spPr>
        <p:txBody>
          <a:bodyPr wrap="square" rtlCol="0">
            <a:spAutoFit/>
          </a:bodyPr>
          <a:lstStyle/>
          <a:p>
            <a:pPr algn="ctr"/>
            <a:r>
              <a:rPr lang="en-US" sz="1400" dirty="0">
                <a:solidFill>
                  <a:schemeClr val="tx1"/>
                </a:solidFill>
                <a:latin typeface="Century Gothic" panose="020B0502020202020204" pitchFamily="34" charset="0"/>
              </a:rPr>
              <a:t>@</a:t>
            </a:r>
            <a:r>
              <a:rPr lang="en-US" sz="1400" dirty="0" err="1">
                <a:solidFill>
                  <a:schemeClr val="tx1"/>
                </a:solidFill>
                <a:latin typeface="Century Gothic" panose="020B0502020202020204" pitchFamily="34" charset="0"/>
              </a:rPr>
              <a:t>WADeptHealth</a:t>
            </a:r>
            <a:endParaRPr lang="en-US" sz="1400" dirty="0">
              <a:solidFill>
                <a:schemeClr val="tx1"/>
              </a:solidFill>
              <a:latin typeface="Century Gothic" panose="020B0502020202020204" pitchFamily="34" charset="0"/>
            </a:endParaRPr>
          </a:p>
        </p:txBody>
      </p:sp>
      <p:pic>
        <p:nvPicPr>
          <p:cNvPr id="52" name="Picture 5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931346" y="6086599"/>
            <a:ext cx="307041" cy="230281"/>
          </a:xfrm>
          <a:prstGeom prst="rect">
            <a:avLst/>
          </a:prstGeom>
        </p:spPr>
      </p:pic>
      <p:sp>
        <p:nvSpPr>
          <p:cNvPr id="2" name="Title 1"/>
          <p:cNvSpPr>
            <a:spLocks noGrp="1"/>
          </p:cNvSpPr>
          <p:nvPr>
            <p:ph type="title" hasCustomPrompt="1"/>
          </p:nvPr>
        </p:nvSpPr>
        <p:spPr>
          <a:xfrm>
            <a:off x="-11135" y="664528"/>
            <a:ext cx="12192000" cy="520093"/>
          </a:xfrm>
        </p:spPr>
        <p:txBody>
          <a:bodyPr>
            <a:normAutofit/>
          </a:bodyPr>
          <a:lstStyle>
            <a:lvl1pPr algn="ctr">
              <a:defRPr sz="2700"/>
            </a:lvl1pPr>
          </a:lstStyle>
          <a:p>
            <a:pPr lvl="0"/>
            <a:r>
              <a:rPr lang="en-US" dirty="0"/>
              <a:t>Contact 2</a:t>
            </a:r>
          </a:p>
        </p:txBody>
      </p:sp>
      <p:grpSp>
        <p:nvGrpSpPr>
          <p:cNvPr id="3" name="Group 2">
            <a:extLst>
              <a:ext uri="{FF2B5EF4-FFF2-40B4-BE49-F238E27FC236}">
                <a16:creationId xmlns:a16="http://schemas.microsoft.com/office/drawing/2014/main" id="{AE9055EF-4EFB-098C-509A-9CF7C24F28DB}"/>
              </a:ext>
            </a:extLst>
          </p:cNvPr>
          <p:cNvGrpSpPr/>
          <p:nvPr userDrawn="1"/>
        </p:nvGrpSpPr>
        <p:grpSpPr>
          <a:xfrm>
            <a:off x="5095578" y="6033871"/>
            <a:ext cx="1978037" cy="318152"/>
            <a:chOff x="2331164" y="3999801"/>
            <a:chExt cx="1978037" cy="318152"/>
          </a:xfrm>
        </p:grpSpPr>
        <p:pic>
          <p:nvPicPr>
            <p:cNvPr id="4" name="Picture 3" descr="A picture containing text, first-aid kit, sign, clock&#10;&#10;Description automatically generated">
              <a:extLst>
                <a:ext uri="{FF2B5EF4-FFF2-40B4-BE49-F238E27FC236}">
                  <a16:creationId xmlns:a16="http://schemas.microsoft.com/office/drawing/2014/main" id="{7BE6BD9E-57C3-D53E-46F1-5C63C043A2F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664011" y="4004363"/>
              <a:ext cx="309032" cy="309032"/>
            </a:xfrm>
            <a:prstGeom prst="rect">
              <a:avLst/>
            </a:prstGeom>
          </p:spPr>
        </p:pic>
        <p:pic>
          <p:nvPicPr>
            <p:cNvPr id="5" name="Picture 4" descr="A picture containing text, clipart&#10;&#10;Description automatically generated">
              <a:extLst>
                <a:ext uri="{FF2B5EF4-FFF2-40B4-BE49-F238E27FC236}">
                  <a16:creationId xmlns:a16="http://schemas.microsoft.com/office/drawing/2014/main" id="{151449C4-50E9-7085-87FD-269F487EE22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331164" y="4004363"/>
              <a:ext cx="309032" cy="309032"/>
            </a:xfrm>
            <a:prstGeom prst="rect">
              <a:avLst/>
            </a:prstGeom>
          </p:spPr>
        </p:pic>
        <p:pic>
          <p:nvPicPr>
            <p:cNvPr id="6" name="Picture 5" descr="Icon&#10;&#10;Description automatically generated">
              <a:extLst>
                <a:ext uri="{FF2B5EF4-FFF2-40B4-BE49-F238E27FC236}">
                  <a16:creationId xmlns:a16="http://schemas.microsoft.com/office/drawing/2014/main" id="{091118B7-ED00-240A-A330-787DEB03BC7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995365" y="4004361"/>
              <a:ext cx="309033" cy="309033"/>
            </a:xfrm>
            <a:prstGeom prst="rect">
              <a:avLst/>
            </a:prstGeom>
          </p:spPr>
        </p:pic>
        <p:pic>
          <p:nvPicPr>
            <p:cNvPr id="7" name="Picture 6" descr="Icon&#10;&#10;Description automatically generated">
              <a:extLst>
                <a:ext uri="{FF2B5EF4-FFF2-40B4-BE49-F238E27FC236}">
                  <a16:creationId xmlns:a16="http://schemas.microsoft.com/office/drawing/2014/main" id="{D09277A0-C503-2374-2056-8202D76E2F1B}"/>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995608" y="4004360"/>
              <a:ext cx="313593" cy="313593"/>
            </a:xfrm>
            <a:prstGeom prst="rect">
              <a:avLst/>
            </a:prstGeom>
          </p:spPr>
        </p:pic>
        <p:pic>
          <p:nvPicPr>
            <p:cNvPr id="8" name="Picture 7" descr="A picture containing text, monitor, bus, oven&#10;&#10;Description automatically generated">
              <a:extLst>
                <a:ext uri="{FF2B5EF4-FFF2-40B4-BE49-F238E27FC236}">
                  <a16:creationId xmlns:a16="http://schemas.microsoft.com/office/drawing/2014/main" id="{D1BF6D95-BEA3-7EF6-BD7F-2F2220DB80E7}"/>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3326856" y="3999801"/>
              <a:ext cx="313593" cy="313593"/>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C8C3F0D0-E0EF-CA6B-3D42-1C272B22A575}"/>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flipH="1">
              <a:off x="3658210" y="3999801"/>
              <a:ext cx="318152" cy="318152"/>
            </a:xfrm>
            <a:prstGeom prst="rect">
              <a:avLst/>
            </a:prstGeom>
          </p:spPr>
        </p:pic>
      </p:grpSp>
    </p:spTree>
    <p:extLst>
      <p:ext uri="{BB962C8B-B14F-4D97-AF65-F5344CB8AC3E}">
        <p14:creationId xmlns:p14="http://schemas.microsoft.com/office/powerpoint/2010/main" val="25410077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ank Slide with Title">
    <p:spTree>
      <p:nvGrpSpPr>
        <p:cNvPr id="1" name=""/>
        <p:cNvGrpSpPr/>
        <p:nvPr/>
      </p:nvGrpSpPr>
      <p:grpSpPr>
        <a:xfrm>
          <a:off x="0" y="0"/>
          <a:ext cx="0" cy="0"/>
          <a:chOff x="0" y="0"/>
          <a:chExt cx="0" cy="0"/>
        </a:xfrm>
      </p:grpSpPr>
      <p:cxnSp>
        <p:nvCxnSpPr>
          <p:cNvPr id="25" name="Straight Connector 24"/>
          <p:cNvCxnSpPr/>
          <p:nvPr userDrawn="1"/>
        </p:nvCxnSpPr>
        <p:spPr>
          <a:xfrm flipV="1">
            <a:off x="5763752" y="1246350"/>
            <a:ext cx="666664" cy="1369"/>
          </a:xfrm>
          <a:prstGeom prst="line">
            <a:avLst/>
          </a:prstGeom>
          <a:ln w="50800">
            <a:solidFill>
              <a:srgbClr val="2699BB"/>
            </a:solidFill>
          </a:ln>
          <a:effectLst/>
        </p:spPr>
        <p:style>
          <a:lnRef idx="1">
            <a:schemeClr val="accent1"/>
          </a:lnRef>
          <a:fillRef idx="0">
            <a:schemeClr val="accent1"/>
          </a:fillRef>
          <a:effectRef idx="0">
            <a:schemeClr val="accent1"/>
          </a:effectRef>
          <a:fontRef idx="minor">
            <a:schemeClr val="tx1"/>
          </a:fontRef>
        </p:style>
      </p:cxnSp>
      <p:sp>
        <p:nvSpPr>
          <p:cNvPr id="5" name="TextBox 4"/>
          <p:cNvSpPr txBox="1"/>
          <p:nvPr userDrawn="1"/>
        </p:nvSpPr>
        <p:spPr>
          <a:xfrm>
            <a:off x="0" y="6318775"/>
            <a:ext cx="12192000" cy="369332"/>
          </a:xfrm>
          <a:prstGeom prst="rect">
            <a:avLst/>
          </a:prstGeom>
          <a:noFill/>
        </p:spPr>
        <p:txBody>
          <a:bodyPr wrap="square" rtlCol="0">
            <a:spAutoFit/>
          </a:bodyPr>
          <a:lstStyle/>
          <a:p>
            <a:pPr algn="ctr"/>
            <a:r>
              <a:rPr lang="en-US" sz="1800" dirty="0">
                <a:solidFill>
                  <a:srgbClr val="2699BB"/>
                </a:solidFill>
                <a:latin typeface="Century Gothic" panose="020B0502020202020204" pitchFamily="34" charset="0"/>
              </a:rPr>
              <a:t>Washington State Department of Health</a:t>
            </a:r>
            <a:r>
              <a:rPr lang="en-US" sz="1800" baseline="0" dirty="0">
                <a:solidFill>
                  <a:srgbClr val="2699BB"/>
                </a:solidFill>
                <a:latin typeface="Century Gothic" panose="020B0502020202020204" pitchFamily="34" charset="0"/>
              </a:rPr>
              <a:t> </a:t>
            </a:r>
            <a:r>
              <a:rPr lang="en-US" sz="1800" dirty="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t>‹#›</a:t>
            </a:fld>
            <a:endParaRPr lang="en-US" sz="1800" dirty="0">
              <a:solidFill>
                <a:schemeClr val="tx1"/>
              </a:solidFill>
              <a:latin typeface="Century Gothic" panose="020B0502020202020204" pitchFamily="34" charset="0"/>
            </a:endParaRPr>
          </a:p>
        </p:txBody>
      </p:sp>
      <p:sp>
        <p:nvSpPr>
          <p:cNvPr id="7" name="Title 2"/>
          <p:cNvSpPr>
            <a:spLocks noGrp="1"/>
          </p:cNvSpPr>
          <p:nvPr>
            <p:ph type="title" hasCustomPrompt="1"/>
          </p:nvPr>
        </p:nvSpPr>
        <p:spPr>
          <a:xfrm>
            <a:off x="-9099" y="680798"/>
            <a:ext cx="12192000" cy="482030"/>
          </a:xfrm>
        </p:spPr>
        <p:txBody>
          <a:bodyPr>
            <a:normAutofit/>
          </a:bodyPr>
          <a:lstStyle>
            <a:lvl1pPr algn="ctr">
              <a:defRPr sz="2700"/>
            </a:lvl1pPr>
          </a:lstStyle>
          <a:p>
            <a:pPr lvl="0"/>
            <a:r>
              <a:rPr lang="en-US" dirty="0"/>
              <a:t>Blank Slide</a:t>
            </a:r>
          </a:p>
        </p:txBody>
      </p:sp>
    </p:spTree>
    <p:extLst>
      <p:ext uri="{BB962C8B-B14F-4D97-AF65-F5344CB8AC3E}">
        <p14:creationId xmlns:p14="http://schemas.microsoft.com/office/powerpoint/2010/main" val="32165665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lank Slide with Page Number">
    <p:spTree>
      <p:nvGrpSpPr>
        <p:cNvPr id="1" name=""/>
        <p:cNvGrpSpPr/>
        <p:nvPr/>
      </p:nvGrpSpPr>
      <p:grpSpPr>
        <a:xfrm>
          <a:off x="0" y="0"/>
          <a:ext cx="0" cy="0"/>
          <a:chOff x="0" y="0"/>
          <a:chExt cx="0" cy="0"/>
        </a:xfrm>
      </p:grpSpPr>
      <p:sp>
        <p:nvSpPr>
          <p:cNvPr id="5" name="TextBox 4"/>
          <p:cNvSpPr txBox="1"/>
          <p:nvPr userDrawn="1"/>
        </p:nvSpPr>
        <p:spPr>
          <a:xfrm>
            <a:off x="0" y="6318775"/>
            <a:ext cx="12192000" cy="369332"/>
          </a:xfrm>
          <a:prstGeom prst="rect">
            <a:avLst/>
          </a:prstGeom>
          <a:noFill/>
        </p:spPr>
        <p:txBody>
          <a:bodyPr wrap="square" rtlCol="0">
            <a:spAutoFit/>
          </a:bodyPr>
          <a:lstStyle/>
          <a:p>
            <a:pPr algn="ctr"/>
            <a:r>
              <a:rPr lang="en-US" sz="1800" dirty="0">
                <a:solidFill>
                  <a:srgbClr val="2699BB"/>
                </a:solidFill>
                <a:latin typeface="Century Gothic" panose="020B0502020202020204" pitchFamily="34" charset="0"/>
              </a:rPr>
              <a:t>Washington State Department of Health</a:t>
            </a:r>
            <a:r>
              <a:rPr lang="en-US" sz="1800" baseline="0" dirty="0">
                <a:solidFill>
                  <a:srgbClr val="2699BB"/>
                </a:solidFill>
                <a:latin typeface="Century Gothic" panose="020B0502020202020204" pitchFamily="34" charset="0"/>
              </a:rPr>
              <a:t> </a:t>
            </a:r>
            <a:r>
              <a:rPr lang="en-US" sz="1800" dirty="0">
                <a:solidFill>
                  <a:schemeClr val="tx1"/>
                </a:solidFill>
                <a:latin typeface="Century Gothic" panose="020B0502020202020204" pitchFamily="34" charset="0"/>
              </a:rPr>
              <a:t>| </a:t>
            </a:r>
            <a:fld id="{647B4F43-D519-4C1F-A815-23EAD624CF95}" type="slidenum">
              <a:rPr lang="en-US" sz="1800" smtClean="0">
                <a:solidFill>
                  <a:schemeClr val="tx1"/>
                </a:solidFill>
                <a:latin typeface="Century Gothic" panose="020B0502020202020204" pitchFamily="34" charset="0"/>
              </a:rPr>
              <a:pPr/>
              <a:t>‹#›</a:t>
            </a:fld>
            <a:endParaRPr lang="en-US" sz="1800" dirty="0">
              <a:solidFill>
                <a:schemeClr val="tx1"/>
              </a:solidFill>
              <a:latin typeface="Century Gothic" panose="020B0502020202020204" pitchFamily="34" charset="0"/>
            </a:endParaRPr>
          </a:p>
        </p:txBody>
      </p:sp>
    </p:spTree>
    <p:extLst>
      <p:ext uri="{BB962C8B-B14F-4D97-AF65-F5344CB8AC3E}">
        <p14:creationId xmlns:p14="http://schemas.microsoft.com/office/powerpoint/2010/main" val="195159441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44279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00857B"/>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2192000" cy="6858000"/>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lumMod val="65000"/>
                  <a:lumOff val="35000"/>
                </a:schemeClr>
              </a:solidFill>
            </a:endParaRPr>
          </a:p>
        </p:txBody>
      </p:sp>
      <p:sp>
        <p:nvSpPr>
          <p:cNvPr id="4" name="TextBox 3"/>
          <p:cNvSpPr txBox="1"/>
          <p:nvPr userDrawn="1"/>
        </p:nvSpPr>
        <p:spPr>
          <a:xfrm>
            <a:off x="0" y="5374638"/>
            <a:ext cx="12192000" cy="646331"/>
          </a:xfrm>
          <a:prstGeom prst="rect">
            <a:avLst/>
          </a:prstGeom>
          <a:noFill/>
        </p:spPr>
        <p:txBody>
          <a:bodyPr wrap="square" rtlCol="0">
            <a:spAutoFit/>
          </a:bodyPr>
          <a:lstStyle/>
          <a:p>
            <a:pPr algn="ctr"/>
            <a:r>
              <a:rPr lang="en-US" sz="1800" kern="1200" dirty="0">
                <a:solidFill>
                  <a:schemeClr val="bg1"/>
                </a:solidFill>
                <a:effectLst/>
                <a:latin typeface="+mn-lt"/>
                <a:ea typeface="+mn-ea"/>
                <a:cs typeface="+mn-cs"/>
              </a:rPr>
              <a:t>To request this document in another format, call 1-800-525-0127. Deaf or hard of</a:t>
            </a:r>
          </a:p>
          <a:p>
            <a:pPr algn="ctr"/>
            <a:r>
              <a:rPr lang="en-US" sz="1800" kern="1200">
                <a:solidFill>
                  <a:schemeClr val="bg1"/>
                </a:solidFill>
                <a:effectLst/>
                <a:latin typeface="+mn-lt"/>
                <a:ea typeface="+mn-ea"/>
                <a:cs typeface="+mn-cs"/>
              </a:rPr>
              <a:t>hearing customers, please call 711 (Washington Relay) or email </a:t>
            </a:r>
            <a:r>
              <a:rPr lang="en-US" sz="1800" u="none" kern="1200">
                <a:solidFill>
                  <a:schemeClr val="bg1"/>
                </a:solidFill>
                <a:effectLst/>
                <a:latin typeface="+mn-lt"/>
                <a:ea typeface="+mn-ea"/>
                <a:cs typeface="+mn-cs"/>
              </a:rPr>
              <a:t>civil.rights@doh.wa.gov</a:t>
            </a:r>
            <a:r>
              <a:rPr lang="en-US" sz="1800" kern="1200">
                <a:solidFill>
                  <a:schemeClr val="bg1"/>
                </a:solidFill>
                <a:effectLst/>
                <a:latin typeface="+mn-lt"/>
                <a:ea typeface="+mn-ea"/>
                <a:cs typeface="+mn-cs"/>
              </a:rPr>
              <a:t>. </a:t>
            </a:r>
            <a:endParaRPr lang="en-US" sz="1800" kern="1200" dirty="0">
              <a:solidFill>
                <a:schemeClr val="bg1"/>
              </a:solidFill>
              <a:effectLst/>
              <a:latin typeface="+mn-lt"/>
              <a:ea typeface="+mn-ea"/>
              <a:cs typeface="+mn-cs"/>
            </a:endParaRPr>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672221" y="3807302"/>
            <a:ext cx="2847557" cy="838042"/>
          </a:xfrm>
          <a:prstGeom prst="rect">
            <a:avLst/>
          </a:prstGeom>
          <a:ln>
            <a:noFill/>
          </a:ln>
        </p:spPr>
      </p:pic>
    </p:spTree>
    <p:extLst>
      <p:ext uri="{BB962C8B-B14F-4D97-AF65-F5344CB8AC3E}">
        <p14:creationId xmlns:p14="http://schemas.microsoft.com/office/powerpoint/2010/main" val="25554241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dirty="0"/>
              <a:t>Click to edit Master title style</a:t>
            </a:r>
          </a:p>
        </p:txBody>
      </p:sp>
      <p:sp>
        <p:nvSpPr>
          <p:cNvPr id="3" name="Content Placeholder 2"/>
          <p:cNvSpPr>
            <a:spLocks noGrp="1"/>
          </p:cNvSpPr>
          <p:nvPr>
            <p:ph idx="1"/>
          </p:nvPr>
        </p:nvSpPr>
        <p:spPr/>
        <p:txBody>
          <a:bodyPr/>
          <a:lstStyle>
            <a:lvl1pPr marL="342900" indent="-342900">
              <a:buFont typeface="Wingdings" panose="05000000000000000000" pitchFamily="2" charset="2"/>
              <a:buChar char="§"/>
              <a:defRPr sz="2400" b="1"/>
            </a:lvl1pPr>
            <a:lvl2pPr marL="914400" indent="-457200">
              <a:buFont typeface="Arial" panose="020B0604020202020204" pitchFamily="34" charset="0"/>
              <a:buChar char="•"/>
              <a:defRPr sz="2200" b="1"/>
            </a:lvl2pPr>
            <a:lvl3pPr>
              <a:defRPr sz="2000" b="1"/>
            </a:lvl3pPr>
            <a:lvl4pPr>
              <a:defRPr sz="1800" b="1"/>
            </a:lvl4pPr>
          </a:lstStyle>
          <a:p>
            <a:pPr lvl="0"/>
            <a:r>
              <a:rPr lang="en-US" dirty="0"/>
              <a:t>Click to edit Master text styles</a:t>
            </a:r>
          </a:p>
          <a:p>
            <a:pPr lvl="1"/>
            <a:r>
              <a:rPr lang="en-US" dirty="0"/>
              <a:t>Second level</a:t>
            </a:r>
          </a:p>
          <a:p>
            <a:pPr lvl="2"/>
            <a:r>
              <a:rPr lang="en-US" dirty="0"/>
              <a:t>Third level</a:t>
            </a:r>
          </a:p>
          <a:p>
            <a:pPr lvl="3"/>
            <a:r>
              <a:rPr lang="en-US" dirty="0"/>
              <a:t>Forth level</a:t>
            </a:r>
          </a:p>
        </p:txBody>
      </p:sp>
    </p:spTree>
    <p:extLst>
      <p:ext uri="{BB962C8B-B14F-4D97-AF65-F5344CB8AC3E}">
        <p14:creationId xmlns:p14="http://schemas.microsoft.com/office/powerpoint/2010/main" val="33987624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Picture 4" descr="DOH Logo-rev_white with light gray swoosh.e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4014" y="6145566"/>
            <a:ext cx="1831100" cy="609600"/>
          </a:xfrm>
          <a:prstGeom prst="rect">
            <a:avLst/>
          </a:prstGeom>
        </p:spPr>
      </p:pic>
    </p:spTree>
    <p:extLst>
      <p:ext uri="{BB962C8B-B14F-4D97-AF65-F5344CB8AC3E}">
        <p14:creationId xmlns:p14="http://schemas.microsoft.com/office/powerpoint/2010/main" val="131705438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userDrawn="1">
  <p:cSld name="Title and Content - No Logo">
    <p:spTree>
      <p:nvGrpSpPr>
        <p:cNvPr id="1" name=""/>
        <p:cNvGrpSpPr/>
        <p:nvPr/>
      </p:nvGrpSpPr>
      <p:grpSpPr>
        <a:xfrm>
          <a:off x="0" y="0"/>
          <a:ext cx="0" cy="0"/>
          <a:chOff x="0" y="0"/>
          <a:chExt cx="0" cy="0"/>
        </a:xfrm>
      </p:grpSpPr>
      <p:sp>
        <p:nvSpPr>
          <p:cNvPr id="15" name="Slide Number Placeholder 5"/>
          <p:cNvSpPr>
            <a:spLocks noGrp="1"/>
          </p:cNvSpPr>
          <p:nvPr>
            <p:ph type="sldNum" sz="quarter" idx="12"/>
          </p:nvPr>
        </p:nvSpPr>
        <p:spPr>
          <a:xfrm>
            <a:off x="11529696" y="6425701"/>
            <a:ext cx="487680" cy="365125"/>
          </a:xfrm>
          <a:prstGeom prst="rect">
            <a:avLst/>
          </a:prstGeom>
        </p:spPr>
        <p:txBody>
          <a:bodyPr/>
          <a:lstStyle>
            <a:lvl1pPr algn="r">
              <a:defRPr sz="900"/>
            </a:lvl1pPr>
            <a:extLst/>
          </a:lstStyle>
          <a:p>
            <a:fld id="{D5BBC35B-A44B-4119-B8DA-DE9E3DFADA20}" type="slidenum">
              <a:rPr lang="en-US" smtClean="0"/>
              <a:pPr/>
              <a:t>‹#›</a:t>
            </a:fld>
            <a:endParaRPr lang="en-US" dirty="0"/>
          </a:p>
        </p:txBody>
      </p:sp>
      <p:sp>
        <p:nvSpPr>
          <p:cNvPr id="8" name="Content Placeholder 2"/>
          <p:cNvSpPr>
            <a:spLocks noGrp="1"/>
          </p:cNvSpPr>
          <p:nvPr>
            <p:ph idx="1"/>
          </p:nvPr>
        </p:nvSpPr>
        <p:spPr>
          <a:xfrm>
            <a:off x="609600" y="1481328"/>
            <a:ext cx="10972800" cy="4919472"/>
          </a:xfrm>
        </p:spPr>
        <p:txBody>
          <a:bodyPr/>
          <a:lstStyle>
            <a:lvl1pPr marL="342900" indent="-342900">
              <a:buSzPct val="150000"/>
              <a:buFont typeface="Wingdings" panose="05000000000000000000" pitchFamily="2" charset="2"/>
              <a:buChar char="§"/>
              <a:defRPr sz="2400"/>
            </a:lvl1pPr>
            <a:lvl2pPr marL="623888" indent="-342900">
              <a:buFont typeface="Wingdings" panose="05000000000000000000" pitchFamily="2" charset="2"/>
              <a:buChar char="§"/>
              <a:defRPr sz="2200"/>
            </a:lvl2pPr>
            <a:lvl3pPr marL="862013" indent="-342900">
              <a:buFont typeface="Arial" panose="020B0604020202020204" pitchFamily="34" charset="0"/>
              <a:buChar char="•"/>
              <a:defRPr sz="2000"/>
            </a:lvl3pPr>
            <a:lvl4pPr marL="919163" indent="-171450">
              <a:buFont typeface="Arial" panose="020B0604020202020204" pitchFamily="34" charset="0"/>
              <a:buChar char="•"/>
              <a:defRPr/>
            </a:lvl4pPr>
            <a:lvl5pPr marL="969963" indent="-228600">
              <a:buClr>
                <a:schemeClr val="accent1"/>
              </a:buClr>
              <a:buFont typeface="Arial" panose="020B0604020202020204" pitchFamily="34" charset="0"/>
              <a:buChar char="•"/>
              <a:defRPr sz="1600"/>
            </a:lvl5pPr>
            <a:extLst/>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0" name="Title Placeholder 8"/>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scene3d>
            <a:sp3d prstMaterial="softEdge">
              <a:bevelT w="25400" h="25400"/>
            </a:sp3d>
          </a:bodyPr>
          <a:lstStyle>
            <a:lvl1pPr algn="ctr">
              <a:defRPr sz="3200" b="1"/>
            </a:lvl1pPr>
            <a:extLst/>
          </a:lstStyle>
          <a:p>
            <a:r>
              <a:rPr kumimoji="0" lang="en-US" dirty="0"/>
              <a:t>Click to Title</a:t>
            </a:r>
          </a:p>
        </p:txBody>
      </p:sp>
    </p:spTree>
    <p:extLst>
      <p:ext uri="{BB962C8B-B14F-4D97-AF65-F5344CB8AC3E}">
        <p14:creationId xmlns:p14="http://schemas.microsoft.com/office/powerpoint/2010/main" val="16828070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9652000" y="6425700"/>
            <a:ext cx="1750875" cy="365760"/>
          </a:xfrm>
          <a:prstGeom prst="rect">
            <a:avLst/>
          </a:prstGeom>
          <a:ln/>
        </p:spPr>
        <p:txBody>
          <a:bodyPr/>
          <a:lstStyle>
            <a:lvl1pPr>
              <a:defRPr/>
            </a:lvl1pPr>
          </a:lstStyle>
          <a:p>
            <a:pPr>
              <a:defRPr/>
            </a:pPr>
            <a:fld id="{DFF3C2AF-C393-4D33-99A3-0C4557EDDF4D}" type="datetime1">
              <a:rPr lang="en-US" smtClean="0"/>
              <a:pPr>
                <a:defRPr/>
              </a:pPr>
              <a:t>5/2/2024</a:t>
            </a:fld>
            <a:endParaRPr lang="en-US"/>
          </a:p>
        </p:txBody>
      </p:sp>
      <p:sp>
        <p:nvSpPr>
          <p:cNvPr id="6" name="Footer Placeholder 5"/>
          <p:cNvSpPr>
            <a:spLocks noGrp="1" noChangeArrowheads="1"/>
          </p:cNvSpPr>
          <p:nvPr>
            <p:ph type="ftr" sz="quarter" idx="11"/>
          </p:nvPr>
        </p:nvSpPr>
        <p:spPr>
          <a:xfrm>
            <a:off x="5588001" y="6427435"/>
            <a:ext cx="3947041" cy="365125"/>
          </a:xfrm>
          <a:prstGeom prst="rect">
            <a:avLst/>
          </a:prstGeom>
          <a:ln/>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11529696" y="6425701"/>
            <a:ext cx="487680" cy="365125"/>
          </a:xfrm>
          <a:prstGeom prst="rect">
            <a:avLst/>
          </a:prstGeom>
          <a:ln/>
        </p:spPr>
        <p:txBody>
          <a:bodyPr/>
          <a:lstStyle>
            <a:lvl1pPr>
              <a:defRPr/>
            </a:lvl1pPr>
          </a:lstStyle>
          <a:p>
            <a:pPr>
              <a:defRPr/>
            </a:pPr>
            <a:fld id="{6F535E64-5F0B-431F-A3BD-79C92B3B924A}" type="slidenum">
              <a:rPr lang="en-US"/>
              <a:pPr>
                <a:defRPr/>
              </a:pPr>
              <a:t>‹#›</a:t>
            </a:fld>
            <a:endParaRPr lang="en-US"/>
          </a:p>
        </p:txBody>
      </p:sp>
    </p:spTree>
    <p:extLst>
      <p:ext uri="{BB962C8B-B14F-4D97-AF65-F5344CB8AC3E}">
        <p14:creationId xmlns:p14="http://schemas.microsoft.com/office/powerpoint/2010/main" val="156682603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33821-597E-4B4F-8572-5DA1CB183565}"/>
              </a:ext>
            </a:extLst>
          </p:cNvPr>
          <p:cNvSpPr>
            <a:spLocks noGrp="1"/>
          </p:cNvSpPr>
          <p:nvPr>
            <p:ph type="ctrTitle"/>
          </p:nvPr>
        </p:nvSpPr>
        <p:spPr>
          <a:xfrm>
            <a:off x="548640" y="950976"/>
            <a:ext cx="6509385" cy="3556730"/>
          </a:xfrm>
        </p:spPr>
        <p:txBody>
          <a:bodyPr anchor="t">
            <a:normAutofit/>
          </a:bodyPr>
          <a:lstStyle>
            <a:lvl1pPr algn="l">
              <a:defRPr sz="4400"/>
            </a:lvl1pPr>
          </a:lstStyle>
          <a:p>
            <a:r>
              <a:rPr lang="en-US" dirty="0"/>
              <a:t>Click to edit Master title style</a:t>
            </a:r>
          </a:p>
        </p:txBody>
      </p:sp>
      <p:sp>
        <p:nvSpPr>
          <p:cNvPr id="3" name="Subtitle 2">
            <a:extLst>
              <a:ext uri="{FF2B5EF4-FFF2-40B4-BE49-F238E27FC236}">
                <a16:creationId xmlns:a16="http://schemas.microsoft.com/office/drawing/2014/main" id="{F4C38D70-8FF5-47D7-A0DD-087A227BC94F}"/>
              </a:ext>
            </a:extLst>
          </p:cNvPr>
          <p:cNvSpPr>
            <a:spLocks noGrp="1"/>
          </p:cNvSpPr>
          <p:nvPr>
            <p:ph type="subTitle" idx="1"/>
          </p:nvPr>
        </p:nvSpPr>
        <p:spPr>
          <a:xfrm>
            <a:off x="576072" y="4572000"/>
            <a:ext cx="6481953" cy="1485900"/>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6DB5B485-516D-48B7-AF1D-69AEEA351A94}"/>
              </a:ext>
            </a:extLst>
          </p:cNvPr>
          <p:cNvSpPr>
            <a:spLocks noGrp="1"/>
          </p:cNvSpPr>
          <p:nvPr>
            <p:ph type="dt" sz="half" idx="10"/>
          </p:nvPr>
        </p:nvSpPr>
        <p:spPr/>
        <p:txBody>
          <a:bodyPr/>
          <a:lstStyle/>
          <a:p>
            <a:fld id="{4CDE23C7-78A4-413A-A84B-93D4CC0A9EB1}" type="datetimeFigureOut">
              <a:rPr lang="en-US" smtClean="0"/>
              <a:t>5/2/2024</a:t>
            </a:fld>
            <a:endParaRPr lang="en-US"/>
          </a:p>
        </p:txBody>
      </p:sp>
      <p:sp>
        <p:nvSpPr>
          <p:cNvPr id="5" name="Footer Placeholder 4">
            <a:extLst>
              <a:ext uri="{FF2B5EF4-FFF2-40B4-BE49-F238E27FC236}">
                <a16:creationId xmlns:a16="http://schemas.microsoft.com/office/drawing/2014/main" id="{1D614DDB-2831-4FF8-9DA7-0449659D7A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F178F6-65BA-4964-80E2-DB6EA3355FBB}"/>
              </a:ext>
            </a:extLst>
          </p:cNvPr>
          <p:cNvSpPr>
            <a:spLocks noGrp="1"/>
          </p:cNvSpPr>
          <p:nvPr>
            <p:ph type="sldNum" sz="quarter" idx="12"/>
          </p:nvPr>
        </p:nvSpPr>
        <p:spPr/>
        <p:txBody>
          <a:bodyPr/>
          <a:lstStyle/>
          <a:p>
            <a:fld id="{6CB39E08-E0E5-4B1A-8F7D-08FE7678A3B6}" type="slidenum">
              <a:rPr lang="en-US" smtClean="0"/>
              <a:t>‹#›</a:t>
            </a:fld>
            <a:endParaRPr lang="en-US"/>
          </a:p>
        </p:txBody>
      </p:sp>
    </p:spTree>
    <p:extLst>
      <p:ext uri="{BB962C8B-B14F-4D97-AF65-F5344CB8AC3E}">
        <p14:creationId xmlns:p14="http://schemas.microsoft.com/office/powerpoint/2010/main" val="11718213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astern WA Presentation Title Slide">
    <p:spTree>
      <p:nvGrpSpPr>
        <p:cNvPr id="1" name=""/>
        <p:cNvGrpSpPr/>
        <p:nvPr/>
      </p:nvGrpSpPr>
      <p:grpSpPr>
        <a:xfrm>
          <a:off x="0" y="0"/>
          <a:ext cx="0" cy="0"/>
          <a:chOff x="0" y="0"/>
          <a:chExt cx="0" cy="0"/>
        </a:xfrm>
      </p:grpSpPr>
      <p:sp>
        <p:nvSpPr>
          <p:cNvPr id="7" name="Text Placeholder 9"/>
          <p:cNvSpPr>
            <a:spLocks noGrp="1"/>
          </p:cNvSpPr>
          <p:nvPr>
            <p:ph type="body" sz="quarter" idx="11" hasCustomPrompt="1"/>
          </p:nvPr>
        </p:nvSpPr>
        <p:spPr>
          <a:xfrm>
            <a:off x="4433455" y="5865639"/>
            <a:ext cx="6483511" cy="472352"/>
          </a:xfrm>
        </p:spPr>
        <p:txBody>
          <a:bodyPr>
            <a:normAutofit/>
          </a:bodyPr>
          <a:lstStyle>
            <a:lvl1pPr marL="0" indent="0">
              <a:lnSpc>
                <a:spcPct val="100000"/>
              </a:lnSpc>
              <a:spcBef>
                <a:spcPts val="0"/>
              </a:spcBef>
              <a:buNone/>
              <a:defRPr sz="2000" cap="none" baseline="0">
                <a:solidFill>
                  <a:schemeClr val="tx1"/>
                </a:solidFill>
              </a:defRPr>
            </a:lvl1pPr>
          </a:lstStyle>
          <a:p>
            <a:pPr lvl="0"/>
            <a:r>
              <a:rPr lang="en-US" dirty="0"/>
              <a:t>Office/Program</a:t>
            </a:r>
          </a:p>
        </p:txBody>
      </p:sp>
      <p:sp>
        <p:nvSpPr>
          <p:cNvPr id="8" name="Title 3"/>
          <p:cNvSpPr>
            <a:spLocks noGrp="1"/>
          </p:cNvSpPr>
          <p:nvPr>
            <p:ph type="title" hasCustomPrompt="1"/>
          </p:nvPr>
        </p:nvSpPr>
        <p:spPr>
          <a:xfrm>
            <a:off x="4433455" y="5448045"/>
            <a:ext cx="6483511" cy="417595"/>
          </a:xfrm>
        </p:spPr>
        <p:txBody>
          <a:bodyPr>
            <a:noAutofit/>
          </a:bodyPr>
          <a:lstStyle>
            <a:lvl1pPr>
              <a:defRPr sz="3000" cap="all" baseline="0"/>
            </a:lvl1pPr>
          </a:lstStyle>
          <a:p>
            <a:pPr lvl="0"/>
            <a:r>
              <a:rPr lang="en-US" dirty="0"/>
              <a:t>PRESENTATION TITLE</a:t>
            </a: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935892" y="5500109"/>
            <a:ext cx="1996064" cy="587138"/>
          </a:xfrm>
          <a:prstGeom prst="rect">
            <a:avLst/>
          </a:prstGeom>
        </p:spPr>
      </p:pic>
      <p:pic>
        <p:nvPicPr>
          <p:cNvPr id="11" name="Picture 10" descr="Aerial view of the Palouse in Northeast Washington"/>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 y="0"/>
            <a:ext cx="12192001" cy="4572000"/>
          </a:xfrm>
          <a:prstGeom prst="rect">
            <a:avLst/>
          </a:prstGeom>
        </p:spPr>
      </p:pic>
    </p:spTree>
    <p:extLst>
      <p:ext uri="{BB962C8B-B14F-4D97-AF65-F5344CB8AC3E}">
        <p14:creationId xmlns:p14="http://schemas.microsoft.com/office/powerpoint/2010/main" val="20287035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422400" y="8382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422400" y="210185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705600" y="210185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705600" y="423545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15920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2_Unordered List 3: Traditional">
    <p:spTree>
      <p:nvGrpSpPr>
        <p:cNvPr id="1" name=""/>
        <p:cNvGrpSpPr/>
        <p:nvPr/>
      </p:nvGrpSpPr>
      <p:grpSpPr>
        <a:xfrm>
          <a:off x="0" y="0"/>
          <a:ext cx="0" cy="0"/>
          <a:chOff x="0" y="0"/>
          <a:chExt cx="0" cy="0"/>
        </a:xfrm>
      </p:grpSpPr>
      <p:sp>
        <p:nvSpPr>
          <p:cNvPr id="7" name="Text Placeholder 2"/>
          <p:cNvSpPr>
            <a:spLocks noGrp="1"/>
          </p:cNvSpPr>
          <p:nvPr>
            <p:ph type="body" sz="quarter" idx="21" hasCustomPrompt="1"/>
          </p:nvPr>
        </p:nvSpPr>
        <p:spPr>
          <a:xfrm>
            <a:off x="-11081" y="673973"/>
            <a:ext cx="12191997" cy="482030"/>
          </a:xfrm>
        </p:spPr>
        <p:txBody>
          <a:bodyPr>
            <a:noAutofit/>
          </a:bodyPr>
          <a:lstStyle>
            <a:lvl1pPr marL="0" indent="0" algn="ctr">
              <a:buNone/>
              <a:defRPr sz="3000" baseline="0">
                <a:solidFill>
                  <a:schemeClr val="tx1">
                    <a:lumMod val="75000"/>
                    <a:lumOff val="25000"/>
                  </a:schemeClr>
                </a:solidFill>
              </a:defRPr>
            </a:lvl1pPr>
          </a:lstStyle>
          <a:p>
            <a:pPr lvl="0"/>
            <a:r>
              <a:rPr lang="en-US" dirty="0"/>
              <a:t>Unordered List 3: Traditional </a:t>
            </a:r>
          </a:p>
        </p:txBody>
      </p:sp>
      <p:cxnSp>
        <p:nvCxnSpPr>
          <p:cNvPr id="8" name="Straight Connector 7"/>
          <p:cNvCxnSpPr/>
          <p:nvPr userDrawn="1"/>
        </p:nvCxnSpPr>
        <p:spPr>
          <a:xfrm flipV="1">
            <a:off x="5763752" y="1246350"/>
            <a:ext cx="666664" cy="1369"/>
          </a:xfrm>
          <a:prstGeom prst="line">
            <a:avLst/>
          </a:prstGeom>
          <a:ln w="50800">
            <a:solidFill>
              <a:srgbClr val="349D96"/>
            </a:solidFill>
          </a:ln>
          <a:effectLst/>
        </p:spPr>
        <p:style>
          <a:lnRef idx="1">
            <a:schemeClr val="accent1"/>
          </a:lnRef>
          <a:fillRef idx="0">
            <a:schemeClr val="accent1"/>
          </a:fillRef>
          <a:effectRef idx="0">
            <a:schemeClr val="accent1"/>
          </a:effectRef>
          <a:fontRef idx="minor">
            <a:schemeClr val="tx1"/>
          </a:fontRef>
        </p:style>
      </p:cxnSp>
      <p:sp>
        <p:nvSpPr>
          <p:cNvPr id="12" name="Text Placeholder 10"/>
          <p:cNvSpPr>
            <a:spLocks noGrp="1"/>
          </p:cNvSpPr>
          <p:nvPr>
            <p:ph type="body" sz="quarter" idx="22" hasCustomPrompt="1"/>
          </p:nvPr>
        </p:nvSpPr>
        <p:spPr>
          <a:xfrm>
            <a:off x="1077705" y="1606083"/>
            <a:ext cx="10070943" cy="4662833"/>
          </a:xfrm>
        </p:spPr>
        <p:txBody>
          <a:bodyPr>
            <a:noAutofit/>
          </a:bodyPr>
          <a:lstStyle>
            <a:lvl1pPr>
              <a:buClr>
                <a:srgbClr val="349D96"/>
              </a:buClr>
              <a:defRPr sz="2000" baseline="0"/>
            </a:lvl1pPr>
            <a:lvl2pPr>
              <a:buClr>
                <a:srgbClr val="349D96"/>
              </a:buClr>
              <a:defRPr sz="2000"/>
            </a:lvl2pPr>
            <a:lvl3pPr>
              <a:buClr>
                <a:srgbClr val="349D96"/>
              </a:buClr>
              <a:defRPr sz="1800"/>
            </a:lvl3pPr>
            <a:lvl4pPr>
              <a:buClr>
                <a:srgbClr val="349D96"/>
              </a:buClr>
              <a:defRPr sz="1800"/>
            </a:lvl4pPr>
          </a:lstStyle>
          <a:p>
            <a:pPr lvl="0"/>
            <a:r>
              <a:rPr lang="en-US" dirty="0"/>
              <a:t>First level</a:t>
            </a:r>
          </a:p>
          <a:p>
            <a:pPr lvl="1"/>
            <a:r>
              <a:rPr lang="en-US" dirty="0"/>
              <a:t>Second level</a:t>
            </a:r>
          </a:p>
          <a:p>
            <a:pPr lvl="2"/>
            <a:r>
              <a:rPr lang="en-US" dirty="0"/>
              <a:t>Third level</a:t>
            </a:r>
          </a:p>
          <a:p>
            <a:pPr lvl="3"/>
            <a:r>
              <a:rPr lang="en-US" dirty="0"/>
              <a:t>Fourth level</a:t>
            </a:r>
          </a:p>
        </p:txBody>
      </p:sp>
      <p:sp>
        <p:nvSpPr>
          <p:cNvPr id="9" name="TextBox 8"/>
          <p:cNvSpPr txBox="1"/>
          <p:nvPr userDrawn="1"/>
        </p:nvSpPr>
        <p:spPr>
          <a:xfrm>
            <a:off x="0" y="6318775"/>
            <a:ext cx="12192000" cy="369332"/>
          </a:xfrm>
          <a:prstGeom prst="rect">
            <a:avLst/>
          </a:prstGeom>
          <a:noFill/>
        </p:spPr>
        <p:txBody>
          <a:bodyPr wrap="square" rtlCol="0">
            <a:spAutoFit/>
          </a:bodyPr>
          <a:lstStyle/>
          <a:p>
            <a:pPr algn="ctr"/>
            <a:r>
              <a:rPr lang="en-US" sz="1800" dirty="0">
                <a:solidFill>
                  <a:srgbClr val="349D96"/>
                </a:solidFill>
                <a:latin typeface="Century Gothic" panose="020B0502020202020204" pitchFamily="34" charset="0"/>
              </a:rPr>
              <a:t>Washington State Department of Health</a:t>
            </a:r>
            <a:r>
              <a:rPr lang="en-US" sz="1800" baseline="0" dirty="0">
                <a:solidFill>
                  <a:srgbClr val="349D96"/>
                </a:solidFill>
                <a:latin typeface="Century Gothic" panose="020B0502020202020204" pitchFamily="34" charset="0"/>
              </a:rPr>
              <a:t> </a:t>
            </a:r>
            <a:r>
              <a:rPr lang="en-US" sz="1800" dirty="0">
                <a:solidFill>
                  <a:schemeClr val="tx1">
                    <a:lumMod val="75000"/>
                    <a:lumOff val="25000"/>
                  </a:schemeClr>
                </a:solidFill>
                <a:latin typeface="Century Gothic" panose="020B0502020202020204" pitchFamily="34" charset="0"/>
              </a:rPr>
              <a:t>| </a:t>
            </a:r>
            <a:fld id="{647B4F43-D519-4C1F-A815-23EAD624CF95}" type="slidenum">
              <a:rPr lang="en-US" sz="1800" smtClean="0">
                <a:solidFill>
                  <a:schemeClr val="tx1">
                    <a:lumMod val="75000"/>
                    <a:lumOff val="25000"/>
                  </a:schemeClr>
                </a:solidFill>
                <a:latin typeface="Century Gothic" panose="020B0502020202020204" pitchFamily="34" charset="0"/>
              </a:rPr>
              <a:pPr algn="ctr"/>
              <a:t>‹#›</a:t>
            </a:fld>
            <a:endParaRPr lang="en-US" sz="18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403987465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24E17-AAA4-9720-0AD9-7336BC023A9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FA98B72-2B51-9EB1-E22D-23E8E40F324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DBFF5FE-AEF0-3D0D-B9C5-259F2EF95391}"/>
              </a:ext>
            </a:extLst>
          </p:cNvPr>
          <p:cNvSpPr>
            <a:spLocks noGrp="1"/>
          </p:cNvSpPr>
          <p:nvPr>
            <p:ph type="dt" sz="half" idx="10"/>
          </p:nvPr>
        </p:nvSpPr>
        <p:spPr/>
        <p:txBody>
          <a:bodyPr/>
          <a:lstStyle/>
          <a:p>
            <a:fld id="{E1CF60C9-1431-4DC8-859E-00C5C4F8B904}" type="datetimeFigureOut">
              <a:rPr lang="en-US" smtClean="0"/>
              <a:t>5/2/2024</a:t>
            </a:fld>
            <a:endParaRPr lang="en-US"/>
          </a:p>
        </p:txBody>
      </p:sp>
      <p:sp>
        <p:nvSpPr>
          <p:cNvPr id="5" name="Footer Placeholder 4">
            <a:extLst>
              <a:ext uri="{FF2B5EF4-FFF2-40B4-BE49-F238E27FC236}">
                <a16:creationId xmlns:a16="http://schemas.microsoft.com/office/drawing/2014/main" id="{D09123CB-97FC-2FB9-D4FC-26E93F191C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099448-ED1C-95D4-6E38-B9481197CB7F}"/>
              </a:ext>
            </a:extLst>
          </p:cNvPr>
          <p:cNvSpPr>
            <a:spLocks noGrp="1"/>
          </p:cNvSpPr>
          <p:nvPr>
            <p:ph type="sldNum" sz="quarter" idx="12"/>
          </p:nvPr>
        </p:nvSpPr>
        <p:spPr/>
        <p:txBody>
          <a:bodyPr/>
          <a:lstStyle/>
          <a:p>
            <a:fld id="{7D6882DF-D92C-46F2-BC3F-D2F250DA2039}" type="slidenum">
              <a:rPr lang="en-US" smtClean="0"/>
              <a:t>‹#›</a:t>
            </a:fld>
            <a:endParaRPr lang="en-US"/>
          </a:p>
        </p:txBody>
      </p:sp>
    </p:spTree>
    <p:extLst>
      <p:ext uri="{BB962C8B-B14F-4D97-AF65-F5344CB8AC3E}">
        <p14:creationId xmlns:p14="http://schemas.microsoft.com/office/powerpoint/2010/main" val="303530686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40560-2567-BB0C-3768-81F6044098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0771DC-BD55-701E-B39B-0889D0871B6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557AD9-3F7F-8F80-F304-457A34A5AF24}"/>
              </a:ext>
            </a:extLst>
          </p:cNvPr>
          <p:cNvSpPr>
            <a:spLocks noGrp="1"/>
          </p:cNvSpPr>
          <p:nvPr>
            <p:ph type="dt" sz="half" idx="10"/>
          </p:nvPr>
        </p:nvSpPr>
        <p:spPr/>
        <p:txBody>
          <a:bodyPr/>
          <a:lstStyle/>
          <a:p>
            <a:fld id="{E1CF60C9-1431-4DC8-859E-00C5C4F8B904}" type="datetimeFigureOut">
              <a:rPr lang="en-US" smtClean="0"/>
              <a:t>5/2/2024</a:t>
            </a:fld>
            <a:endParaRPr lang="en-US"/>
          </a:p>
        </p:txBody>
      </p:sp>
      <p:sp>
        <p:nvSpPr>
          <p:cNvPr id="5" name="Footer Placeholder 4">
            <a:extLst>
              <a:ext uri="{FF2B5EF4-FFF2-40B4-BE49-F238E27FC236}">
                <a16:creationId xmlns:a16="http://schemas.microsoft.com/office/drawing/2014/main" id="{A7AD813D-E1B2-BA45-9C26-1DBDD90C44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ACC808-2018-A734-5477-D9DAA5AFF599}"/>
              </a:ext>
            </a:extLst>
          </p:cNvPr>
          <p:cNvSpPr>
            <a:spLocks noGrp="1"/>
          </p:cNvSpPr>
          <p:nvPr>
            <p:ph type="sldNum" sz="quarter" idx="12"/>
          </p:nvPr>
        </p:nvSpPr>
        <p:spPr/>
        <p:txBody>
          <a:bodyPr/>
          <a:lstStyle/>
          <a:p>
            <a:fld id="{7D6882DF-D92C-46F2-BC3F-D2F250DA2039}" type="slidenum">
              <a:rPr lang="en-US" smtClean="0"/>
              <a:t>‹#›</a:t>
            </a:fld>
            <a:endParaRPr lang="en-US"/>
          </a:p>
        </p:txBody>
      </p:sp>
    </p:spTree>
    <p:extLst>
      <p:ext uri="{BB962C8B-B14F-4D97-AF65-F5344CB8AC3E}">
        <p14:creationId xmlns:p14="http://schemas.microsoft.com/office/powerpoint/2010/main" val="19277843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BFFF4-8C29-1E2C-7E1F-5626D63CD16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DA89238-EEE0-E986-3C25-EBFBDD05F8E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9493E4-7C83-83B5-096B-A4A87084D078}"/>
              </a:ext>
            </a:extLst>
          </p:cNvPr>
          <p:cNvSpPr>
            <a:spLocks noGrp="1"/>
          </p:cNvSpPr>
          <p:nvPr>
            <p:ph type="dt" sz="half" idx="10"/>
          </p:nvPr>
        </p:nvSpPr>
        <p:spPr/>
        <p:txBody>
          <a:bodyPr/>
          <a:lstStyle/>
          <a:p>
            <a:fld id="{E1CF60C9-1431-4DC8-859E-00C5C4F8B904}" type="datetimeFigureOut">
              <a:rPr lang="en-US" smtClean="0"/>
              <a:t>5/2/2024</a:t>
            </a:fld>
            <a:endParaRPr lang="en-US"/>
          </a:p>
        </p:txBody>
      </p:sp>
      <p:sp>
        <p:nvSpPr>
          <p:cNvPr id="5" name="Footer Placeholder 4">
            <a:extLst>
              <a:ext uri="{FF2B5EF4-FFF2-40B4-BE49-F238E27FC236}">
                <a16:creationId xmlns:a16="http://schemas.microsoft.com/office/drawing/2014/main" id="{0B808580-42E5-6C9E-65CF-29734A1B2D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4D286B-3643-471A-8F0C-7F3CDE0AE0BC}"/>
              </a:ext>
            </a:extLst>
          </p:cNvPr>
          <p:cNvSpPr>
            <a:spLocks noGrp="1"/>
          </p:cNvSpPr>
          <p:nvPr>
            <p:ph type="sldNum" sz="quarter" idx="12"/>
          </p:nvPr>
        </p:nvSpPr>
        <p:spPr/>
        <p:txBody>
          <a:bodyPr/>
          <a:lstStyle/>
          <a:p>
            <a:fld id="{7D6882DF-D92C-46F2-BC3F-D2F250DA2039}" type="slidenum">
              <a:rPr lang="en-US" smtClean="0"/>
              <a:t>‹#›</a:t>
            </a:fld>
            <a:endParaRPr lang="en-US"/>
          </a:p>
        </p:txBody>
      </p:sp>
    </p:spTree>
    <p:extLst>
      <p:ext uri="{BB962C8B-B14F-4D97-AF65-F5344CB8AC3E}">
        <p14:creationId xmlns:p14="http://schemas.microsoft.com/office/powerpoint/2010/main" val="2490073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60A5F-B729-8B84-429A-5611940B8A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40A562-F13D-242A-B6F8-FCBFF04C1A1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EEC3CC-5063-6B04-CF8E-13C0D5CDB7D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E2EDC5B-076F-6FC2-EE89-353035FFE151}"/>
              </a:ext>
            </a:extLst>
          </p:cNvPr>
          <p:cNvSpPr>
            <a:spLocks noGrp="1"/>
          </p:cNvSpPr>
          <p:nvPr>
            <p:ph type="dt" sz="half" idx="10"/>
          </p:nvPr>
        </p:nvSpPr>
        <p:spPr/>
        <p:txBody>
          <a:bodyPr/>
          <a:lstStyle/>
          <a:p>
            <a:fld id="{E1CF60C9-1431-4DC8-859E-00C5C4F8B904}" type="datetimeFigureOut">
              <a:rPr lang="en-US" smtClean="0"/>
              <a:t>5/2/2024</a:t>
            </a:fld>
            <a:endParaRPr lang="en-US"/>
          </a:p>
        </p:txBody>
      </p:sp>
      <p:sp>
        <p:nvSpPr>
          <p:cNvPr id="6" name="Footer Placeholder 5">
            <a:extLst>
              <a:ext uri="{FF2B5EF4-FFF2-40B4-BE49-F238E27FC236}">
                <a16:creationId xmlns:a16="http://schemas.microsoft.com/office/drawing/2014/main" id="{409C3559-B1B5-1E22-BDAC-6ABE56B859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099F8F-F61A-ED74-BA74-211DBA220A71}"/>
              </a:ext>
            </a:extLst>
          </p:cNvPr>
          <p:cNvSpPr>
            <a:spLocks noGrp="1"/>
          </p:cNvSpPr>
          <p:nvPr>
            <p:ph type="sldNum" sz="quarter" idx="12"/>
          </p:nvPr>
        </p:nvSpPr>
        <p:spPr/>
        <p:txBody>
          <a:bodyPr/>
          <a:lstStyle/>
          <a:p>
            <a:fld id="{7D6882DF-D92C-46F2-BC3F-D2F250DA2039}" type="slidenum">
              <a:rPr lang="en-US" smtClean="0"/>
              <a:t>‹#›</a:t>
            </a:fld>
            <a:endParaRPr lang="en-US"/>
          </a:p>
        </p:txBody>
      </p:sp>
    </p:spTree>
    <p:extLst>
      <p:ext uri="{BB962C8B-B14F-4D97-AF65-F5344CB8AC3E}">
        <p14:creationId xmlns:p14="http://schemas.microsoft.com/office/powerpoint/2010/main" val="115355192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3A51A-AE1A-3A9F-35CC-285D280413C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B9FB5D7-B879-C8AB-DE14-E109CE9C653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DACC519-B93F-8596-8781-0857FB1F76F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FFBD61E-B7FC-CC4E-9579-A09C1F87A9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D5268F6-7942-9D17-896B-1FF887BA968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8BD4012-3E93-7454-6140-191AF5942855}"/>
              </a:ext>
            </a:extLst>
          </p:cNvPr>
          <p:cNvSpPr>
            <a:spLocks noGrp="1"/>
          </p:cNvSpPr>
          <p:nvPr>
            <p:ph type="dt" sz="half" idx="10"/>
          </p:nvPr>
        </p:nvSpPr>
        <p:spPr/>
        <p:txBody>
          <a:bodyPr/>
          <a:lstStyle/>
          <a:p>
            <a:fld id="{E1CF60C9-1431-4DC8-859E-00C5C4F8B904}" type="datetimeFigureOut">
              <a:rPr lang="en-US" smtClean="0"/>
              <a:t>5/2/2024</a:t>
            </a:fld>
            <a:endParaRPr lang="en-US"/>
          </a:p>
        </p:txBody>
      </p:sp>
      <p:sp>
        <p:nvSpPr>
          <p:cNvPr id="8" name="Footer Placeholder 7">
            <a:extLst>
              <a:ext uri="{FF2B5EF4-FFF2-40B4-BE49-F238E27FC236}">
                <a16:creationId xmlns:a16="http://schemas.microsoft.com/office/drawing/2014/main" id="{8F43712A-CDEB-3208-92BD-0C3CB4881B5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3D99D08-CAB9-1877-A90E-F006231C254F}"/>
              </a:ext>
            </a:extLst>
          </p:cNvPr>
          <p:cNvSpPr>
            <a:spLocks noGrp="1"/>
          </p:cNvSpPr>
          <p:nvPr>
            <p:ph type="sldNum" sz="quarter" idx="12"/>
          </p:nvPr>
        </p:nvSpPr>
        <p:spPr/>
        <p:txBody>
          <a:bodyPr/>
          <a:lstStyle/>
          <a:p>
            <a:fld id="{7D6882DF-D92C-46F2-BC3F-D2F250DA2039}" type="slidenum">
              <a:rPr lang="en-US" smtClean="0"/>
              <a:t>‹#›</a:t>
            </a:fld>
            <a:endParaRPr lang="en-US"/>
          </a:p>
        </p:txBody>
      </p:sp>
    </p:spTree>
    <p:extLst>
      <p:ext uri="{BB962C8B-B14F-4D97-AF65-F5344CB8AC3E}">
        <p14:creationId xmlns:p14="http://schemas.microsoft.com/office/powerpoint/2010/main" val="160391479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8D7E6-A5F7-6D00-EE3D-C4F43067ECC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FA62616-0166-2309-8F5D-DCC97E456174}"/>
              </a:ext>
            </a:extLst>
          </p:cNvPr>
          <p:cNvSpPr>
            <a:spLocks noGrp="1"/>
          </p:cNvSpPr>
          <p:nvPr>
            <p:ph type="dt" sz="half" idx="10"/>
          </p:nvPr>
        </p:nvSpPr>
        <p:spPr/>
        <p:txBody>
          <a:bodyPr/>
          <a:lstStyle/>
          <a:p>
            <a:fld id="{E1CF60C9-1431-4DC8-859E-00C5C4F8B904}" type="datetimeFigureOut">
              <a:rPr lang="en-US" smtClean="0"/>
              <a:t>5/2/2024</a:t>
            </a:fld>
            <a:endParaRPr lang="en-US"/>
          </a:p>
        </p:txBody>
      </p:sp>
      <p:sp>
        <p:nvSpPr>
          <p:cNvPr id="4" name="Footer Placeholder 3">
            <a:extLst>
              <a:ext uri="{FF2B5EF4-FFF2-40B4-BE49-F238E27FC236}">
                <a16:creationId xmlns:a16="http://schemas.microsoft.com/office/drawing/2014/main" id="{6C1AED50-9537-106A-FCA8-83E9E84A350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6FD08E6-D514-5CB9-2571-1DE93C666F0D}"/>
              </a:ext>
            </a:extLst>
          </p:cNvPr>
          <p:cNvSpPr>
            <a:spLocks noGrp="1"/>
          </p:cNvSpPr>
          <p:nvPr>
            <p:ph type="sldNum" sz="quarter" idx="12"/>
          </p:nvPr>
        </p:nvSpPr>
        <p:spPr/>
        <p:txBody>
          <a:bodyPr/>
          <a:lstStyle/>
          <a:p>
            <a:fld id="{7D6882DF-D92C-46F2-BC3F-D2F250DA2039}" type="slidenum">
              <a:rPr lang="en-US" smtClean="0"/>
              <a:t>‹#›</a:t>
            </a:fld>
            <a:endParaRPr lang="en-US"/>
          </a:p>
        </p:txBody>
      </p:sp>
    </p:spTree>
    <p:extLst>
      <p:ext uri="{BB962C8B-B14F-4D97-AF65-F5344CB8AC3E}">
        <p14:creationId xmlns:p14="http://schemas.microsoft.com/office/powerpoint/2010/main" val="163790717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EEBE49F-3579-F79B-EF3F-3350AE3DA184}"/>
              </a:ext>
            </a:extLst>
          </p:cNvPr>
          <p:cNvSpPr>
            <a:spLocks noGrp="1"/>
          </p:cNvSpPr>
          <p:nvPr>
            <p:ph type="dt" sz="half" idx="10"/>
          </p:nvPr>
        </p:nvSpPr>
        <p:spPr/>
        <p:txBody>
          <a:bodyPr/>
          <a:lstStyle/>
          <a:p>
            <a:fld id="{E1CF60C9-1431-4DC8-859E-00C5C4F8B904}" type="datetimeFigureOut">
              <a:rPr lang="en-US" smtClean="0"/>
              <a:t>5/2/2024</a:t>
            </a:fld>
            <a:endParaRPr lang="en-US"/>
          </a:p>
        </p:txBody>
      </p:sp>
      <p:sp>
        <p:nvSpPr>
          <p:cNvPr id="3" name="Footer Placeholder 2">
            <a:extLst>
              <a:ext uri="{FF2B5EF4-FFF2-40B4-BE49-F238E27FC236}">
                <a16:creationId xmlns:a16="http://schemas.microsoft.com/office/drawing/2014/main" id="{D2D3A3AA-8FB2-D5A3-5514-A2AE83942D4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5B0F22-9F93-00C0-1811-909E0A85019C}"/>
              </a:ext>
            </a:extLst>
          </p:cNvPr>
          <p:cNvSpPr>
            <a:spLocks noGrp="1"/>
          </p:cNvSpPr>
          <p:nvPr>
            <p:ph type="sldNum" sz="quarter" idx="12"/>
          </p:nvPr>
        </p:nvSpPr>
        <p:spPr/>
        <p:txBody>
          <a:bodyPr/>
          <a:lstStyle/>
          <a:p>
            <a:fld id="{7D6882DF-D92C-46F2-BC3F-D2F250DA2039}" type="slidenum">
              <a:rPr lang="en-US" smtClean="0"/>
              <a:t>‹#›</a:t>
            </a:fld>
            <a:endParaRPr lang="en-US"/>
          </a:p>
        </p:txBody>
      </p:sp>
    </p:spTree>
    <p:extLst>
      <p:ext uri="{BB962C8B-B14F-4D97-AF65-F5344CB8AC3E}">
        <p14:creationId xmlns:p14="http://schemas.microsoft.com/office/powerpoint/2010/main" val="368110742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37475-4188-CDA6-1E0E-72B5AE58CF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249AC6A-641F-392A-8F97-0E4BA73DB92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BF13D9A-98E4-C382-9078-DA6FDDA886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D5BFCB-79BA-117D-EFA8-63864635DF38}"/>
              </a:ext>
            </a:extLst>
          </p:cNvPr>
          <p:cNvSpPr>
            <a:spLocks noGrp="1"/>
          </p:cNvSpPr>
          <p:nvPr>
            <p:ph type="dt" sz="half" idx="10"/>
          </p:nvPr>
        </p:nvSpPr>
        <p:spPr/>
        <p:txBody>
          <a:bodyPr/>
          <a:lstStyle/>
          <a:p>
            <a:fld id="{E1CF60C9-1431-4DC8-859E-00C5C4F8B904}" type="datetimeFigureOut">
              <a:rPr lang="en-US" smtClean="0"/>
              <a:t>5/2/2024</a:t>
            </a:fld>
            <a:endParaRPr lang="en-US"/>
          </a:p>
        </p:txBody>
      </p:sp>
      <p:sp>
        <p:nvSpPr>
          <p:cNvPr id="6" name="Footer Placeholder 5">
            <a:extLst>
              <a:ext uri="{FF2B5EF4-FFF2-40B4-BE49-F238E27FC236}">
                <a16:creationId xmlns:a16="http://schemas.microsoft.com/office/drawing/2014/main" id="{B3CC85A5-32AB-FBD0-668F-FE807E770C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21CE87-B0BE-4359-2620-56F0557CA94C}"/>
              </a:ext>
            </a:extLst>
          </p:cNvPr>
          <p:cNvSpPr>
            <a:spLocks noGrp="1"/>
          </p:cNvSpPr>
          <p:nvPr>
            <p:ph type="sldNum" sz="quarter" idx="12"/>
          </p:nvPr>
        </p:nvSpPr>
        <p:spPr/>
        <p:txBody>
          <a:bodyPr/>
          <a:lstStyle/>
          <a:p>
            <a:fld id="{7D6882DF-D92C-46F2-BC3F-D2F250DA2039}" type="slidenum">
              <a:rPr lang="en-US" smtClean="0"/>
              <a:t>‹#›</a:t>
            </a:fld>
            <a:endParaRPr lang="en-US"/>
          </a:p>
        </p:txBody>
      </p:sp>
    </p:spTree>
    <p:extLst>
      <p:ext uri="{BB962C8B-B14F-4D97-AF65-F5344CB8AC3E}">
        <p14:creationId xmlns:p14="http://schemas.microsoft.com/office/powerpoint/2010/main" val="30495655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attern Presentation Title Slide">
    <p:spTree>
      <p:nvGrpSpPr>
        <p:cNvPr id="1" name=""/>
        <p:cNvGrpSpPr/>
        <p:nvPr/>
      </p:nvGrpSpPr>
      <p:grpSpPr>
        <a:xfrm>
          <a:off x="0" y="0"/>
          <a:ext cx="0" cy="0"/>
          <a:chOff x="0" y="0"/>
          <a:chExt cx="0" cy="0"/>
        </a:xfrm>
      </p:grpSpPr>
      <p:sp>
        <p:nvSpPr>
          <p:cNvPr id="7" name="Text Placeholder 9"/>
          <p:cNvSpPr>
            <a:spLocks noGrp="1"/>
          </p:cNvSpPr>
          <p:nvPr>
            <p:ph type="body" sz="quarter" idx="11" hasCustomPrompt="1"/>
          </p:nvPr>
        </p:nvSpPr>
        <p:spPr>
          <a:xfrm>
            <a:off x="4433455" y="5865639"/>
            <a:ext cx="6483511" cy="472352"/>
          </a:xfrm>
        </p:spPr>
        <p:txBody>
          <a:bodyPr>
            <a:normAutofit/>
          </a:bodyPr>
          <a:lstStyle>
            <a:lvl1pPr marL="0" indent="0">
              <a:lnSpc>
                <a:spcPct val="100000"/>
              </a:lnSpc>
              <a:spcBef>
                <a:spcPts val="0"/>
              </a:spcBef>
              <a:buNone/>
              <a:defRPr sz="2000" cap="none" baseline="0">
                <a:solidFill>
                  <a:schemeClr val="tx1"/>
                </a:solidFill>
              </a:defRPr>
            </a:lvl1pPr>
          </a:lstStyle>
          <a:p>
            <a:pPr lvl="0"/>
            <a:r>
              <a:rPr lang="en-US" dirty="0"/>
              <a:t>Office/Program</a:t>
            </a:r>
          </a:p>
        </p:txBody>
      </p:sp>
      <p:sp>
        <p:nvSpPr>
          <p:cNvPr id="8" name="Title 3"/>
          <p:cNvSpPr>
            <a:spLocks noGrp="1"/>
          </p:cNvSpPr>
          <p:nvPr>
            <p:ph type="title" hasCustomPrompt="1"/>
          </p:nvPr>
        </p:nvSpPr>
        <p:spPr>
          <a:xfrm>
            <a:off x="4433455" y="5448045"/>
            <a:ext cx="6483511" cy="417595"/>
          </a:xfrm>
        </p:spPr>
        <p:txBody>
          <a:bodyPr>
            <a:noAutofit/>
          </a:bodyPr>
          <a:lstStyle>
            <a:lvl1pPr>
              <a:defRPr sz="3000" cap="all" baseline="0"/>
            </a:lvl1pPr>
          </a:lstStyle>
          <a:p>
            <a:pPr lvl="0"/>
            <a:r>
              <a:rPr lang="en-US" dirty="0"/>
              <a:t>PRESENTATION TITLE</a:t>
            </a: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935892" y="5500109"/>
            <a:ext cx="1996064" cy="587138"/>
          </a:xfrm>
          <a:prstGeom prst="rect">
            <a:avLst/>
          </a:prstGeom>
        </p:spPr>
      </p:pic>
      <p:pic>
        <p:nvPicPr>
          <p:cNvPr id="13" name="Picture 12" descr="decorative green box with abstract white lines running across it"/>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2" y="-2"/>
            <a:ext cx="12192001" cy="4572002"/>
          </a:xfrm>
          <a:prstGeom prst="rect">
            <a:avLst/>
          </a:prstGeom>
        </p:spPr>
      </p:pic>
    </p:spTree>
    <p:extLst>
      <p:ext uri="{BB962C8B-B14F-4D97-AF65-F5344CB8AC3E}">
        <p14:creationId xmlns:p14="http://schemas.microsoft.com/office/powerpoint/2010/main" val="179440924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655DC-4705-BB33-0AE5-CEFFBECF8A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554943-C5FF-82BB-E3A3-D23A930D38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013B2B7-66F2-04B6-6E78-AB24AD642E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B21350-46FB-4AD1-9B02-8F2F735C5D36}"/>
              </a:ext>
            </a:extLst>
          </p:cNvPr>
          <p:cNvSpPr>
            <a:spLocks noGrp="1"/>
          </p:cNvSpPr>
          <p:nvPr>
            <p:ph type="dt" sz="half" idx="10"/>
          </p:nvPr>
        </p:nvSpPr>
        <p:spPr/>
        <p:txBody>
          <a:bodyPr/>
          <a:lstStyle/>
          <a:p>
            <a:fld id="{E1CF60C9-1431-4DC8-859E-00C5C4F8B904}" type="datetimeFigureOut">
              <a:rPr lang="en-US" smtClean="0"/>
              <a:t>5/2/2024</a:t>
            </a:fld>
            <a:endParaRPr lang="en-US"/>
          </a:p>
        </p:txBody>
      </p:sp>
      <p:sp>
        <p:nvSpPr>
          <p:cNvPr id="6" name="Footer Placeholder 5">
            <a:extLst>
              <a:ext uri="{FF2B5EF4-FFF2-40B4-BE49-F238E27FC236}">
                <a16:creationId xmlns:a16="http://schemas.microsoft.com/office/drawing/2014/main" id="{07E6E3B1-8BAF-CC82-EA25-D81138C380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7852C0-C197-C3FA-29DB-EF40A5BC52BF}"/>
              </a:ext>
            </a:extLst>
          </p:cNvPr>
          <p:cNvSpPr>
            <a:spLocks noGrp="1"/>
          </p:cNvSpPr>
          <p:nvPr>
            <p:ph type="sldNum" sz="quarter" idx="12"/>
          </p:nvPr>
        </p:nvSpPr>
        <p:spPr/>
        <p:txBody>
          <a:bodyPr/>
          <a:lstStyle/>
          <a:p>
            <a:fld id="{7D6882DF-D92C-46F2-BC3F-D2F250DA2039}" type="slidenum">
              <a:rPr lang="en-US" smtClean="0"/>
              <a:t>‹#›</a:t>
            </a:fld>
            <a:endParaRPr lang="en-US"/>
          </a:p>
        </p:txBody>
      </p:sp>
    </p:spTree>
    <p:extLst>
      <p:ext uri="{BB962C8B-B14F-4D97-AF65-F5344CB8AC3E}">
        <p14:creationId xmlns:p14="http://schemas.microsoft.com/office/powerpoint/2010/main" val="52369725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8E28E-9552-9EEA-17F7-002EDF86797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6AA3C09-FFA3-D55A-169D-592E2DB116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8395D6-084E-5B85-3BFE-49F3F8D07590}"/>
              </a:ext>
            </a:extLst>
          </p:cNvPr>
          <p:cNvSpPr>
            <a:spLocks noGrp="1"/>
          </p:cNvSpPr>
          <p:nvPr>
            <p:ph type="dt" sz="half" idx="10"/>
          </p:nvPr>
        </p:nvSpPr>
        <p:spPr/>
        <p:txBody>
          <a:bodyPr/>
          <a:lstStyle/>
          <a:p>
            <a:fld id="{E1CF60C9-1431-4DC8-859E-00C5C4F8B904}" type="datetimeFigureOut">
              <a:rPr lang="en-US" smtClean="0"/>
              <a:t>5/2/2024</a:t>
            </a:fld>
            <a:endParaRPr lang="en-US"/>
          </a:p>
        </p:txBody>
      </p:sp>
      <p:sp>
        <p:nvSpPr>
          <p:cNvPr id="5" name="Footer Placeholder 4">
            <a:extLst>
              <a:ext uri="{FF2B5EF4-FFF2-40B4-BE49-F238E27FC236}">
                <a16:creationId xmlns:a16="http://schemas.microsoft.com/office/drawing/2014/main" id="{06C78DA8-C023-FF56-AFA7-3452C76991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BD8D71-8692-6627-7E35-C11B7C6B1F32}"/>
              </a:ext>
            </a:extLst>
          </p:cNvPr>
          <p:cNvSpPr>
            <a:spLocks noGrp="1"/>
          </p:cNvSpPr>
          <p:nvPr>
            <p:ph type="sldNum" sz="quarter" idx="12"/>
          </p:nvPr>
        </p:nvSpPr>
        <p:spPr/>
        <p:txBody>
          <a:bodyPr/>
          <a:lstStyle/>
          <a:p>
            <a:fld id="{7D6882DF-D92C-46F2-BC3F-D2F250DA2039}" type="slidenum">
              <a:rPr lang="en-US" smtClean="0"/>
              <a:t>‹#›</a:t>
            </a:fld>
            <a:endParaRPr lang="en-US"/>
          </a:p>
        </p:txBody>
      </p:sp>
    </p:spTree>
    <p:extLst>
      <p:ext uri="{BB962C8B-B14F-4D97-AF65-F5344CB8AC3E}">
        <p14:creationId xmlns:p14="http://schemas.microsoft.com/office/powerpoint/2010/main" val="240276886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5DB31DC-203E-7C62-A7E0-CFAE7D6D1CB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F780AD-8183-602F-B964-79D693A3DDA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8D808F-CA3C-ED75-AA81-8C3B6FA8412E}"/>
              </a:ext>
            </a:extLst>
          </p:cNvPr>
          <p:cNvSpPr>
            <a:spLocks noGrp="1"/>
          </p:cNvSpPr>
          <p:nvPr>
            <p:ph type="dt" sz="half" idx="10"/>
          </p:nvPr>
        </p:nvSpPr>
        <p:spPr/>
        <p:txBody>
          <a:bodyPr/>
          <a:lstStyle/>
          <a:p>
            <a:fld id="{E1CF60C9-1431-4DC8-859E-00C5C4F8B904}" type="datetimeFigureOut">
              <a:rPr lang="en-US" smtClean="0"/>
              <a:t>5/2/2024</a:t>
            </a:fld>
            <a:endParaRPr lang="en-US"/>
          </a:p>
        </p:txBody>
      </p:sp>
      <p:sp>
        <p:nvSpPr>
          <p:cNvPr id="5" name="Footer Placeholder 4">
            <a:extLst>
              <a:ext uri="{FF2B5EF4-FFF2-40B4-BE49-F238E27FC236}">
                <a16:creationId xmlns:a16="http://schemas.microsoft.com/office/drawing/2014/main" id="{ECA4A2C1-885A-2BF7-9013-43CDA6A33A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005749-3F7E-57C0-EA49-5A1043A3790C}"/>
              </a:ext>
            </a:extLst>
          </p:cNvPr>
          <p:cNvSpPr>
            <a:spLocks noGrp="1"/>
          </p:cNvSpPr>
          <p:nvPr>
            <p:ph type="sldNum" sz="quarter" idx="12"/>
          </p:nvPr>
        </p:nvSpPr>
        <p:spPr/>
        <p:txBody>
          <a:bodyPr/>
          <a:lstStyle/>
          <a:p>
            <a:fld id="{7D6882DF-D92C-46F2-BC3F-D2F250DA2039}" type="slidenum">
              <a:rPr lang="en-US" smtClean="0"/>
              <a:t>‹#›</a:t>
            </a:fld>
            <a:endParaRPr lang="en-US"/>
          </a:p>
        </p:txBody>
      </p:sp>
    </p:spTree>
    <p:extLst>
      <p:ext uri="{BB962C8B-B14F-4D97-AF65-F5344CB8AC3E}">
        <p14:creationId xmlns:p14="http://schemas.microsoft.com/office/powerpoint/2010/main" val="30546140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resentation Title Slide Add Photo">
    <p:spTree>
      <p:nvGrpSpPr>
        <p:cNvPr id="1" name=""/>
        <p:cNvGrpSpPr/>
        <p:nvPr/>
      </p:nvGrpSpPr>
      <p:grpSpPr>
        <a:xfrm>
          <a:off x="0" y="0"/>
          <a:ext cx="0" cy="0"/>
          <a:chOff x="0" y="0"/>
          <a:chExt cx="0" cy="0"/>
        </a:xfrm>
      </p:grpSpPr>
      <p:sp>
        <p:nvSpPr>
          <p:cNvPr id="18" name="Picture Placeholder 17"/>
          <p:cNvSpPr>
            <a:spLocks noGrp="1"/>
          </p:cNvSpPr>
          <p:nvPr>
            <p:ph type="pic" sz="quarter" idx="11"/>
          </p:nvPr>
        </p:nvSpPr>
        <p:spPr>
          <a:xfrm>
            <a:off x="0" y="0"/>
            <a:ext cx="12192000" cy="4572000"/>
          </a:xfrm>
          <a:effectLst/>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
        <p:nvSpPr>
          <p:cNvPr id="7" name="Text Placeholder 9"/>
          <p:cNvSpPr>
            <a:spLocks noGrp="1"/>
          </p:cNvSpPr>
          <p:nvPr>
            <p:ph type="body" sz="quarter" idx="12" hasCustomPrompt="1"/>
          </p:nvPr>
        </p:nvSpPr>
        <p:spPr>
          <a:xfrm>
            <a:off x="4433455" y="5865639"/>
            <a:ext cx="6483511" cy="472352"/>
          </a:xfrm>
        </p:spPr>
        <p:txBody>
          <a:bodyPr>
            <a:normAutofit/>
          </a:bodyPr>
          <a:lstStyle>
            <a:lvl1pPr marL="0" indent="0">
              <a:lnSpc>
                <a:spcPct val="100000"/>
              </a:lnSpc>
              <a:spcBef>
                <a:spcPts val="0"/>
              </a:spcBef>
              <a:buNone/>
              <a:defRPr sz="2000" cap="none" baseline="0">
                <a:solidFill>
                  <a:schemeClr val="tx1"/>
                </a:solidFill>
              </a:defRPr>
            </a:lvl1pPr>
          </a:lstStyle>
          <a:p>
            <a:pPr lvl="0"/>
            <a:r>
              <a:rPr lang="en-US" dirty="0"/>
              <a:t>Office/Program</a:t>
            </a:r>
          </a:p>
        </p:txBody>
      </p:sp>
      <p:sp>
        <p:nvSpPr>
          <p:cNvPr id="8" name="Title 3"/>
          <p:cNvSpPr>
            <a:spLocks noGrp="1"/>
          </p:cNvSpPr>
          <p:nvPr>
            <p:ph type="title" hasCustomPrompt="1"/>
          </p:nvPr>
        </p:nvSpPr>
        <p:spPr>
          <a:xfrm>
            <a:off x="4433455" y="5448045"/>
            <a:ext cx="6483511" cy="417595"/>
          </a:xfrm>
        </p:spPr>
        <p:txBody>
          <a:bodyPr>
            <a:noAutofit/>
          </a:bodyPr>
          <a:lstStyle>
            <a:lvl1pPr>
              <a:defRPr sz="3000" cap="all" baseline="0"/>
            </a:lvl1pPr>
          </a:lstStyle>
          <a:p>
            <a:pPr lvl="0"/>
            <a:r>
              <a:rPr lang="en-US" dirty="0"/>
              <a:t>PRESENTATION TITLE</a:t>
            </a: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935892" y="5500109"/>
            <a:ext cx="1996064" cy="587138"/>
          </a:xfrm>
          <a:prstGeom prst="rect">
            <a:avLst/>
          </a:prstGeom>
        </p:spPr>
      </p:pic>
    </p:spTree>
    <p:extLst>
      <p:ext uri="{BB962C8B-B14F-4D97-AF65-F5344CB8AC3E}">
        <p14:creationId xmlns:p14="http://schemas.microsoft.com/office/powerpoint/2010/main" val="36030508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ubtitle Slide 1">
    <p:spTree>
      <p:nvGrpSpPr>
        <p:cNvPr id="1" name=""/>
        <p:cNvGrpSpPr/>
        <p:nvPr/>
      </p:nvGrpSpPr>
      <p:grpSpPr>
        <a:xfrm>
          <a:off x="0" y="0"/>
          <a:ext cx="0" cy="0"/>
          <a:chOff x="0" y="0"/>
          <a:chExt cx="0" cy="0"/>
        </a:xfrm>
      </p:grpSpPr>
      <p:sp>
        <p:nvSpPr>
          <p:cNvPr id="20" name="Picture Placeholder 19"/>
          <p:cNvSpPr>
            <a:spLocks noGrp="1"/>
          </p:cNvSpPr>
          <p:nvPr>
            <p:ph type="pic" sz="quarter" idx="14"/>
          </p:nvPr>
        </p:nvSpPr>
        <p:spPr>
          <a:xfrm>
            <a:off x="6544734" y="2239963"/>
            <a:ext cx="3297767" cy="2487612"/>
          </a:xfrm>
          <a:effectLst/>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
        <p:nvSpPr>
          <p:cNvPr id="18" name="Picture Placeholder 17"/>
          <p:cNvSpPr>
            <a:spLocks noGrp="1"/>
          </p:cNvSpPr>
          <p:nvPr>
            <p:ph type="pic" sz="quarter" idx="13"/>
          </p:nvPr>
        </p:nvSpPr>
        <p:spPr>
          <a:xfrm>
            <a:off x="2423585" y="2239963"/>
            <a:ext cx="3312583" cy="2487612"/>
          </a:xfrm>
          <a:effectLst/>
        </p:spPr>
        <p:txBody>
          <a:bodyPr/>
          <a:lstStyle>
            <a:lvl1pPr marL="0" indent="0">
              <a:buNone/>
              <a:defRPr>
                <a:solidFill>
                  <a:schemeClr val="tx1">
                    <a:lumMod val="65000"/>
                    <a:lumOff val="35000"/>
                  </a:schemeClr>
                </a:solidFill>
                <a:latin typeface="+mn-lt"/>
              </a:defRPr>
            </a:lvl1pPr>
          </a:lstStyle>
          <a:p>
            <a:r>
              <a:rPr lang="en-US" dirty="0"/>
              <a:t>Click icon to add picture</a:t>
            </a:r>
          </a:p>
        </p:txBody>
      </p:sp>
      <p:sp>
        <p:nvSpPr>
          <p:cNvPr id="14" name="Text Placeholder 13"/>
          <p:cNvSpPr>
            <a:spLocks noGrp="1"/>
          </p:cNvSpPr>
          <p:nvPr>
            <p:ph type="body" sz="quarter" idx="11" hasCustomPrompt="1"/>
          </p:nvPr>
        </p:nvSpPr>
        <p:spPr>
          <a:xfrm>
            <a:off x="-11084" y="1115870"/>
            <a:ext cx="12191999" cy="350440"/>
          </a:xfrm>
        </p:spPr>
        <p:txBody>
          <a:bodyPr>
            <a:noAutofit/>
          </a:bodyPr>
          <a:lstStyle>
            <a:lvl1pPr marL="0" indent="0" algn="ctr">
              <a:buNone/>
              <a:defRPr sz="2200">
                <a:solidFill>
                  <a:schemeClr val="tx1"/>
                </a:solidFill>
              </a:defRPr>
            </a:lvl1pPr>
            <a:lvl2pPr>
              <a:defRPr sz="2000">
                <a:solidFill>
                  <a:schemeClr val="tx1">
                    <a:lumMod val="75000"/>
                    <a:lumOff val="25000"/>
                  </a:schemeClr>
                </a:solidFill>
              </a:defRPr>
            </a:lvl2pPr>
            <a:lvl3pPr>
              <a:defRPr sz="2000"/>
            </a:lvl3pPr>
            <a:lvl4pPr>
              <a:defRPr sz="2000"/>
            </a:lvl4pPr>
            <a:lvl5pPr>
              <a:defRPr sz="2000"/>
            </a:lvl5pPr>
          </a:lstStyle>
          <a:p>
            <a:pPr lvl="0"/>
            <a:r>
              <a:rPr lang="en-US" dirty="0"/>
              <a:t>@ location</a:t>
            </a:r>
          </a:p>
        </p:txBody>
      </p:sp>
      <p:sp>
        <p:nvSpPr>
          <p:cNvPr id="16" name="Text Placeholder 15"/>
          <p:cNvSpPr>
            <a:spLocks noGrp="1"/>
          </p:cNvSpPr>
          <p:nvPr>
            <p:ph type="body" sz="quarter" idx="12" hasCustomPrompt="1"/>
          </p:nvPr>
        </p:nvSpPr>
        <p:spPr>
          <a:xfrm>
            <a:off x="-11084" y="1539191"/>
            <a:ext cx="12191999" cy="304800"/>
          </a:xfrm>
        </p:spPr>
        <p:txBody>
          <a:bodyPr/>
          <a:lstStyle>
            <a:lvl1pPr marL="0" indent="0" algn="ctr">
              <a:buNone/>
              <a:defRPr sz="1800">
                <a:solidFill>
                  <a:schemeClr val="tx1"/>
                </a:solidFill>
              </a:defRPr>
            </a:lvl1pPr>
          </a:lstStyle>
          <a:p>
            <a:pPr lvl="0"/>
            <a:r>
              <a:rPr lang="en-US" dirty="0"/>
              <a:t>Date</a:t>
            </a:r>
          </a:p>
        </p:txBody>
      </p:sp>
      <p:sp>
        <p:nvSpPr>
          <p:cNvPr id="22" name="Text Placeholder 21"/>
          <p:cNvSpPr>
            <a:spLocks noGrp="1"/>
          </p:cNvSpPr>
          <p:nvPr>
            <p:ph type="body" sz="quarter" idx="15" hasCustomPrompt="1"/>
          </p:nvPr>
        </p:nvSpPr>
        <p:spPr>
          <a:xfrm>
            <a:off x="2423586" y="4968656"/>
            <a:ext cx="3312581" cy="412750"/>
          </a:xfrm>
        </p:spPr>
        <p:txBody>
          <a:bodyPr>
            <a:normAutofit/>
          </a:bodyPr>
          <a:lstStyle>
            <a:lvl1pPr marL="0" indent="0" algn="ctr">
              <a:buNone/>
              <a:defRPr sz="2200" b="1">
                <a:solidFill>
                  <a:schemeClr val="tx1"/>
                </a:solidFill>
                <a:latin typeface="+mn-lt"/>
              </a:defRPr>
            </a:lvl1pPr>
          </a:lstStyle>
          <a:p>
            <a:pPr lvl="0"/>
            <a:r>
              <a:rPr lang="en-US" dirty="0"/>
              <a:t>Name</a:t>
            </a:r>
          </a:p>
        </p:txBody>
      </p:sp>
      <p:sp>
        <p:nvSpPr>
          <p:cNvPr id="23" name="Text Placeholder 21"/>
          <p:cNvSpPr>
            <a:spLocks noGrp="1"/>
          </p:cNvSpPr>
          <p:nvPr>
            <p:ph type="body" sz="quarter" idx="16" hasCustomPrompt="1"/>
          </p:nvPr>
        </p:nvSpPr>
        <p:spPr>
          <a:xfrm>
            <a:off x="6535401" y="4966303"/>
            <a:ext cx="3316177" cy="412750"/>
          </a:xfrm>
        </p:spPr>
        <p:txBody>
          <a:bodyPr>
            <a:normAutofit/>
          </a:bodyPr>
          <a:lstStyle>
            <a:lvl1pPr marL="0" indent="0" algn="ctr">
              <a:buNone/>
              <a:defRPr sz="2200" b="1" i="0">
                <a:solidFill>
                  <a:schemeClr val="tx1"/>
                </a:solidFill>
                <a:latin typeface="+mn-lt"/>
              </a:defRPr>
            </a:lvl1pPr>
          </a:lstStyle>
          <a:p>
            <a:pPr lvl="0"/>
            <a:r>
              <a:rPr lang="en-US" dirty="0"/>
              <a:t>Name</a:t>
            </a:r>
          </a:p>
        </p:txBody>
      </p:sp>
      <p:sp>
        <p:nvSpPr>
          <p:cNvPr id="25" name="Text Placeholder 24"/>
          <p:cNvSpPr>
            <a:spLocks noGrp="1"/>
          </p:cNvSpPr>
          <p:nvPr>
            <p:ph type="body" sz="quarter" idx="17" hasCustomPrompt="1"/>
          </p:nvPr>
        </p:nvSpPr>
        <p:spPr>
          <a:xfrm>
            <a:off x="2423585" y="5402255"/>
            <a:ext cx="3312583" cy="314335"/>
          </a:xfrm>
        </p:spPr>
        <p:txBody>
          <a:bodyPr/>
          <a:lstStyle>
            <a:lvl1pPr marL="0" indent="0" algn="ctr">
              <a:buNone/>
              <a:defRPr sz="2000" i="1">
                <a:solidFill>
                  <a:schemeClr val="tx1"/>
                </a:solidFill>
                <a:latin typeface="+mn-lt"/>
              </a:defRPr>
            </a:lvl1pPr>
          </a:lstStyle>
          <a:p>
            <a:pPr lvl="0"/>
            <a:r>
              <a:rPr lang="en-US" dirty="0"/>
              <a:t>Title</a:t>
            </a:r>
          </a:p>
        </p:txBody>
      </p:sp>
      <p:sp>
        <p:nvSpPr>
          <p:cNvPr id="26" name="Text Placeholder 24"/>
          <p:cNvSpPr>
            <a:spLocks noGrp="1"/>
          </p:cNvSpPr>
          <p:nvPr>
            <p:ph type="body" sz="quarter" idx="18" hasCustomPrompt="1"/>
          </p:nvPr>
        </p:nvSpPr>
        <p:spPr>
          <a:xfrm>
            <a:off x="6535401" y="5402061"/>
            <a:ext cx="3316176" cy="314335"/>
          </a:xfrm>
        </p:spPr>
        <p:txBody>
          <a:bodyPr/>
          <a:lstStyle>
            <a:lvl1pPr marL="0" indent="0" algn="ctr">
              <a:buNone/>
              <a:defRPr sz="2000" i="1">
                <a:solidFill>
                  <a:schemeClr val="tx1"/>
                </a:solidFill>
                <a:latin typeface="+mn-lt"/>
              </a:defRPr>
            </a:lvl1pPr>
          </a:lstStyle>
          <a:p>
            <a:pPr lvl="0"/>
            <a:r>
              <a:rPr lang="en-US" dirty="0"/>
              <a:t>Title</a:t>
            </a:r>
          </a:p>
        </p:txBody>
      </p:sp>
      <p:sp>
        <p:nvSpPr>
          <p:cNvPr id="28" name="Text Placeholder 27"/>
          <p:cNvSpPr>
            <a:spLocks noGrp="1"/>
          </p:cNvSpPr>
          <p:nvPr>
            <p:ph type="body" sz="quarter" idx="19" hasCustomPrompt="1"/>
          </p:nvPr>
        </p:nvSpPr>
        <p:spPr>
          <a:xfrm>
            <a:off x="2423585" y="5746218"/>
            <a:ext cx="3312583" cy="374650"/>
          </a:xfrm>
        </p:spPr>
        <p:txBody>
          <a:bodyPr>
            <a:normAutofit/>
          </a:bodyPr>
          <a:lstStyle>
            <a:lvl1pPr marL="0" indent="0" algn="ctr">
              <a:buNone/>
              <a:defRPr sz="2000">
                <a:solidFill>
                  <a:schemeClr val="tx1"/>
                </a:solidFill>
                <a:latin typeface="+mn-lt"/>
              </a:defRPr>
            </a:lvl1pPr>
          </a:lstStyle>
          <a:p>
            <a:pPr lvl="0"/>
            <a:r>
              <a:rPr lang="en-US" dirty="0"/>
              <a:t>Program</a:t>
            </a:r>
          </a:p>
        </p:txBody>
      </p:sp>
      <p:sp>
        <p:nvSpPr>
          <p:cNvPr id="29" name="Text Placeholder 27"/>
          <p:cNvSpPr>
            <a:spLocks noGrp="1"/>
          </p:cNvSpPr>
          <p:nvPr>
            <p:ph type="body" sz="quarter" idx="20" hasCustomPrompt="1"/>
          </p:nvPr>
        </p:nvSpPr>
        <p:spPr>
          <a:xfrm>
            <a:off x="6544173" y="5742722"/>
            <a:ext cx="3312583" cy="374650"/>
          </a:xfrm>
        </p:spPr>
        <p:txBody>
          <a:bodyPr>
            <a:normAutofit/>
          </a:bodyPr>
          <a:lstStyle>
            <a:lvl1pPr marL="0" indent="0" algn="ctr">
              <a:buNone/>
              <a:defRPr sz="2000">
                <a:solidFill>
                  <a:schemeClr val="tx1"/>
                </a:solidFill>
                <a:latin typeface="+mn-lt"/>
              </a:defRPr>
            </a:lvl1pPr>
          </a:lstStyle>
          <a:p>
            <a:pPr lvl="0"/>
            <a:r>
              <a:rPr lang="en-US" dirty="0"/>
              <a:t>Program</a:t>
            </a:r>
          </a:p>
        </p:txBody>
      </p:sp>
      <p:sp>
        <p:nvSpPr>
          <p:cNvPr id="15" name="Title 2"/>
          <p:cNvSpPr>
            <a:spLocks noGrp="1"/>
          </p:cNvSpPr>
          <p:nvPr>
            <p:ph type="title" hasCustomPrompt="1"/>
          </p:nvPr>
        </p:nvSpPr>
        <p:spPr>
          <a:xfrm>
            <a:off x="0" y="673320"/>
            <a:ext cx="12192000" cy="437941"/>
          </a:xfrm>
        </p:spPr>
        <p:txBody>
          <a:bodyPr>
            <a:normAutofit/>
          </a:bodyPr>
          <a:lstStyle>
            <a:lvl1pPr algn="ctr">
              <a:defRPr sz="3000"/>
            </a:lvl1pPr>
          </a:lstStyle>
          <a:p>
            <a:pPr lvl="0"/>
            <a:r>
              <a:rPr lang="en-US" dirty="0"/>
              <a:t>Subtitle 1</a:t>
            </a:r>
          </a:p>
        </p:txBody>
      </p:sp>
    </p:spTree>
    <p:extLst>
      <p:ext uri="{BB962C8B-B14F-4D97-AF65-F5344CB8AC3E}">
        <p14:creationId xmlns:p14="http://schemas.microsoft.com/office/powerpoint/2010/main" val="390335312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2.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210054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Slide Number Placeholder 5"/>
          <p:cNvSpPr>
            <a:spLocks noGrp="1"/>
          </p:cNvSpPr>
          <p:nvPr>
            <p:ph type="sldNum" sz="quarter" idx="4"/>
          </p:nvPr>
        </p:nvSpPr>
        <p:spPr>
          <a:xfrm>
            <a:off x="4038600" y="6356351"/>
            <a:ext cx="4114800" cy="365125"/>
          </a:xfrm>
          <a:prstGeom prst="rect">
            <a:avLst/>
          </a:prstGeom>
        </p:spPr>
        <p:txBody>
          <a:bodyPr vert="horz" lIns="91440" tIns="45720" rIns="91440" bIns="45720" rtlCol="0" anchor="ctr"/>
          <a:lstStyle>
            <a:lvl1pPr algn="ctr">
              <a:defRPr sz="1400">
                <a:solidFill>
                  <a:srgbClr val="404040"/>
                </a:solidFill>
                <a:latin typeface="Century Gothic" panose="020B0502020202020204" pitchFamily="34" charset="0"/>
              </a:defRPr>
            </a:lvl1pPr>
          </a:lstStyle>
          <a:p>
            <a:fld id="{3535056D-F555-406B-BF1D-286FE836F60C}" type="slidenum">
              <a:rPr lang="en-US" smtClean="0"/>
              <a:pPr/>
              <a:t>‹#›</a:t>
            </a:fld>
            <a:endParaRPr lang="en-US" dirty="0"/>
          </a:p>
        </p:txBody>
      </p:sp>
    </p:spTree>
    <p:extLst>
      <p:ext uri="{BB962C8B-B14F-4D97-AF65-F5344CB8AC3E}">
        <p14:creationId xmlns:p14="http://schemas.microsoft.com/office/powerpoint/2010/main" val="3222232568"/>
      </p:ext>
    </p:extLst>
  </p:cSld>
  <p:clrMap bg1="lt1" tx1="dk1" bg2="lt2" tx2="dk2" accent1="accent1" accent2="accent2" accent3="accent3" accent4="accent4" accent5="accent5" accent6="accent6" hlink="hlink" folHlink="folHlink"/>
  <p:sldLayoutIdLst>
    <p:sldLayoutId id="2147483672" r:id="rId1"/>
    <p:sldLayoutId id="2147483733" r:id="rId2"/>
    <p:sldLayoutId id="2147483737" r:id="rId3"/>
    <p:sldLayoutId id="2147483734" r:id="rId4"/>
    <p:sldLayoutId id="2147483735" r:id="rId5"/>
    <p:sldLayoutId id="2147483736" r:id="rId6"/>
    <p:sldLayoutId id="2147483740" r:id="rId7"/>
    <p:sldLayoutId id="2147483666" r:id="rId8"/>
    <p:sldLayoutId id="2147483673" r:id="rId9"/>
    <p:sldLayoutId id="2147483719" r:id="rId10"/>
    <p:sldLayoutId id="2147483674" r:id="rId11"/>
    <p:sldLayoutId id="2147483720" r:id="rId12"/>
    <p:sldLayoutId id="2147483721" r:id="rId13"/>
    <p:sldLayoutId id="2147483675" r:id="rId14"/>
    <p:sldLayoutId id="2147483744" r:id="rId15"/>
    <p:sldLayoutId id="2147483741" r:id="rId16"/>
    <p:sldLayoutId id="2147483665" r:id="rId17"/>
    <p:sldLayoutId id="2147483677" r:id="rId18"/>
    <p:sldLayoutId id="2147483692" r:id="rId19"/>
    <p:sldLayoutId id="2147483696" r:id="rId20"/>
    <p:sldLayoutId id="2147483694" r:id="rId21"/>
    <p:sldLayoutId id="2147483695" r:id="rId22"/>
    <p:sldLayoutId id="2147483739" r:id="rId23"/>
    <p:sldLayoutId id="2147483743" r:id="rId24"/>
    <p:sldLayoutId id="2147483702" r:id="rId25"/>
    <p:sldLayoutId id="2147483725" r:id="rId26"/>
    <p:sldLayoutId id="2147483726" r:id="rId27"/>
    <p:sldLayoutId id="2147483727" r:id="rId28"/>
    <p:sldLayoutId id="2147483728" r:id="rId29"/>
    <p:sldLayoutId id="2147483730" r:id="rId30"/>
    <p:sldLayoutId id="2147483731" r:id="rId31"/>
    <p:sldLayoutId id="2147483732" r:id="rId32"/>
    <p:sldLayoutId id="2147483703" r:id="rId33"/>
    <p:sldLayoutId id="2147483704" r:id="rId34"/>
    <p:sldLayoutId id="2147483705" r:id="rId35"/>
    <p:sldLayoutId id="2147483669" r:id="rId36"/>
    <p:sldLayoutId id="2147483706" r:id="rId37"/>
    <p:sldLayoutId id="2147483707" r:id="rId38"/>
    <p:sldLayoutId id="2147483712" r:id="rId39"/>
    <p:sldLayoutId id="2147483711" r:id="rId40"/>
    <p:sldLayoutId id="2147483713" r:id="rId41"/>
    <p:sldLayoutId id="2147483742" r:id="rId42"/>
    <p:sldLayoutId id="2147483714" r:id="rId43"/>
    <p:sldLayoutId id="2147483715" r:id="rId44"/>
    <p:sldLayoutId id="2147483738" r:id="rId45"/>
    <p:sldLayoutId id="2147483667" r:id="rId46"/>
    <p:sldLayoutId id="2147483716" r:id="rId47"/>
    <p:sldLayoutId id="2147483724" r:id="rId48"/>
    <p:sldLayoutId id="2147483718" r:id="rId49"/>
    <p:sldLayoutId id="2147483717" r:id="rId50"/>
    <p:sldLayoutId id="2147483693" r:id="rId51"/>
    <p:sldLayoutId id="2147483747" r:id="rId52"/>
    <p:sldLayoutId id="2147483748" r:id="rId53"/>
    <p:sldLayoutId id="2147483668" r:id="rId54"/>
    <p:sldLayoutId id="2147483771" r:id="rId55"/>
    <p:sldLayoutId id="2147483772" r:id="rId56"/>
    <p:sldLayoutId id="2147483775" r:id="rId57"/>
    <p:sldLayoutId id="2147483780" r:id="rId58"/>
    <p:sldLayoutId id="2147483786" r:id="rId59"/>
    <p:sldLayoutId id="2147483787" r:id="rId60"/>
    <p:sldLayoutId id="2147483790" r:id="rId61"/>
  </p:sldLayoutIdLst>
  <p:hf hdr="0" dt="0"/>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85750" indent="-285750" algn="l" defTabSz="914400" rtl="0" eaLnBrk="1" latinLnBrk="0" hangingPunct="1">
        <a:lnSpc>
          <a:spcPct val="90000"/>
        </a:lnSpc>
        <a:spcBef>
          <a:spcPts val="1000"/>
        </a:spcBef>
        <a:buClr>
          <a:schemeClr val="accent5"/>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519113" indent="-238125" algn="l" defTabSz="914400" rtl="0" eaLnBrk="1" latinLnBrk="0" hangingPunct="1">
        <a:lnSpc>
          <a:spcPct val="90000"/>
        </a:lnSpc>
        <a:spcBef>
          <a:spcPts val="500"/>
        </a:spcBef>
        <a:buClr>
          <a:schemeClr val="accent5"/>
        </a:buClr>
        <a:buFont typeface="Wingdings" panose="05000000000000000000" pitchFamily="2" charset="2"/>
        <a:buChar char="§"/>
        <a:defRPr sz="2000" kern="1200">
          <a:solidFill>
            <a:schemeClr val="tx1">
              <a:lumMod val="75000"/>
              <a:lumOff val="25000"/>
            </a:schemeClr>
          </a:solidFill>
          <a:latin typeface="+mn-lt"/>
          <a:ea typeface="+mn-ea"/>
          <a:cs typeface="+mn-cs"/>
        </a:defRPr>
      </a:lvl2pPr>
      <a:lvl3pPr marL="747713" indent="-228600" algn="l" defTabSz="914400" rtl="0" eaLnBrk="1" latinLnBrk="0" hangingPunct="1">
        <a:lnSpc>
          <a:spcPct val="90000"/>
        </a:lnSpc>
        <a:spcBef>
          <a:spcPts val="500"/>
        </a:spcBef>
        <a:buClr>
          <a:schemeClr val="accent5"/>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919163" indent="-171450" algn="l" defTabSz="914400" rtl="0" eaLnBrk="1" latinLnBrk="0" hangingPunct="1">
        <a:lnSpc>
          <a:spcPct val="90000"/>
        </a:lnSpc>
        <a:spcBef>
          <a:spcPts val="500"/>
        </a:spcBef>
        <a:buClr>
          <a:schemeClr val="accent5"/>
        </a:buClr>
        <a:buFont typeface="Wingdings" panose="05000000000000000000" pitchFamily="2" charset="2"/>
        <a:buChar char="§"/>
        <a:defRPr sz="1800" kern="1200">
          <a:solidFill>
            <a:schemeClr val="tx1">
              <a:lumMod val="75000"/>
              <a:lumOff val="25000"/>
            </a:schemeClr>
          </a:solidFill>
          <a:latin typeface="+mn-lt"/>
          <a:ea typeface="+mn-ea"/>
          <a:cs typeface="+mn-cs"/>
        </a:defRPr>
      </a:lvl4pPr>
      <a:lvl5pPr marL="969963" indent="-228600" algn="l" defTabSz="914400" rtl="0" eaLnBrk="1" latinLnBrk="0" hangingPunct="1">
        <a:lnSpc>
          <a:spcPct val="90000"/>
        </a:lnSpc>
        <a:spcBef>
          <a:spcPts val="500"/>
        </a:spcBef>
        <a:buClr>
          <a:srgbClr val="CB8A49"/>
        </a:buClr>
        <a:buFont typeface="Century Gothic" panose="020B0502020202020204" pitchFamily="34" charset="0"/>
        <a:buChar char="♦"/>
        <a:defRPr sz="12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1EAB61-1CBB-8F7A-EB3A-80F044AF99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8B4EB94-C670-486D-7871-682D09FA1F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95B00F0-A571-09B9-A93E-364287B755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CF60C9-1431-4DC8-859E-00C5C4F8B904}" type="datetimeFigureOut">
              <a:rPr lang="en-US" smtClean="0"/>
              <a:t>5/2/2024</a:t>
            </a:fld>
            <a:endParaRPr lang="en-US"/>
          </a:p>
        </p:txBody>
      </p:sp>
      <p:sp>
        <p:nvSpPr>
          <p:cNvPr id="5" name="Footer Placeholder 4">
            <a:extLst>
              <a:ext uri="{FF2B5EF4-FFF2-40B4-BE49-F238E27FC236}">
                <a16:creationId xmlns:a16="http://schemas.microsoft.com/office/drawing/2014/main" id="{94FB6862-3381-B1BE-787C-9AFB67A201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86DD3EC-5F43-5314-3F87-724AD9BF76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6882DF-D92C-46F2-BC3F-D2F250DA2039}" type="slidenum">
              <a:rPr lang="en-US" smtClean="0"/>
              <a:t>‹#›</a:t>
            </a:fld>
            <a:endParaRPr lang="en-US"/>
          </a:p>
        </p:txBody>
      </p:sp>
    </p:spTree>
    <p:extLst>
      <p:ext uri="{BB962C8B-B14F-4D97-AF65-F5344CB8AC3E}">
        <p14:creationId xmlns:p14="http://schemas.microsoft.com/office/powerpoint/2010/main" val="4244628845"/>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xStyles>
    <p:titleStyle>
      <a:lvl1pPr algn="ctr" defTabSz="914400" rtl="0" eaLnBrk="1" latinLnBrk="0" hangingPunct="1">
        <a:lnSpc>
          <a:spcPct val="90000"/>
        </a:lnSpc>
        <a:spcBef>
          <a:spcPct val="0"/>
        </a:spcBef>
        <a:buNone/>
        <a:defRPr sz="3600" b="1" kern="1200">
          <a:solidFill>
            <a:schemeClr val="accent5"/>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doh.wa.gov/you-and-your-family/healthy-home" TargetMode="External"/><Relationship Id="rId1" Type="http://schemas.openxmlformats.org/officeDocument/2006/relationships/slideLayout" Target="../slideLayouts/slideLayout15.xml"/><Relationship Id="rId5" Type="http://schemas.openxmlformats.org/officeDocument/2006/relationships/hyperlink" Target="https://apps.ecology.wa.gov/publications/documents/2204031.pdf" TargetMode="External"/><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hyperlink" Target="https://doh.wa.gov/community-and-environment/air-quality/indoor-air/hiring-contractor" TargetMode="External"/><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hyperlink" Target="https://www.flickr.com/photos/ndrwfgg/61864434/in/photolist-6t59b-LuXsnS-9mrgw7-AbyM1m-6ypZnK-dBM5-aDC1Si-5ZU2pt-dFU2zn-aDFSfL-a4Nm1p-pfXnJ2-vV538-4meRNJ-4maNGX-62w6Dz-29EpX8U-2GtPJ7-4gXCh6-4meRkC-8RcpRZ-M8Bbf-28f7qFx-r8LcX1-2o4mr77-svqn6T-231dpvi-6niE7P-Gvyxa-7jThxN-6UjGYx-2ia1g7-4epDyr-2juzGuT-2m4uXK-8GBKvz-3UBma-2nDKfX7-5xd5eU-rxswX3-atGNsY-bku8T4-37V1-8qaR4-4BvPB5-aRfwta-4oi53M-cqBGib-9ZFHgV-jg8wT" TargetMode="External"/><Relationship Id="rId5" Type="http://schemas.openxmlformats.org/officeDocument/2006/relationships/image" Target="../media/image41.jpe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hyperlink" Target="mailto:indoorairquality@doh.wa.gov" TargetMode="External"/><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hyperlink" Target="https://www.wapc.org/about-us/about-mr-yuk/" TargetMode="External"/><Relationship Id="rId5" Type="http://schemas.openxmlformats.org/officeDocument/2006/relationships/image" Target="../media/image42.jpeg"/><Relationship Id="rId4" Type="http://schemas.openxmlformats.org/officeDocument/2006/relationships/hyperlink" Target="mailto:schoolehs@doh.wa.gov"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5.xml.rels><?xml version="1.0" encoding="UTF-8" standalone="yes"?>
<Relationships xmlns="http://schemas.openxmlformats.org/package/2006/relationships"><Relationship Id="rId3" Type="http://schemas.openxmlformats.org/officeDocument/2006/relationships/hyperlink" Target="https://doh.wa.gov/community-and-environment/schools/radon" TargetMode="External"/><Relationship Id="rId2" Type="http://schemas.openxmlformats.org/officeDocument/2006/relationships/hyperlink" Target="https://doh.wa.gov/community-and-environment/contaminants/radon" TargetMode="External"/><Relationship Id="rId1" Type="http://schemas.openxmlformats.org/officeDocument/2006/relationships/slideLayout" Target="../slideLayouts/slideLayout39.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hyperlink" Target="https://doh.wa.gov/community-and-environment/contaminants/radon/poster-contest" TargetMode="External"/></Relationships>
</file>

<file path=ppt/slides/_rels/slide16.xml.rels><?xml version="1.0" encoding="UTF-8" standalone="yes"?>
<Relationships xmlns="http://schemas.openxmlformats.org/package/2006/relationships"><Relationship Id="rId8" Type="http://schemas.openxmlformats.org/officeDocument/2006/relationships/hyperlink" Target="https://www.cdc.gov/co/" TargetMode="External"/><Relationship Id="rId3" Type="http://schemas.openxmlformats.org/officeDocument/2006/relationships/hyperlink" Target="https://www.sbcc.wa.gov/about-sbcc/fact-sheet/carbon-monoxide-alarms" TargetMode="External"/><Relationship Id="rId7" Type="http://schemas.openxmlformats.org/officeDocument/2006/relationships/hyperlink" Target="https://www.federalregister.gov/documents/2023/04/20/2023-07870/safety-standard-for-portable-generators" TargetMode="External"/><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hyperlink" Target="https://doh.wa.gov/emergencies/be-prepared-be-safe/power-outages" TargetMode="External"/><Relationship Id="rId5" Type="http://schemas.openxmlformats.org/officeDocument/2006/relationships/image" Target="../media/image45.png"/><Relationship Id="rId4" Type="http://schemas.openxmlformats.org/officeDocument/2006/relationships/hyperlink" Target="https://doh.wa.gov/community-and-environment/contaminants/carbon-monoxide"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15.xml"/><Relationship Id="rId5" Type="http://schemas.openxmlformats.org/officeDocument/2006/relationships/image" Target="../media/image48.png"/><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hyperlink" Target="https://www.cdc.gov/handwashing/global-handwashing-day.html" TargetMode="External"/><Relationship Id="rId2" Type="http://schemas.openxmlformats.org/officeDocument/2006/relationships/image" Target="../media/image49.jpeg"/><Relationship Id="rId1" Type="http://schemas.openxmlformats.org/officeDocument/2006/relationships/slideLayout" Target="../slideLayouts/slideLayout19.xml"/><Relationship Id="rId6" Type="http://schemas.openxmlformats.org/officeDocument/2006/relationships/image" Target="../media/image50.png"/><Relationship Id="rId5" Type="http://schemas.openxmlformats.org/officeDocument/2006/relationships/hyperlink" Target="https://doh.wa.gov/sites/default/files/2022-08/333-299.pdf?uid=6449749d78af5" TargetMode="External"/><Relationship Id="rId4" Type="http://schemas.openxmlformats.org/officeDocument/2006/relationships/hyperlink" Target="https://doh.wa.gov/you-and-your-family/healthy-home/safe-cleaning-practices"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56.xml"/></Relationships>
</file>

<file path=ppt/slides/_rels/slide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8" Type="http://schemas.openxmlformats.org/officeDocument/2006/relationships/hyperlink" Target="https://www.turi.org/Our_Work/Cleaning_Laboratory/Safely_Clean_Disinfect" TargetMode="External"/><Relationship Id="rId3" Type="http://schemas.openxmlformats.org/officeDocument/2006/relationships/hyperlink" Target="https://www.seattletimes.com/nation-world/how-cleaning-product-chemicals-called-quats-may-affect-the-brain/?utm_source=email&amp;utm_medium=email&amp;utm_campaign=article_inset_1.1" TargetMode="External"/><Relationship Id="rId7" Type="http://schemas.openxmlformats.org/officeDocument/2006/relationships/hyperlink" Target="https://www.epa.gov/pesticide-labels/dfe-certified-disinfectants" TargetMode="External"/><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image" Target="../media/image54.png"/><Relationship Id="rId5" Type="http://schemas.openxmlformats.org/officeDocument/2006/relationships/hyperlink" Target="https://doh.wa.gov/sites/default/files/2024-02/333-344.pdf" TargetMode="External"/><Relationship Id="rId4" Type="http://schemas.openxmlformats.org/officeDocument/2006/relationships/image" Target="../media/image53.png"/><Relationship Id="rId9" Type="http://schemas.openxmlformats.org/officeDocument/2006/relationships/hyperlink" Target="https://www.youtube.com/watch?v=lOYC6jU6Yn4"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www.lni.wa.gov/dA/91cf4ac7fc/DD1300.pdf" TargetMode="External"/><Relationship Id="rId2" Type="http://schemas.openxmlformats.org/officeDocument/2006/relationships/notesSlide" Target="../notesSlides/notesSlide10.xml"/><Relationship Id="rId1" Type="http://schemas.openxmlformats.org/officeDocument/2006/relationships/slideLayout" Target="../slideLayouts/slideLayout58.xml"/><Relationship Id="rId5" Type="http://schemas.openxmlformats.org/officeDocument/2006/relationships/image" Target="../media/image55.jpeg"/><Relationship Id="rId4" Type="http://schemas.openxmlformats.org/officeDocument/2006/relationships/hyperlink" Target="https://doh.wa.gov/sites/default/files/2024-02/333-344.pdf"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watch?v=EW-n6ubzvew&amp;t=300s" TargetMode="External"/><Relationship Id="rId2" Type="http://schemas.openxmlformats.org/officeDocument/2006/relationships/notesSlide" Target="../notesSlides/notesSlide11.xml"/><Relationship Id="rId1" Type="http://schemas.openxmlformats.org/officeDocument/2006/relationships/slideLayout" Target="../slideLayouts/slideLayout55.xml"/><Relationship Id="rId4" Type="http://schemas.openxmlformats.org/officeDocument/2006/relationships/image" Target="../media/image56.jpe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56.xml"/></Relationships>
</file>

<file path=ppt/slides/_rels/slide24.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hyperlink" Target="https://www.lni.wa.gov/dA/91cf4ac7fc/DD1300.pdf" TargetMode="External"/><Relationship Id="rId7" Type="http://schemas.openxmlformats.org/officeDocument/2006/relationships/image" Target="../media/image60.svg"/><Relationship Id="rId2" Type="http://schemas.openxmlformats.org/officeDocument/2006/relationships/notesSlide" Target="../notesSlides/notesSlide13.xml"/><Relationship Id="rId1" Type="http://schemas.openxmlformats.org/officeDocument/2006/relationships/slideLayout" Target="../slideLayouts/slideLayout19.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hyperlink" Target="https://picol.cahnrs.wsu.edu/" TargetMode="External"/><Relationship Id="rId9" Type="http://schemas.openxmlformats.org/officeDocument/2006/relationships/hyperlink" Target="https://kingcountyhazwastewa.gov/en/households-disposal/households-safer-home-products"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8" Type="http://schemas.openxmlformats.org/officeDocument/2006/relationships/image" Target="../media/image63.jpg"/><Relationship Id="rId3" Type="http://schemas.openxmlformats.org/officeDocument/2006/relationships/hyperlink" Target="https://doh.wa.gov/sites/default/files/2022-10/333-307.pdf?uid=6442fb12379e2" TargetMode="External"/><Relationship Id="rId7" Type="http://schemas.openxmlformats.org/officeDocument/2006/relationships/hyperlink" Target="https://www.epa.gov/saferchoice/safer-choice-criteria-fragrance-free-products" TargetMode="External"/><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hyperlink" Target="https://csw.ucla.edu/about/fragrance-free/" TargetMode="External"/><Relationship Id="rId5" Type="http://schemas.openxmlformats.org/officeDocument/2006/relationships/hyperlink" Target="https://www.cdph.ca.gov/Programs/CCDPHP/DEODC/OHB/WRAPP/Pages/Fragrances.aspx" TargetMode="External"/><Relationship Id="rId4" Type="http://schemas.openxmlformats.org/officeDocument/2006/relationships/hyperlink" Target="https://www.fda.gov/cosmetics/cosmetic-ingredients/fragrances-cosmetics" TargetMode="External"/><Relationship Id="rId9" Type="http://schemas.openxmlformats.org/officeDocument/2006/relationships/hyperlink" Target="https://www.flickr.com/photos/samkim/14288006/in/photolist-2gejW-6hN65D-8jxe6r-dPJbDW-2nPXLpN-US9stm-owDNGA-2ouLH71-9EMidw-7qgnC6-2nabUP8-skb486-iLfcvw-taszs-f4Vs4o-5v8XD-jDrjpo-bKSgGV-fuXUsP-xhpXw-9nJQNe-egsqQP-qeEjL-7AxuY5-hiShbw-fuXU86-2nakj9D-iv1EzG-fvdcjQ-3v1zu-9LFFmy-ogSmy-8iDt7o-9EEvAy-EeUmJ-4v61st-u1uMJ-Sxe6o-dm4KNf-8F1DQF-8VQvj5-2cetKgh-by2mHm-2k14cco-2nweaRv-bBngxY-e9EtHJ-WSTo61-2kg6h36-diUfNT"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5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9.xml.rels><?xml version="1.0" encoding="UTF-8" standalone="yes"?>
<Relationships xmlns="http://schemas.openxmlformats.org/package/2006/relationships"><Relationship Id="rId3" Type="http://schemas.openxmlformats.org/officeDocument/2006/relationships/hyperlink" Target="https://youtu.be/2dibO6SpbBE" TargetMode="External"/><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image" Target="../media/image65.png"/><Relationship Id="rId5" Type="http://schemas.openxmlformats.org/officeDocument/2006/relationships/hyperlink" Target="http://www.doh.wa.gov/mold/" TargetMode="External"/><Relationship Id="rId4" Type="http://schemas.openxmlformats.org/officeDocument/2006/relationships/hyperlink" Target="https://nwcleanairwa.gov/?wpdmdl=746"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hyperlink" Target="https://doh.wa.gov/community-and-environment/contaminants/mold/renters-landlords-and-mold" TargetMode="External"/><Relationship Id="rId2" Type="http://schemas.openxmlformats.org/officeDocument/2006/relationships/notesSlide" Target="../notesSlides/notesSlide17.xml"/><Relationship Id="rId1" Type="http://schemas.openxmlformats.org/officeDocument/2006/relationships/slideLayout" Target="../slideLayouts/slideLayout15.xml"/><Relationship Id="rId5" Type="http://schemas.openxmlformats.org/officeDocument/2006/relationships/image" Target="../media/image66.png"/><Relationship Id="rId4" Type="http://schemas.openxmlformats.org/officeDocument/2006/relationships/hyperlink" Target="https://www.washingtonlawhelp.org/resource/tenants-what-to-do-if-your-rental-needs-repai"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hyperlink" Target="https://www.aiha.org/education/marketplace/indoor-mold-book" TargetMode="External"/><Relationship Id="rId2" Type="http://schemas.openxmlformats.org/officeDocument/2006/relationships/notesSlide" Target="../notesSlides/notesSlide18.xml"/><Relationship Id="rId1" Type="http://schemas.openxmlformats.org/officeDocument/2006/relationships/slideLayout" Target="../slideLayouts/slideLayout15.xml"/><Relationship Id="rId4" Type="http://schemas.openxmlformats.org/officeDocument/2006/relationships/hyperlink" Target="https://www.wapc.org/"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9.xml"/><Relationship Id="rId1" Type="http://schemas.openxmlformats.org/officeDocument/2006/relationships/slideLayout" Target="../slideLayouts/slideLayout15.xml"/><Relationship Id="rId5" Type="http://schemas.openxmlformats.org/officeDocument/2006/relationships/hyperlink" Target="https://www.cdc.gov/niosh/topics/indoorenv/whatismold.html" TargetMode="External"/><Relationship Id="rId4" Type="http://schemas.openxmlformats.org/officeDocument/2006/relationships/hyperlink" Target="https://atrium.lib.uoguelph.ca/xmlui/handle/10214/3956"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www.epa.gov/mold/mold-image-library" TargetMode="External"/><Relationship Id="rId7" Type="http://schemas.openxmlformats.org/officeDocument/2006/relationships/hyperlink" Target="smart%20building%20center%20moisture%20meter%20at%20DuckDuckGo" TargetMode="External"/><Relationship Id="rId2" Type="http://schemas.openxmlformats.org/officeDocument/2006/relationships/notesSlide" Target="../notesSlides/notesSlide20.xml"/><Relationship Id="rId1" Type="http://schemas.openxmlformats.org/officeDocument/2006/relationships/slideLayout" Target="../slideLayouts/slideLayout15.xml"/><Relationship Id="rId6" Type="http://schemas.openxmlformats.org/officeDocument/2006/relationships/image" Target="../media/image69.png"/><Relationship Id="rId5" Type="http://schemas.openxmlformats.org/officeDocument/2006/relationships/image" Target="../media/image68.jpeg"/><Relationship Id="rId4" Type="http://schemas.openxmlformats.org/officeDocument/2006/relationships/hyperlink" Target="https://www.epa.gov/mold/printable-version-brief-guide-mold-moisture-and-your-home"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emf"/><Relationship Id="rId1" Type="http://schemas.openxmlformats.org/officeDocument/2006/relationships/slideLayout" Target="../slideLayouts/slideLayout15.xml"/><Relationship Id="rId6" Type="http://schemas.openxmlformats.org/officeDocument/2006/relationships/hyperlink" Target="https://nwcleanairwa.gov/?wpdmdl=746" TargetMode="External"/><Relationship Id="rId5" Type="http://schemas.openxmlformats.org/officeDocument/2006/relationships/image" Target="../media/image73.png"/><Relationship Id="rId4" Type="http://schemas.openxmlformats.org/officeDocument/2006/relationships/image" Target="../media/image72.emf"/></Relationships>
</file>

<file path=ppt/slides/_rels/slide3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hyperlink" Target="https://www.epa.gov/mold/mold-remediation-schools-and-commercial-buildings-guide-chapter-4" TargetMode="External"/><Relationship Id="rId2" Type="http://schemas.openxmlformats.org/officeDocument/2006/relationships/image" Target="../media/image75.png"/><Relationship Id="rId1" Type="http://schemas.openxmlformats.org/officeDocument/2006/relationships/slideLayout" Target="../slideLayouts/slideLayout53.xml"/><Relationship Id="rId6" Type="http://schemas.openxmlformats.org/officeDocument/2006/relationships/image" Target="../media/image78.png"/><Relationship Id="rId5" Type="http://schemas.openxmlformats.org/officeDocument/2006/relationships/hyperlink" Target="https://epa.gov/flooded-homes" TargetMode="External"/><Relationship Id="rId4" Type="http://schemas.openxmlformats.org/officeDocument/2006/relationships/image" Target="../media/image7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39.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hyperlink" Target="https://doh.wa.gov/community-and-environment/air-quality/indoor-air/ventilation-while-cooking" TargetMode="External"/><Relationship Id="rId2" Type="http://schemas.openxmlformats.org/officeDocument/2006/relationships/notesSlide" Target="../notesSlides/notesSlide22.xml"/><Relationship Id="rId1" Type="http://schemas.openxmlformats.org/officeDocument/2006/relationships/slideLayout" Target="../slideLayouts/slideLayout15.xml"/><Relationship Id="rId6" Type="http://schemas.openxmlformats.org/officeDocument/2006/relationships/hyperlink" Target="https://www.cdc.gov/coronavirus/2019-ncov/prevent-getting-sick/improving-ventilation-in-buildings.html" TargetMode="External"/><Relationship Id="rId5" Type="http://schemas.openxmlformats.org/officeDocument/2006/relationships/hyperlink" Target="https://doh.wa.gov/sites/default/files/legacy/Documents/Pubs/333-208.pdf" TargetMode="External"/><Relationship Id="rId4" Type="http://schemas.openxmlformats.org/officeDocument/2006/relationships/hyperlink" Target="https://doh.wa.gov/sites/default/files/2022-07/333-256.pdf?uid=62c5d9543e0d8" TargetMode="External"/></Relationships>
</file>

<file path=ppt/slides/_rels/slide4.xml.rels><?xml version="1.0" encoding="UTF-8" standalone="yes"?>
<Relationships xmlns="http://schemas.openxmlformats.org/package/2006/relationships"><Relationship Id="rId2" Type="http://schemas.openxmlformats.org/officeDocument/2006/relationships/hyperlink" Target="https://factor.niehs.nih.gov/2021/5/science-highlights/indoor-air" TargetMode="Externa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hyperlink" Target="https://tools.niehs.nih.gov/wetp/public/hasl_get_blob.cfm?ID=13021" TargetMode="External"/><Relationship Id="rId2" Type="http://schemas.openxmlformats.org/officeDocument/2006/relationships/image" Target="../media/image80.png"/><Relationship Id="rId1" Type="http://schemas.openxmlformats.org/officeDocument/2006/relationships/slideLayout" Target="../slideLayouts/slideLayout59.xml"/><Relationship Id="rId4" Type="http://schemas.openxmlformats.org/officeDocument/2006/relationships/image" Target="../media/image8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42.xml.rels><?xml version="1.0" encoding="UTF-8" standalone="yes"?>
<Relationships xmlns="http://schemas.openxmlformats.org/package/2006/relationships"><Relationship Id="rId8" Type="http://schemas.openxmlformats.org/officeDocument/2006/relationships/hyperlink" Target="https://doh.wa.gov/sites/default/files/legacy/Documents/Pubs/333-208.pdf" TargetMode="External"/><Relationship Id="rId3" Type="http://schemas.openxmlformats.org/officeDocument/2006/relationships/oleObject" Target="../embeddings/oleObject1.bin"/><Relationship Id="rId7" Type="http://schemas.openxmlformats.org/officeDocument/2006/relationships/hyperlink" Target="https://doh.wa.gov/community-and-environment/air-quality/smoke-fires/partner-toolkit" TargetMode="External"/><Relationship Id="rId2" Type="http://schemas.openxmlformats.org/officeDocument/2006/relationships/notesSlide" Target="../notesSlides/notesSlide23.xml"/><Relationship Id="rId1" Type="http://schemas.openxmlformats.org/officeDocument/2006/relationships/slideLayout" Target="../slideLayouts/slideLayout15.xml"/><Relationship Id="rId6" Type="http://schemas.openxmlformats.org/officeDocument/2006/relationships/hyperlink" Target="https://www.epa.gov/pm-pollution/final-reconsideration-national-ambient-air-quality-standards-particulate-matter-pm" TargetMode="External"/><Relationship Id="rId5" Type="http://schemas.openxmlformats.org/officeDocument/2006/relationships/image" Target="../media/image83.png"/><Relationship Id="rId4" Type="http://schemas.openxmlformats.org/officeDocument/2006/relationships/image" Target="../media/image82.emf"/><Relationship Id="rId9" Type="http://schemas.openxmlformats.org/officeDocument/2006/relationships/hyperlink" Target="https://doh.wa.gov/community-and-environment/air-quality/smoke-fires" TargetMode="External"/></Relationships>
</file>

<file path=ppt/slides/_rels/slide43.xml.rels><?xml version="1.0" encoding="UTF-8" standalone="yes"?>
<Relationships xmlns="http://schemas.openxmlformats.org/package/2006/relationships"><Relationship Id="rId8" Type="http://schemas.openxmlformats.org/officeDocument/2006/relationships/hyperlink" Target="https://doh.wa.gov/sites/default/files/2023-11/SchoolEHSWorkshop-IAQContinuousMonitoring-PSWCT-UP-2023.pdf" TargetMode="External"/><Relationship Id="rId3" Type="http://schemas.openxmlformats.org/officeDocument/2006/relationships/hyperlink" Target="https://www.epa.gov/iaq-schools/reference-guide-indoor-air-quality-schools" TargetMode="External"/><Relationship Id="rId7" Type="http://schemas.openxmlformats.org/officeDocument/2006/relationships/hyperlink" Target="https://doh.wa.gov/sites/default/files/2023-11/SchoolEHSWorkshop-Inspections-Light-Noise-Ventilation-TPCHD-2023.pdf" TargetMode="External"/><Relationship Id="rId2" Type="http://schemas.openxmlformats.org/officeDocument/2006/relationships/notesSlide" Target="../notesSlides/notesSlide24.xml"/><Relationship Id="rId1" Type="http://schemas.openxmlformats.org/officeDocument/2006/relationships/slideLayout" Target="../slideLayouts/slideLayout15.xml"/><Relationship Id="rId6" Type="http://schemas.openxmlformats.org/officeDocument/2006/relationships/hyperlink" Target="https://doh.wa.gov/community-and-environment/schools/workshop" TargetMode="External"/><Relationship Id="rId11" Type="http://schemas.openxmlformats.org/officeDocument/2006/relationships/hyperlink" Target="https://doh.wa.gov/community-and-environment/schools#BuildHealthyEnv" TargetMode="External"/><Relationship Id="rId5" Type="http://schemas.openxmlformats.org/officeDocument/2006/relationships/hyperlink" Target="https://www.youtube.com/watch?v=5Km2ZzzXX9c" TargetMode="External"/><Relationship Id="rId10" Type="http://schemas.openxmlformats.org/officeDocument/2006/relationships/hyperlink" Target="https://doh.wa.gov/sites/default/files/2023-11/SchoolEHSWorkshop-PostPandemicVentilationGuidance-2023.pdf" TargetMode="External"/><Relationship Id="rId4" Type="http://schemas.openxmlformats.org/officeDocument/2006/relationships/hyperlink" Target="https://doh.wa.gov/community-and-environment/air-quality/smoke-fires/partner-toolkit" TargetMode="External"/><Relationship Id="rId9" Type="http://schemas.openxmlformats.org/officeDocument/2006/relationships/hyperlink" Target="https://doh.wa.gov/sites/default/files/2023-11/SchoolEHSWorkshop-IndoorAirMonitoring-2023.pdf" TargetMode="External"/></Relationships>
</file>

<file path=ppt/slides/_rels/slide44.xml.rels><?xml version="1.0" encoding="UTF-8" standalone="yes"?>
<Relationships xmlns="http://schemas.openxmlformats.org/package/2006/relationships"><Relationship Id="rId8" Type="http://schemas.openxmlformats.org/officeDocument/2006/relationships/hyperlink" Target="http://www.doh.wa.gov/schoolenvironment" TargetMode="External"/><Relationship Id="rId3" Type="http://schemas.openxmlformats.org/officeDocument/2006/relationships/image" Target="../media/image84.jpeg"/><Relationship Id="rId7" Type="http://schemas.openxmlformats.org/officeDocument/2006/relationships/hyperlink" Target="http://www.doh.wa.gov/iaq" TargetMode="External"/><Relationship Id="rId2" Type="http://schemas.openxmlformats.org/officeDocument/2006/relationships/notesSlide" Target="../notesSlides/notesSlide25.xml"/><Relationship Id="rId1" Type="http://schemas.openxmlformats.org/officeDocument/2006/relationships/slideLayout" Target="../slideLayouts/slideLayout50.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hyperlink" Target="mailto:Alexandra.Boris@doh.wa.gov" TargetMode="Externa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hyperlink" Target="https://www.epa.gov/emergency-response/fact-sheet-fentanyl-and-fentanyl-analogs" TargetMode="External"/><Relationship Id="rId2" Type="http://schemas.openxmlformats.org/officeDocument/2006/relationships/notesSlide" Target="../notesSlides/notesSlide27.xml"/><Relationship Id="rId1" Type="http://schemas.openxmlformats.org/officeDocument/2006/relationships/slideLayout" Target="../slideLayouts/slideLayout15.xml"/><Relationship Id="rId6" Type="http://schemas.openxmlformats.org/officeDocument/2006/relationships/hyperlink" Target="https://doh.wa.gov/community-and-environment/opioids/fentanyl-exposure-public-places" TargetMode="External"/><Relationship Id="rId5" Type="http://schemas.openxmlformats.org/officeDocument/2006/relationships/image" Target="../media/image87.png"/><Relationship Id="rId4" Type="http://schemas.openxmlformats.org/officeDocument/2006/relationships/hyperlink" Target="https://www.epa.gov/emergency-response/voluntary-guidelines-methamphetamine-and-fentanyl-laboratory-cleanup"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npic.orst.edu/" TargetMode="External"/><Relationship Id="rId7" Type="http://schemas.openxmlformats.org/officeDocument/2006/relationships/hyperlink" Target="mailto:PCompliance@agr.wa.gov" TargetMode="External"/><Relationship Id="rId2" Type="http://schemas.openxmlformats.org/officeDocument/2006/relationships/notesSlide" Target="../notesSlides/notesSlide28.xml"/><Relationship Id="rId1" Type="http://schemas.openxmlformats.org/officeDocument/2006/relationships/slideLayout" Target="../slideLayouts/slideLayout19.xml"/><Relationship Id="rId6" Type="http://schemas.openxmlformats.org/officeDocument/2006/relationships/hyperlink" Target="https://picol.cahnrs.wsu.edu/" TargetMode="External"/><Relationship Id="rId5" Type="http://schemas.openxmlformats.org/officeDocument/2006/relationships/hyperlink" Target="https://www.epa.gov/enforcement/federal-insecticide-fungicide-and-rodenticide-act-fifra-and-federal-facilities" TargetMode="External"/><Relationship Id="rId4" Type="http://schemas.openxmlformats.org/officeDocument/2006/relationships/hyperlink" Target="https://www.epa.gov/pesticide-registration/about-pesticide-registration#registration"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www.epa.gov/asbestos/epa-actions-protect-public-exposure-asbestos" TargetMode="External"/><Relationship Id="rId2" Type="http://schemas.openxmlformats.org/officeDocument/2006/relationships/notesSlide" Target="../notesSlides/notesSlide29.xml"/><Relationship Id="rId1" Type="http://schemas.openxmlformats.org/officeDocument/2006/relationships/slideLayout" Target="../slideLayouts/slideLayout15.xml"/><Relationship Id="rId5" Type="http://schemas.openxmlformats.org/officeDocument/2006/relationships/image" Target="../media/image88.png"/><Relationship Id="rId4" Type="http://schemas.openxmlformats.org/officeDocument/2006/relationships/hyperlink" Target="https://www.atsdr.cdc.gov/asbestos/docs/limitingenvironmentalexposures_factsheet-508.pdf"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hyperlink" Target="https://doh.wa.gov/community-and-environment/air-quality/smoke-fires" TargetMode="External"/><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3" Type="http://schemas.openxmlformats.org/officeDocument/2006/relationships/hyperlink" Target="https://doh.wa.gov/sites/default/files/2022-07/333-256.pdf?uid=62c5d9543e0d8&amp;uid=64483b0eee6cc" TargetMode="External"/><Relationship Id="rId7" Type="http://schemas.openxmlformats.org/officeDocument/2006/relationships/image" Target="../media/image90.png"/><Relationship Id="rId2" Type="http://schemas.openxmlformats.org/officeDocument/2006/relationships/notesSlide" Target="../notesSlides/notesSlide30.xml"/><Relationship Id="rId1" Type="http://schemas.openxmlformats.org/officeDocument/2006/relationships/slideLayout" Target="../slideLayouts/slideLayout15.xml"/><Relationship Id="rId6" Type="http://schemas.openxmlformats.org/officeDocument/2006/relationships/hyperlink" Target="http://www.lung.org/local-content/_content-items/our-initiatives/current-initiatives/mhe-program.html" TargetMode="External"/><Relationship Id="rId5" Type="http://schemas.openxmlformats.org/officeDocument/2006/relationships/hyperlink" Target="https://doh.wa.gov/sites/default/files/2022-07/333-298.pdf?uid=64483b0eeed78" TargetMode="External"/><Relationship Id="rId4" Type="http://schemas.openxmlformats.org/officeDocument/2006/relationships/hyperlink" Target="https://doh.wa.gov/sites/default/files/legacy/Documents/Pubs/333-208.pdf"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en.wikipedia.org/wiki/United_States_Department_of_Energy" TargetMode="External"/><Relationship Id="rId2" Type="http://schemas.openxmlformats.org/officeDocument/2006/relationships/notesSlide" Target="../notesSlides/notesSlide31.xml"/><Relationship Id="rId1" Type="http://schemas.openxmlformats.org/officeDocument/2006/relationships/slideLayout" Target="../slideLayouts/slideLayout15.xml"/><Relationship Id="rId6" Type="http://schemas.openxmlformats.org/officeDocument/2006/relationships/hyperlink" Target="https://www.epa.gov/indoor-air-quality-iaq/air-cleaners-and-air-filters-home" TargetMode="External"/><Relationship Id="rId5" Type="http://schemas.openxmlformats.org/officeDocument/2006/relationships/image" Target="../media/image91.png"/><Relationship Id="rId4" Type="http://schemas.openxmlformats.org/officeDocument/2006/relationships/hyperlink" Target="https://www.epa.gov/indoor-air-quality-iaq/what-merv-rating"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s://www.energy.gov/eere/buildings/hvac-retrofit" TargetMode="External"/><Relationship Id="rId2" Type="http://schemas.openxmlformats.org/officeDocument/2006/relationships/notesSlide" Target="../notesSlides/notesSlide32.xml"/><Relationship Id="rId1" Type="http://schemas.openxmlformats.org/officeDocument/2006/relationships/slideLayout" Target="../slideLayouts/slideLayout15.xml"/><Relationship Id="rId6" Type="http://schemas.openxmlformats.org/officeDocument/2006/relationships/hyperlink" Target="https://svach.lbl.gov/what-is-an-economizer/" TargetMode="External"/><Relationship Id="rId5" Type="http://schemas.openxmlformats.org/officeDocument/2006/relationships/hyperlink" Target="https://en.wikipedia.org/wiki/Dedicated_outdoor_air_system" TargetMode="External"/><Relationship Id="rId4" Type="http://schemas.openxmlformats.org/officeDocument/2006/relationships/hyperlink" Target="https://svach.lbl.gov/" TargetMode="External"/></Relationships>
</file>

<file path=ppt/slides/_rels/slide55.xml.rels><?xml version="1.0" encoding="UTF-8" standalone="yes"?>
<Relationships xmlns="http://schemas.openxmlformats.org/package/2006/relationships"><Relationship Id="rId8" Type="http://schemas.openxmlformats.org/officeDocument/2006/relationships/hyperlink" Target="https://newbuildings.org/proposition-39-trainings/" TargetMode="External"/><Relationship Id="rId3" Type="http://schemas.openxmlformats.org/officeDocument/2006/relationships/hyperlink" Target="https://betterbuildingssolutioncenter.energy.gov/showcase-projects/river-trails-middle-school" TargetMode="External"/><Relationship Id="rId7" Type="http://schemas.openxmlformats.org/officeDocument/2006/relationships/hyperlink" Target="https://www.nrel.gov/docs/fy14osti/60913.pdf" TargetMode="External"/><Relationship Id="rId2" Type="http://schemas.openxmlformats.org/officeDocument/2006/relationships/notesSlide" Target="../notesSlides/notesSlide33.xml"/><Relationship Id="rId1" Type="http://schemas.openxmlformats.org/officeDocument/2006/relationships/slideLayout" Target="../slideLayouts/slideLayout15.xml"/><Relationship Id="rId6" Type="http://schemas.openxmlformats.org/officeDocument/2006/relationships/hyperlink" Target="https://svach.lbl.gov/" TargetMode="External"/><Relationship Id="rId5" Type="http://schemas.openxmlformats.org/officeDocument/2006/relationships/hyperlink" Target="https://betterbuildingssolutioncenter.energy.gov/showcase-projects/aurora-public-schools-vista-peak-preparatory" TargetMode="External"/><Relationship Id="rId4" Type="http://schemas.openxmlformats.org/officeDocument/2006/relationships/hyperlink" Target="https://betterbuildingssolutioncenter.energy.gov/showcase-projects/bullitt-county-public-schools-mt-washington-elementary-school"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chemrxiv.org/engage/chemrxiv/article-details/646b8610b3dd6a65308e8a6a" TargetMode="External"/><Relationship Id="rId2" Type="http://schemas.openxmlformats.org/officeDocument/2006/relationships/hyperlink" Target="https://pubs.acs.org/doi/full/10.1021/acs.estlett.2c00807" TargetMode="External"/><Relationship Id="rId1" Type="http://schemas.openxmlformats.org/officeDocument/2006/relationships/slideLayout" Target="../slideLayouts/slideLayout15.xml"/><Relationship Id="rId4" Type="http://schemas.openxmlformats.org/officeDocument/2006/relationships/hyperlink" Target="https://pubs.acs.org/doi/10.1021/acs.estlett.2c00599"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8" Type="http://schemas.openxmlformats.org/officeDocument/2006/relationships/hyperlink" Target="https://lnks.gd/l/eyJhbGciOiJIUzI1NiJ9.eyJidWxsZXRpbl9saW5rX2lkIjoxMTAsInVyaSI6ImJwMjpjbGljayIsInVybCI6Imh0dHBzOi8vaW5ub3ZhdGlvbi5sdXNraW4udWNsYS5lZHUvd3AtY29udGVudC91cGxvYWRzLzIwMjMvMDUvUHJvdGVjdGluZy1DYWxpZm9ybmlhbnMtd2l0aC1IZWF0LVJlc2lsaWVudC1TY2hvb2xzLnBkZiIsImJ1bGxldGluX2lkIjoiMjAyMzA1MTEuNzY2MTY2OTEifQ.V3RMlpvSPTvphuJozGemFrMJoqksHtN1eUtu9ySJrr0/s/2976935152/br/188100420715-l" TargetMode="External"/><Relationship Id="rId3" Type="http://schemas.openxmlformats.org/officeDocument/2006/relationships/hyperlink" Target="https://lnks.gd/l/eyJhbGciOiJIUzI1NiJ9.eyJidWxsZXRpbl9saW5rX2lkIjoxMDQsInVyaSI6ImJwMjpjbGljayIsInVybCI6Imh0dHBzOi8vYXBwLmxlZy53YS5nb3YvV0FDL2RlZmF1bHQuYXNweD9jaXRlPTI0Ni0zNjYtMDgwIiwiYnVsbGV0aW5faWQiOiIyMDIzMDUxMS43NjYxNjY5MSJ9.rau_vYwrFZcwyGNpogaEpjqDkoGXdAFdQPmqe1ww-g4/s/2976935152/br/188100420715-l" TargetMode="External"/><Relationship Id="rId7" Type="http://schemas.openxmlformats.org/officeDocument/2006/relationships/hyperlink" Target="https://lnks.gd/l/eyJhbGciOiJIUzI1NiJ9.eyJidWxsZXRpbl9saW5rX2lkIjoxMDksInVyaSI6ImJwMjpjbGljayIsInVybCI6Imh0dHBzOi8vd3d3LmMtdXBoZC5vcmcvZG9jdW1lbnRzL3dlbGxuZXNzL3dlYXRoZXJ3YXRjaC5wZGYiLCJidWxsZXRpbl9pZCI6IjIwMjMwNTExLjc2NjE2NjkxIn0.WUjl68ifFTPmK13Zp7C0L8gWygW2scXpUE6Lc_a4aUc/s/2976935152/br/188100420715-l" TargetMode="External"/><Relationship Id="rId2" Type="http://schemas.openxmlformats.org/officeDocument/2006/relationships/hyperlink" Target="https://lnks.gd/l/eyJhbGciOiJIUzI1NiJ9.eyJidWxsZXRpbl9saW5rX2lkIjoxMDIsInVyaSI6ImJwMjpjbGljayIsInVybCI6Imh0dHBzOi8vYXBwLmxlZy53YS5nb3YvV0FDL2RlZmF1bHQuYXNweD9jaXRlPTI0Ni0zNjYtMDkwIiwiYnVsbGV0aW5faWQiOiIyMDIzMDUxMS43NjYxNjY5MSJ9.dTqvz3w5g55XJGCnecwWtfiWUPtoGfFXWyQnwzVW3lI/s/2976935152/br/188100420715-l" TargetMode="External"/><Relationship Id="rId1" Type="http://schemas.openxmlformats.org/officeDocument/2006/relationships/slideLayout" Target="../slideLayouts/slideLayout15.xml"/><Relationship Id="rId6" Type="http://schemas.openxmlformats.org/officeDocument/2006/relationships/hyperlink" Target="https://lnks.gd/l/eyJhbGciOiJIUzI1NiJ9.eyJidWxsZXRpbl9saW5rX2lkIjoxMDgsInVyaSI6ImJwMjpjbGljayIsInVybCI6Imh0dHBzOi8vZG9oLndhLmdvdi9zaXRlcy9kZWZhdWx0L2ZpbGVzLzIwMjItMDcvMzMzLTI5OC5wZGY_dWlkPTY0NWQ3NTk0YmE1ZjQiLCJidWxsZXRpbl9pZCI6IjIwMjMwNTExLjc2NjE2NjkxIn0.yzr2cVX_DsbrNgx7s902fSLd1meNgwNPxi5QolKRmrw/s/2976935152/br/188100420715-l" TargetMode="External"/><Relationship Id="rId11" Type="http://schemas.openxmlformats.org/officeDocument/2006/relationships/hyperlink" Target="https://www.nea.org/advocating-for-change/new-from-nea/its-getting-hot-here-without-air-conditioning-students-and-staff-suffer" TargetMode="External"/><Relationship Id="rId5" Type="http://schemas.openxmlformats.org/officeDocument/2006/relationships/hyperlink" Target="https://comfort.cbe.berkeley.edu/" TargetMode="External"/><Relationship Id="rId10" Type="http://schemas.openxmlformats.org/officeDocument/2006/relationships/hyperlink" Target="https://www.nature.com/articles/s41562-020-00959-9" TargetMode="External"/><Relationship Id="rId4" Type="http://schemas.openxmlformats.org/officeDocument/2006/relationships/hyperlink" Target="https://lnks.gd/l/eyJhbGciOiJIUzI1NiJ9.eyJidWxsZXRpbl9saW5rX2lkIjoxMDYsInVyaSI6ImJwMjpjbGljayIsInVybCI6Imh0dHA6Ly93d3cuYXNocmFlLm9yZy8iLCJidWxsZXRpbl9pZCI6IjIwMjMwNTExLjc2NjE2NjkxIn0.r3bHq3SM4UZMVXxDBNCeAbBcaproDXS1gd8dp8aKZZc/s/2976935152/br/188100420715-l" TargetMode="External"/><Relationship Id="rId9" Type="http://schemas.openxmlformats.org/officeDocument/2006/relationships/hyperlink" Target="https://www.hks.harvard.edu/publications/heat-and-learning"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4.xml"/><Relationship Id="rId1" Type="http://schemas.openxmlformats.org/officeDocument/2006/relationships/slideLayout" Target="../slideLayouts/slideLayout39.xml"/><Relationship Id="rId4" Type="http://schemas.openxmlformats.org/officeDocument/2006/relationships/hyperlink" Target="https://www.wrh.noaa.gov/wrh/heatrisk/"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5.xml"/><Relationship Id="rId1" Type="http://schemas.openxmlformats.org/officeDocument/2006/relationships/slideLayout" Target="../slideLayouts/slideLayout35.xml"/><Relationship Id="rId6" Type="http://schemas.openxmlformats.org/officeDocument/2006/relationships/hyperlink" Target="https://doh.wa.gov/emergencies/be-prepared-be-safe/severe-weather-and-natural-disasters/extreme-heat" TargetMode="External"/><Relationship Id="rId5" Type="http://schemas.openxmlformats.org/officeDocument/2006/relationships/hyperlink" Target="https://search.wa211.org/search?location=&amp;query=TH-2600.1900-180&amp;query_type=taxonomy&amp;query_label=Extreme+Heat+Cooling+Centers" TargetMode="External"/><Relationship Id="rId4" Type="http://schemas.openxmlformats.org/officeDocument/2006/relationships/hyperlink" Target="https://doh.wa.gov/emergencies/be-prepared-be-safe/severe-weather-and-natural-disasters/hot-weather-safety/heat-wave-2021" TargetMode="Externa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3" Type="http://schemas.openxmlformats.org/officeDocument/2006/relationships/hyperlink" Target="https://gcc02.safelinks.protection.outlook.com/?url=https%3A%2F%2Fapp.leg.wa.gov%2FWAC%2Fdefault.aspx%3Fcite%3D110-300-0240&amp;data=05%7C01%7Calexandra.boris%40doh.wa.gov%7Cb437e9292d8a4d35a34d08db7f2e179e%7C11d0e217264e400a8ba057dcc127d72d%7C0%7C0%7C638243608169392028%7CUnknown%7CTWFpbGZsb3d8eyJWIjoiMC4wLjAwMDAiLCJQIjoiV2luMzIiLCJBTiI6Ik1haWwiLCJXVCI6Mn0%3D%7C3000%7C%7C%7C&amp;sdata=wBB3Z5zWQA2ItpDMF%2Fia4L%2BkGqVHvqmCNy0kHW8pduo%3D&amp;reserved=0" TargetMode="External"/><Relationship Id="rId2" Type="http://schemas.openxmlformats.org/officeDocument/2006/relationships/hyperlink" Target="https://gcc02.safelinks.protection.outlook.com/?url=https%3A%2F%2Fapp.leg.wa.gov%2Fwac%2Fdefault.aspx%3Fcite%3D110-300%26full%3Dtrue%23110-300-0005&amp;data=05%7C01%7Calexandra.boris%40doh.wa.gov%7Cb437e9292d8a4d35a34d08db7f2e179e%7C11d0e217264e400a8ba057dcc127d72d%7C0%7C0%7C638243608169392028%7CUnknown%7CTWFpbGZsb3d8eyJWIjoiMC4wLjAwMDAiLCJQIjoiV2luMzIiLCJBTiI6Ik1haWwiLCJXVCI6Mn0%3D%7C3000%7C%7C%7C&amp;sdata=PHCUV%2BmS0TIHM3l%2FSUrL3zg6pOW0PWHT0ajE7sVS7ig%3D&amp;reserved=0" TargetMode="External"/><Relationship Id="rId1" Type="http://schemas.openxmlformats.org/officeDocument/2006/relationships/slideLayout" Target="../slideLayouts/slideLayout15.xml"/><Relationship Id="rId6" Type="http://schemas.openxmlformats.org/officeDocument/2006/relationships/hyperlink" Target="https://cehn.org/our-work/eco-healthy-child-care/" TargetMode="External"/><Relationship Id="rId5" Type="http://schemas.openxmlformats.org/officeDocument/2006/relationships/hyperlink" Target="chrome-extension://efaidnbmnnnibpcajpcglclefindmkaj/https:/doh.wa.gov/sites/default/files/2023-01/333-310.pdf?uid=64a87412debcf" TargetMode="External"/><Relationship Id="rId4" Type="http://schemas.openxmlformats.org/officeDocument/2006/relationships/hyperlink" Target="https://gcc02.safelinks.protection.outlook.com/?url=https%3A%2F%2Fdoh.wa.gov%2Fsites%2Fdefault%2Ffiles%2Flegacy%2FDocuments%2F8340%2F970-216-Disinfect-en-L.pdf&amp;data=05%7C01%7Calexandra.boris%40doh.wa.gov%7Cb437e9292d8a4d35a34d08db7f2e179e%7C11d0e217264e400a8ba057dcc127d72d%7C0%7C0%7C638243608169392028%7CUnknown%7CTWFpbGZsb3d8eyJWIjoiMC4wLjAwMDAiLCJQIjoiV2luMzIiLCJBTiI6Ik1haWwiLCJXVCI6Mn0%3D%7C3000%7C%7C%7C&amp;sdata=romvPt3n0QIiuAiA4NWLNSj7LroHP%2BGob2ECiA6E80c%3D&amp;reserved=0" TargetMode="Externa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8" Type="http://schemas.openxmlformats.org/officeDocument/2006/relationships/hyperlink" Target="http://www.ncbi.nlm.nih.gov/pmc/articles/PMC3934496/" TargetMode="External"/><Relationship Id="rId3" Type="http://schemas.openxmlformats.org/officeDocument/2006/relationships/hyperlink" Target="https://www.aiha.org/education/marketplace/indoor-mold-book" TargetMode="External"/><Relationship Id="rId7" Type="http://schemas.openxmlformats.org/officeDocument/2006/relationships/hyperlink" Target="http://www.euro.who.int/__data/assets/pdf_file/0017/43325/E92645.pdf" TargetMode="External"/><Relationship Id="rId2" Type="http://schemas.openxmlformats.org/officeDocument/2006/relationships/hyperlink" Target="chrome-extension://efaidnbmnnnibpcajpcglclefindmkaj/https:/www.cdph.ca.gov/Programs/CCDPHP/DEODC/EHLB/IAQ/CDPH%20Document%20Library/MoldDampStatement2017_ENG.pdf" TargetMode="External"/><Relationship Id="rId1" Type="http://schemas.openxmlformats.org/officeDocument/2006/relationships/slideLayout" Target="../slideLayouts/slideLayout15.xml"/><Relationship Id="rId6" Type="http://schemas.openxmlformats.org/officeDocument/2006/relationships/hyperlink" Target="http://ehp.niehs.nih.gov/1002410/" TargetMode="External"/><Relationship Id="rId5" Type="http://schemas.openxmlformats.org/officeDocument/2006/relationships/hyperlink" Target="http://www.ncbi.nlm.nih.gov/pmc/articles/PMC4286274/" TargetMode="External"/><Relationship Id="rId4" Type="http://schemas.openxmlformats.org/officeDocument/2006/relationships/image" Target="../media/image94.png"/><Relationship Id="rId9" Type="http://schemas.openxmlformats.org/officeDocument/2006/relationships/hyperlink" Target="http://www.epa.gov/mold"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hyperlink" Target="https://dol.ny.gov/system/files/documents/2021/03/p227.pdf" TargetMode="External"/><Relationship Id="rId1" Type="http://schemas.openxmlformats.org/officeDocument/2006/relationships/slideLayout" Target="../slideLayouts/slideLayout17.xml"/></Relationships>
</file>

<file path=ppt/slides/_rels/slide67.xml.rels><?xml version="1.0" encoding="UTF-8" standalone="yes"?>
<Relationships xmlns="http://schemas.openxmlformats.org/package/2006/relationships"><Relationship Id="rId3" Type="http://schemas.openxmlformats.org/officeDocument/2006/relationships/hyperlink" Target="https://www.epa.gov/mold/mold-remediation-schools-and-commercial-buildings-guide-chapter-4" TargetMode="External"/><Relationship Id="rId2" Type="http://schemas.openxmlformats.org/officeDocument/2006/relationships/notesSlide" Target="../notesSlides/notesSlide36.xml"/><Relationship Id="rId1" Type="http://schemas.openxmlformats.org/officeDocument/2006/relationships/slideLayout" Target="../slideLayouts/slideLayout15.xml"/><Relationship Id="rId5" Type="http://schemas.openxmlformats.org/officeDocument/2006/relationships/hyperlink" Target="https://nwcleanairwa.gov/projects/indoor-air-quality/" TargetMode="External"/><Relationship Id="rId4" Type="http://schemas.openxmlformats.org/officeDocument/2006/relationships/image" Target="../media/image96.jpeg"/></Relationships>
</file>

<file path=ppt/slides/_rels/slide68.xml.rels><?xml version="1.0" encoding="UTF-8" standalone="yes"?>
<Relationships xmlns="http://schemas.openxmlformats.org/package/2006/relationships"><Relationship Id="rId3" Type="http://schemas.openxmlformats.org/officeDocument/2006/relationships/hyperlink" Target="https://nwcleanairwa.gov/projects/indoor-air-quality/" TargetMode="External"/><Relationship Id="rId2" Type="http://schemas.openxmlformats.org/officeDocument/2006/relationships/notesSlide" Target="../notesSlides/notesSlide37.xml"/><Relationship Id="rId1" Type="http://schemas.openxmlformats.org/officeDocument/2006/relationships/slideLayout" Target="../slideLayouts/slideLayout15.xml"/><Relationship Id="rId5" Type="http://schemas.openxmlformats.org/officeDocument/2006/relationships/image" Target="../media/image97.emf"/><Relationship Id="rId4" Type="http://schemas.openxmlformats.org/officeDocument/2006/relationships/image" Target="../media/image70.emf"/></Relationships>
</file>

<file path=ppt/slides/_rels/slide69.xml.rels><?xml version="1.0" encoding="UTF-8" standalone="yes"?>
<Relationships xmlns="http://schemas.openxmlformats.org/package/2006/relationships"><Relationship Id="rId3" Type="http://schemas.openxmlformats.org/officeDocument/2006/relationships/hyperlink" Target="https://nwcleanairwa.gov/projects/indoor-air-quality/" TargetMode="External"/><Relationship Id="rId2" Type="http://schemas.openxmlformats.org/officeDocument/2006/relationships/notesSlide" Target="../notesSlides/notesSlide38.xml"/><Relationship Id="rId1" Type="http://schemas.openxmlformats.org/officeDocument/2006/relationships/slideLayout" Target="../slideLayouts/slideLayout15.xml"/><Relationship Id="rId5" Type="http://schemas.openxmlformats.org/officeDocument/2006/relationships/image" Target="../media/image99.jpeg"/><Relationship Id="rId4" Type="http://schemas.openxmlformats.org/officeDocument/2006/relationships/image" Target="../media/image98.emf"/></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notesSlide" Target="../notesSlides/notesSlide39.xml"/><Relationship Id="rId1" Type="http://schemas.openxmlformats.org/officeDocument/2006/relationships/slideLayout" Target="../slideLayouts/slideLayout15.xml"/><Relationship Id="rId4" Type="http://schemas.openxmlformats.org/officeDocument/2006/relationships/hyperlink" Target="https://nwcleanairwa.gov/projects/indoor-air-quality/"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40.xml"/><Relationship Id="rId1" Type="http://schemas.openxmlformats.org/officeDocument/2006/relationships/slideLayout" Target="../slideLayouts/slideLayout15.xml"/><Relationship Id="rId5" Type="http://schemas.openxmlformats.org/officeDocument/2006/relationships/hyperlink" Target="https://nwcleanairwa.gov/projects/indoor-air-quality/" TargetMode="External"/><Relationship Id="rId4" Type="http://schemas.openxmlformats.org/officeDocument/2006/relationships/image" Target="../media/image101.emf"/></Relationships>
</file>

<file path=ppt/slides/_rels/slide7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hyperlink" Target="https://nwcleanairwa.gov/projects/indoor-air-quality/" TargetMode="External"/><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3" Type="http://schemas.openxmlformats.org/officeDocument/2006/relationships/hyperlink" Target="https://www.epa.gov/mold/mold-course-introduction" TargetMode="External"/><Relationship Id="rId7" Type="http://schemas.openxmlformats.org/officeDocument/2006/relationships/hyperlink" Target="https://iicrc.org/wp-content/uploads/2024/01/IICRC-S520-Standard-Substantive-Changes_Second-Limited-Public-Review_Jan-2024.pdf" TargetMode="External"/><Relationship Id="rId2" Type="http://schemas.openxmlformats.org/officeDocument/2006/relationships/hyperlink" Target="https://nwcleanairwa.gov/projects/indoor-air-quality/" TargetMode="External"/><Relationship Id="rId1" Type="http://schemas.openxmlformats.org/officeDocument/2006/relationships/slideLayout" Target="../slideLayouts/slideLayout15.xml"/><Relationship Id="rId6" Type="http://schemas.openxmlformats.org/officeDocument/2006/relationships/hyperlink" Target="https://lni.wa.gov/licensing-permits/contractors/hiring-a-contractor/" TargetMode="External"/><Relationship Id="rId5" Type="http://schemas.openxmlformats.org/officeDocument/2006/relationships/hyperlink" Target="https://doh.wa.gov/community-and-environment/air-quality/indoor-air/hiring-contractor" TargetMode="External"/><Relationship Id="rId4" Type="http://schemas.openxmlformats.org/officeDocument/2006/relationships/hyperlink" Target="https://www.epa.gov/mold/mold-image-library" TargetMode="Externa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3" Type="http://schemas.openxmlformats.org/officeDocument/2006/relationships/hyperlink" Target="https://www.fda.gov/drugs/drug-safety-and-availability/fda-updates-hand-sanitizers-consumers-should-not-use" TargetMode="External"/><Relationship Id="rId2" Type="http://schemas.openxmlformats.org/officeDocument/2006/relationships/notesSlide" Target="../notesSlides/notesSlide41.xml"/><Relationship Id="rId1" Type="http://schemas.openxmlformats.org/officeDocument/2006/relationships/slideLayout" Target="../slideLayouts/slideLayout60.xml"/><Relationship Id="rId5" Type="http://schemas.openxmlformats.org/officeDocument/2006/relationships/image" Target="../media/image103.png"/><Relationship Id="rId4" Type="http://schemas.openxmlformats.org/officeDocument/2006/relationships/hyperlink" Target="http://www.cdc.gov/handwashing/show-me-the-science-hand-sanitizer.html" TargetMode="External"/></Relationships>
</file>

<file path=ppt/slides/_rels/slide76.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57.xml"/></Relationships>
</file>

<file path=ppt/slides/_rels/slide7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2.xml"/><Relationship Id="rId1" Type="http://schemas.openxmlformats.org/officeDocument/2006/relationships/slideLayout" Target="../slideLayouts/slideLayout55.xml"/><Relationship Id="rId5" Type="http://schemas.openxmlformats.org/officeDocument/2006/relationships/hyperlink" Target="https://www.youtube.com/watch?v=EW-n6ubzvew&amp;t=300s" TargetMode="External"/><Relationship Id="rId4" Type="http://schemas.openxmlformats.org/officeDocument/2006/relationships/image" Target="../media/image106.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79.xml.rels><?xml version="1.0" encoding="UTF-8" standalone="yes"?>
<Relationships xmlns="http://schemas.openxmlformats.org/package/2006/relationships"><Relationship Id="rId3" Type="http://schemas.openxmlformats.org/officeDocument/2006/relationships/hyperlink" Target="https://www.science.org/content/article/mopping-can-create-air-pollution-rivals-city-streets" TargetMode="External"/><Relationship Id="rId2" Type="http://schemas.openxmlformats.org/officeDocument/2006/relationships/notesSlide" Target="../notesSlides/notesSlide43.xml"/><Relationship Id="rId1" Type="http://schemas.openxmlformats.org/officeDocument/2006/relationships/slideLayout" Target="../slideLayouts/slideLayout55.xml"/><Relationship Id="rId4" Type="http://schemas.openxmlformats.org/officeDocument/2006/relationships/image" Target="../media/image107.jpe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hyperlink" Target="http://www.doh.wa.gov/schoolenvironment" TargetMode="External"/><Relationship Id="rId5" Type="http://schemas.openxmlformats.org/officeDocument/2006/relationships/hyperlink" Target="http://www.doh.wa.gov/iaq" TargetMode="External"/><Relationship Id="rId4" Type="http://schemas.openxmlformats.org/officeDocument/2006/relationships/image" Target="../media/image31.png"/></Relationships>
</file>

<file path=ppt/slides/_rels/slide80.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55.xml"/></Relationships>
</file>

<file path=ppt/slides/_rels/slide81.xml.rels><?xml version="1.0" encoding="UTF-8" standalone="yes"?>
<Relationships xmlns="http://schemas.openxmlformats.org/package/2006/relationships"><Relationship Id="rId3" Type="http://schemas.openxmlformats.org/officeDocument/2006/relationships/hyperlink" Target="https://www.flickr.com/photos/samkim/14288006/in/photolist-2gejW-6hN65D-8jxe6r-dPJbDW-2nPXLpN-US9stm-owDNGA-2ouLH71-9EMidw-7qgnC6-2nabUP8-skb486-iLfcvw-taszs-f4Vs4o-5v8XD-jDrjpo-bKSgGV-fuXUsP-xhpXw-9nJQNe-egsqQP-qeEjL-7AxuY5-hiShbw-fuXU86-2nakj9D-iv1EzG-fvdcjQ-3v1zu-9LFFmy-ogSmy-8iDt7o-9EEvAy-EeUmJ-4v61st-u1uMJ-Sxe6o-dm4KNf-8F1DQF-8VQvj5-2cetKgh-by2mHm-2k14cco-2nweaRv-bBngxY-e9EtHJ-WSTo61-2kg6h36-diUfNT" TargetMode="External"/><Relationship Id="rId7" Type="http://schemas.openxmlformats.org/officeDocument/2006/relationships/hyperlink" Target="https://www.epa.gov/pesticide-registration/list-n-disinfectants-coronavirus-covid-19" TargetMode="External"/><Relationship Id="rId2" Type="http://schemas.openxmlformats.org/officeDocument/2006/relationships/image" Target="../media/image109.jpeg"/><Relationship Id="rId1" Type="http://schemas.openxmlformats.org/officeDocument/2006/relationships/slideLayout" Target="../slideLayouts/slideLayout15.xml"/><Relationship Id="rId6" Type="http://schemas.openxmlformats.org/officeDocument/2006/relationships/hyperlink" Target="https://www.who.int/docs/default-source/coronaviruse/situation-reports/20200514-covid-19-sitrep-115.pdf" TargetMode="External"/><Relationship Id="rId5" Type="http://schemas.openxmlformats.org/officeDocument/2006/relationships/hyperlink" Target="https://www.cdc.gov/coronavirus/2019-ncov/php/eh-practitioners/sprayers.html" TargetMode="External"/><Relationship Id="rId4" Type="http://schemas.openxmlformats.org/officeDocument/2006/relationships/image" Target="../media/image110.png"/></Relationships>
</file>

<file path=ppt/slides/_rels/slide82.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56.xml"/></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33.png"/><Relationship Id="rId5" Type="http://schemas.openxmlformats.org/officeDocument/2006/relationships/hyperlink" Target="https://doh.wa.gov/community-and-environment/schools#BuildHealthyEnv" TargetMode="External"/><Relationship Id="rId10" Type="http://schemas.openxmlformats.org/officeDocument/2006/relationships/image" Target="../media/image37.png"/><Relationship Id="rId4" Type="http://schemas.openxmlformats.org/officeDocument/2006/relationships/hyperlink" Target="https://doh.wa.gov/community-and-environment/air-quality/indoor-air" TargetMode="External"/><Relationship Id="rId9"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459AEE1-FDF9-5036-149C-5C4DEC78DE1F}"/>
              </a:ext>
            </a:extLst>
          </p:cNvPr>
          <p:cNvSpPr>
            <a:spLocks noGrp="1"/>
          </p:cNvSpPr>
          <p:nvPr>
            <p:ph type="body" sz="quarter" idx="11"/>
          </p:nvPr>
        </p:nvSpPr>
        <p:spPr>
          <a:xfrm>
            <a:off x="4433455" y="5982370"/>
            <a:ext cx="6483511" cy="782811"/>
          </a:xfrm>
        </p:spPr>
        <p:txBody>
          <a:bodyPr>
            <a:normAutofit/>
          </a:bodyPr>
          <a:lstStyle/>
          <a:p>
            <a:r>
              <a:rPr lang="en-US" dirty="0"/>
              <a:t>Ali Boris, Indoor Air Quality Specialist</a:t>
            </a:r>
          </a:p>
          <a:p>
            <a:r>
              <a:rPr lang="en-US" dirty="0"/>
              <a:t>May 2024 </a:t>
            </a:r>
            <a:r>
              <a:rPr lang="en-US" dirty="0">
                <a:latin typeface="Arial" panose="020B0604020202020204" pitchFamily="34" charset="0"/>
                <a:cs typeface="Arial" panose="020B0604020202020204" pitchFamily="34" charset="0"/>
              </a:rPr>
              <a:t>● </a:t>
            </a:r>
            <a:r>
              <a:rPr lang="en-US" dirty="0"/>
              <a:t>WSEHA AEC</a:t>
            </a:r>
          </a:p>
          <a:p>
            <a:endParaRPr lang="en-US" dirty="0"/>
          </a:p>
        </p:txBody>
      </p:sp>
      <p:sp>
        <p:nvSpPr>
          <p:cNvPr id="5" name="Title 4">
            <a:extLst>
              <a:ext uri="{FF2B5EF4-FFF2-40B4-BE49-F238E27FC236}">
                <a16:creationId xmlns:a16="http://schemas.microsoft.com/office/drawing/2014/main" id="{A008E03E-C612-B6D1-7C6B-CAC052C48A47}"/>
              </a:ext>
            </a:extLst>
          </p:cNvPr>
          <p:cNvSpPr>
            <a:spLocks noGrp="1"/>
          </p:cNvSpPr>
          <p:nvPr>
            <p:ph type="title"/>
          </p:nvPr>
        </p:nvSpPr>
        <p:spPr>
          <a:xfrm>
            <a:off x="4433455" y="4777273"/>
            <a:ext cx="7463473" cy="1088367"/>
          </a:xfrm>
        </p:spPr>
        <p:txBody>
          <a:bodyPr/>
          <a:lstStyle/>
          <a:p>
            <a:r>
              <a:rPr lang="en-US" dirty="0"/>
              <a:t>Helping Your Community with Indoor Air Quality and mold resources from DOH</a:t>
            </a:r>
          </a:p>
        </p:txBody>
      </p:sp>
    </p:spTree>
    <p:extLst>
      <p:ext uri="{BB962C8B-B14F-4D97-AF65-F5344CB8AC3E}">
        <p14:creationId xmlns:p14="http://schemas.microsoft.com/office/powerpoint/2010/main" val="23096258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6F8DFEC-52FC-D111-C8AA-21888DB51003}"/>
              </a:ext>
            </a:extLst>
          </p:cNvPr>
          <p:cNvSpPr>
            <a:spLocks noGrp="1"/>
          </p:cNvSpPr>
          <p:nvPr>
            <p:ph type="body" sz="quarter" idx="22"/>
          </p:nvPr>
        </p:nvSpPr>
        <p:spPr>
          <a:xfrm>
            <a:off x="5940493" y="1359244"/>
            <a:ext cx="5335560" cy="407543"/>
          </a:xfrm>
        </p:spPr>
        <p:txBody>
          <a:bodyPr/>
          <a:lstStyle/>
          <a:p>
            <a:pPr algn="ctr"/>
            <a:r>
              <a:rPr lang="en-US" dirty="0">
                <a:hlinkClick r:id="rId2"/>
              </a:rPr>
              <a:t>Healthy Homes, DOH</a:t>
            </a:r>
            <a:endParaRPr lang="en-US" dirty="0"/>
          </a:p>
        </p:txBody>
      </p:sp>
      <p:sp>
        <p:nvSpPr>
          <p:cNvPr id="4" name="Title 3">
            <a:extLst>
              <a:ext uri="{FF2B5EF4-FFF2-40B4-BE49-F238E27FC236}">
                <a16:creationId xmlns:a16="http://schemas.microsoft.com/office/drawing/2014/main" id="{3B0EEC18-0A51-FC24-4304-6F707ACF101F}"/>
              </a:ext>
            </a:extLst>
          </p:cNvPr>
          <p:cNvSpPr>
            <a:spLocks noGrp="1"/>
          </p:cNvSpPr>
          <p:nvPr>
            <p:ph type="title"/>
          </p:nvPr>
        </p:nvSpPr>
        <p:spPr>
          <a:xfrm>
            <a:off x="5030092" y="673974"/>
            <a:ext cx="7156365" cy="482030"/>
          </a:xfrm>
        </p:spPr>
        <p:txBody>
          <a:bodyPr>
            <a:normAutofit fontScale="90000"/>
          </a:bodyPr>
          <a:lstStyle/>
          <a:p>
            <a:r>
              <a:rPr lang="en-US" dirty="0"/>
              <a:t>Healthy Homes</a:t>
            </a:r>
          </a:p>
        </p:txBody>
      </p:sp>
      <p:pic>
        <p:nvPicPr>
          <p:cNvPr id="7" name="Picture 6">
            <a:extLst>
              <a:ext uri="{FF2B5EF4-FFF2-40B4-BE49-F238E27FC236}">
                <a16:creationId xmlns:a16="http://schemas.microsoft.com/office/drawing/2014/main" id="{707146D6-D50D-6FCA-EEE7-EFA77B9A9BA9}"/>
              </a:ext>
            </a:extLst>
          </p:cNvPr>
          <p:cNvPicPr>
            <a:picLocks noChangeAspect="1"/>
          </p:cNvPicPr>
          <p:nvPr/>
        </p:nvPicPr>
        <p:blipFill>
          <a:blip r:embed="rId3"/>
          <a:stretch>
            <a:fillRect/>
          </a:stretch>
        </p:blipFill>
        <p:spPr>
          <a:xfrm>
            <a:off x="5940493" y="1808898"/>
            <a:ext cx="5335561" cy="4074428"/>
          </a:xfrm>
          <a:prstGeom prst="rect">
            <a:avLst/>
          </a:prstGeom>
        </p:spPr>
      </p:pic>
      <p:sp>
        <p:nvSpPr>
          <p:cNvPr id="8" name="Explosion: 14 Points 7">
            <a:extLst>
              <a:ext uri="{FF2B5EF4-FFF2-40B4-BE49-F238E27FC236}">
                <a16:creationId xmlns:a16="http://schemas.microsoft.com/office/drawing/2014/main" id="{9CBAD963-49AF-06D4-2E6E-E7B04EAD5847}"/>
              </a:ext>
            </a:extLst>
          </p:cNvPr>
          <p:cNvSpPr/>
          <p:nvPr/>
        </p:nvSpPr>
        <p:spPr>
          <a:xfrm>
            <a:off x="5410692" y="520280"/>
            <a:ext cx="1737375" cy="1085803"/>
          </a:xfrm>
          <a:prstGeom prst="irregularSeal2">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100" dirty="0"/>
              <a:t>UPDATED</a:t>
            </a:r>
          </a:p>
        </p:txBody>
      </p:sp>
      <p:pic>
        <p:nvPicPr>
          <p:cNvPr id="3" name="Picture 2">
            <a:extLst>
              <a:ext uri="{FF2B5EF4-FFF2-40B4-BE49-F238E27FC236}">
                <a16:creationId xmlns:a16="http://schemas.microsoft.com/office/drawing/2014/main" id="{9925EFDD-9CEF-6871-7A83-76E22CC7A6B3}"/>
              </a:ext>
            </a:extLst>
          </p:cNvPr>
          <p:cNvPicPr>
            <a:picLocks noChangeAspect="1"/>
          </p:cNvPicPr>
          <p:nvPr/>
        </p:nvPicPr>
        <p:blipFill>
          <a:blip r:embed="rId4"/>
          <a:stretch>
            <a:fillRect/>
          </a:stretch>
        </p:blipFill>
        <p:spPr>
          <a:xfrm>
            <a:off x="155942" y="172695"/>
            <a:ext cx="4874151" cy="6123933"/>
          </a:xfrm>
          <a:prstGeom prst="rect">
            <a:avLst/>
          </a:prstGeom>
        </p:spPr>
      </p:pic>
      <p:sp>
        <p:nvSpPr>
          <p:cNvPr id="9" name="TextBox 8">
            <a:extLst>
              <a:ext uri="{FF2B5EF4-FFF2-40B4-BE49-F238E27FC236}">
                <a16:creationId xmlns:a16="http://schemas.microsoft.com/office/drawing/2014/main" id="{44A82CFB-AEB0-20F6-2DC7-7770748F2F3C}"/>
              </a:ext>
            </a:extLst>
          </p:cNvPr>
          <p:cNvSpPr txBox="1"/>
          <p:nvPr/>
        </p:nvSpPr>
        <p:spPr>
          <a:xfrm>
            <a:off x="6798282" y="5814694"/>
            <a:ext cx="3619982" cy="369332"/>
          </a:xfrm>
          <a:prstGeom prst="rect">
            <a:avLst/>
          </a:prstGeom>
          <a:noFill/>
        </p:spPr>
        <p:txBody>
          <a:bodyPr wrap="square">
            <a:spAutoFit/>
          </a:bodyPr>
          <a:lstStyle/>
          <a:p>
            <a:r>
              <a:rPr lang="en-US" dirty="0">
                <a:hlinkClick r:id="rId5"/>
              </a:rPr>
              <a:t>Healthy House, Happy Home (PDF)</a:t>
            </a:r>
            <a:endParaRPr lang="en-US" dirty="0"/>
          </a:p>
        </p:txBody>
      </p:sp>
    </p:spTree>
    <p:extLst>
      <p:ext uri="{BB962C8B-B14F-4D97-AF65-F5344CB8AC3E}">
        <p14:creationId xmlns:p14="http://schemas.microsoft.com/office/powerpoint/2010/main" val="32832987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22"/>
          </p:nvPr>
        </p:nvSpPr>
        <p:spPr>
          <a:xfrm>
            <a:off x="4149090" y="1789630"/>
            <a:ext cx="7022418" cy="4073960"/>
          </a:xfrm>
        </p:spPr>
        <p:txBody>
          <a:bodyPr/>
          <a:lstStyle/>
          <a:p>
            <a:pPr marL="457200" indent="-457200">
              <a:buClrTx/>
              <a:buFont typeface="Wingdings" panose="05000000000000000000" pitchFamily="2" charset="2"/>
              <a:buChar char="§"/>
            </a:pPr>
            <a:r>
              <a:rPr lang="en-US" sz="2800" dirty="0">
                <a:latin typeface="+mn-lt"/>
              </a:rPr>
              <a:t>Wh</a:t>
            </a:r>
            <a:r>
              <a:rPr lang="en-US" sz="2800" dirty="0"/>
              <a:t>at type</a:t>
            </a:r>
            <a:r>
              <a:rPr lang="en-US" sz="2800" dirty="0">
                <a:latin typeface="+mn-lt"/>
              </a:rPr>
              <a:t> to hire, how to screen, search for an investigator (</a:t>
            </a:r>
            <a:r>
              <a:rPr lang="en-US" sz="2400" dirty="0">
                <a:latin typeface="+mn-lt"/>
              </a:rPr>
              <a:t>American Industrial Hygiene Association, AIHA)</a:t>
            </a:r>
          </a:p>
          <a:p>
            <a:pPr marL="457200" indent="-457200">
              <a:buClrTx/>
              <a:buFont typeface="Wingdings" panose="05000000000000000000" pitchFamily="2" charset="2"/>
              <a:buChar char="§"/>
            </a:pPr>
            <a:r>
              <a:rPr lang="en-US" sz="2800" dirty="0">
                <a:latin typeface="+mn-lt"/>
              </a:rPr>
              <a:t>What to look for:</a:t>
            </a:r>
          </a:p>
          <a:p>
            <a:pPr marL="976313" lvl="1" indent="-457200">
              <a:buClrTx/>
              <a:buFont typeface="Wingdings" panose="05000000000000000000" pitchFamily="2" charset="2"/>
              <a:buChar char="§"/>
            </a:pPr>
            <a:r>
              <a:rPr lang="en-US" sz="2400" dirty="0">
                <a:latin typeface="+mn-lt"/>
              </a:rPr>
              <a:t>Washington does not require certification for mold inspection or remediation</a:t>
            </a:r>
          </a:p>
          <a:p>
            <a:pPr marL="976313" lvl="1" indent="-457200">
              <a:buClrTx/>
              <a:buFont typeface="Wingdings" panose="05000000000000000000" pitchFamily="2" charset="2"/>
              <a:buChar char="§"/>
            </a:pPr>
            <a:r>
              <a:rPr lang="en-US" sz="2400" dirty="0">
                <a:latin typeface="+mn-lt"/>
              </a:rPr>
              <a:t>Washington Department of Labor and Industries (verify), other organizations (mold)</a:t>
            </a:r>
          </a:p>
          <a:p>
            <a:pPr marL="342900" indent="-342900">
              <a:buFont typeface="Arial" panose="020B0604020202020204" pitchFamily="34" charset="0"/>
              <a:buChar char="•"/>
            </a:pPr>
            <a:endParaRPr lang="en-US" sz="2400" dirty="0">
              <a:latin typeface="+mn-lt"/>
            </a:endParaRPr>
          </a:p>
          <a:p>
            <a:endParaRPr lang="en-US" sz="2400" dirty="0">
              <a:latin typeface="+mn-lt"/>
            </a:endParaRPr>
          </a:p>
        </p:txBody>
      </p:sp>
      <p:sp>
        <p:nvSpPr>
          <p:cNvPr id="3" name="Title 2"/>
          <p:cNvSpPr>
            <a:spLocks noGrp="1"/>
          </p:cNvSpPr>
          <p:nvPr>
            <p:ph type="title"/>
          </p:nvPr>
        </p:nvSpPr>
        <p:spPr/>
        <p:txBody>
          <a:bodyPr>
            <a:normAutofit fontScale="90000"/>
          </a:bodyPr>
          <a:lstStyle/>
          <a:p>
            <a:r>
              <a:rPr lang="en-US" sz="3200" dirty="0">
                <a:solidFill>
                  <a:schemeClr val="accent1"/>
                </a:solidFill>
                <a:hlinkClick r:id="rId3">
                  <a:extLst>
                    <a:ext uri="{A12FA001-AC4F-418D-AE19-62706E023703}">
                      <ahyp:hlinkClr xmlns:ahyp="http://schemas.microsoft.com/office/drawing/2018/hyperlinkcolor" val="tx"/>
                    </a:ext>
                  </a:extLst>
                </a:hlinkClick>
              </a:rPr>
              <a:t>Hiring an Indoor Air Investigator or Contractor</a:t>
            </a:r>
            <a:endParaRPr lang="en-US" dirty="0">
              <a:solidFill>
                <a:schemeClr val="accent1"/>
              </a:solidFill>
            </a:endParaRPr>
          </a:p>
        </p:txBody>
      </p:sp>
      <p:pic>
        <p:nvPicPr>
          <p:cNvPr id="7" name="Picture 6" descr="Washington DOH logo">
            <a:extLst>
              <a:ext uri="{FF2B5EF4-FFF2-40B4-BE49-F238E27FC236}">
                <a16:creationId xmlns:a16="http://schemas.microsoft.com/office/drawing/2014/main" id="{387C0594-613B-054D-89EA-A0AFCB9C391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714077" y="5430639"/>
            <a:ext cx="3136155" cy="865901"/>
          </a:xfrm>
          <a:prstGeom prst="rect">
            <a:avLst/>
          </a:prstGeom>
        </p:spPr>
      </p:pic>
      <p:pic>
        <p:nvPicPr>
          <p:cNvPr id="9" name="Picture 8" descr="Tools hanging in a workspace">
            <a:extLst>
              <a:ext uri="{FF2B5EF4-FFF2-40B4-BE49-F238E27FC236}">
                <a16:creationId xmlns:a16="http://schemas.microsoft.com/office/drawing/2014/main" id="{82499F73-C4DB-043D-65C0-BCF9AC7933C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8619" y="1995684"/>
            <a:ext cx="3390420" cy="2542815"/>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93050FBA-652E-4D0A-AEA1-F5589F6D80D1}"/>
              </a:ext>
            </a:extLst>
          </p:cNvPr>
          <p:cNvSpPr txBox="1"/>
          <p:nvPr/>
        </p:nvSpPr>
        <p:spPr>
          <a:xfrm>
            <a:off x="388619" y="4555162"/>
            <a:ext cx="3081747" cy="461665"/>
          </a:xfrm>
          <a:prstGeom prst="rect">
            <a:avLst/>
          </a:prstGeom>
          <a:noFill/>
        </p:spPr>
        <p:txBody>
          <a:bodyPr wrap="square">
            <a:spAutoFit/>
          </a:bodyPr>
          <a:lstStyle/>
          <a:p>
            <a:r>
              <a:rPr lang="en-US" sz="1200" dirty="0"/>
              <a:t>Image Source: </a:t>
            </a:r>
            <a:r>
              <a:rPr lang="en-US" sz="1200" dirty="0">
                <a:hlinkClick r:id="rId6"/>
              </a:rPr>
              <a:t>CC BY 2.0 2019 Andrew Fogg, Flickr Creative Commons</a:t>
            </a:r>
            <a:endParaRPr lang="en-US" sz="1200" dirty="0"/>
          </a:p>
        </p:txBody>
      </p:sp>
    </p:spTree>
    <p:extLst>
      <p:ext uri="{BB962C8B-B14F-4D97-AF65-F5344CB8AC3E}">
        <p14:creationId xmlns:p14="http://schemas.microsoft.com/office/powerpoint/2010/main" val="20933426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solidFill>
                  <a:schemeClr val="accent6"/>
                </a:solidFill>
              </a:rPr>
              <a:t>Answers through Phone and Email</a:t>
            </a:r>
          </a:p>
        </p:txBody>
      </p:sp>
      <p:sp>
        <p:nvSpPr>
          <p:cNvPr id="2" name="Text Placeholder 1"/>
          <p:cNvSpPr>
            <a:spLocks noGrp="1"/>
          </p:cNvSpPr>
          <p:nvPr>
            <p:ph type="body" sz="quarter" idx="22"/>
          </p:nvPr>
        </p:nvSpPr>
        <p:spPr>
          <a:xfrm>
            <a:off x="574786" y="1820278"/>
            <a:ext cx="7905826" cy="3912814"/>
          </a:xfrm>
        </p:spPr>
        <p:txBody>
          <a:bodyPr>
            <a:normAutofit fontScale="85000" lnSpcReduction="20000"/>
          </a:bodyPr>
          <a:lstStyle/>
          <a:p>
            <a:pPr marL="457200" indent="-457200">
              <a:lnSpc>
                <a:spcPct val="100000"/>
              </a:lnSpc>
              <a:spcBef>
                <a:spcPts val="600"/>
              </a:spcBef>
              <a:buClrTx/>
              <a:buFont typeface="Wingdings" panose="05000000000000000000" pitchFamily="2" charset="2"/>
              <a:buChar char="§"/>
            </a:pPr>
            <a:r>
              <a:rPr lang="en-US" sz="2600" b="1" dirty="0"/>
              <a:t>Contacts: </a:t>
            </a:r>
          </a:p>
          <a:p>
            <a:pPr marL="862013" lvl="1" indent="-342900">
              <a:lnSpc>
                <a:spcPct val="100000"/>
              </a:lnSpc>
              <a:spcBef>
                <a:spcPts val="600"/>
              </a:spcBef>
              <a:buClrTx/>
            </a:pPr>
            <a:r>
              <a:rPr lang="en-US" sz="2200" dirty="0"/>
              <a:t>IAQ Email: </a:t>
            </a:r>
            <a:r>
              <a:rPr lang="en-US" sz="2200" dirty="0">
                <a:hlinkClick r:id="rId3"/>
              </a:rPr>
              <a:t>indoorairquality@doh.wa.gov</a:t>
            </a:r>
            <a:endParaRPr lang="en-US" sz="2200" dirty="0"/>
          </a:p>
          <a:p>
            <a:pPr marL="862013" lvl="1" indent="-342900">
              <a:lnSpc>
                <a:spcPct val="100000"/>
              </a:lnSpc>
              <a:spcBef>
                <a:spcPts val="600"/>
              </a:spcBef>
              <a:buClrTx/>
            </a:pPr>
            <a:r>
              <a:rPr lang="en-US" sz="2200" dirty="0"/>
              <a:t>School Env. Health &amp; Safety email: </a:t>
            </a:r>
            <a:r>
              <a:rPr lang="en-US" sz="2200" dirty="0">
                <a:hlinkClick r:id="rId4"/>
              </a:rPr>
              <a:t>schoolehs@doh.wa.gov</a:t>
            </a:r>
            <a:endParaRPr lang="en-US" sz="2200" dirty="0"/>
          </a:p>
          <a:p>
            <a:pPr marL="862013" lvl="1" indent="-342900">
              <a:lnSpc>
                <a:spcPct val="100000"/>
              </a:lnSpc>
              <a:spcBef>
                <a:spcPts val="600"/>
              </a:spcBef>
              <a:buClrTx/>
            </a:pPr>
            <a:r>
              <a:rPr lang="en-US" sz="2200" dirty="0"/>
              <a:t>Mold information line: 360-236-3090</a:t>
            </a:r>
          </a:p>
          <a:p>
            <a:pPr marL="862013" lvl="1" indent="-342900">
              <a:lnSpc>
                <a:spcPct val="100000"/>
              </a:lnSpc>
              <a:spcBef>
                <a:spcPts val="600"/>
              </a:spcBef>
              <a:buClrTx/>
            </a:pPr>
            <a:r>
              <a:rPr lang="en-US" sz="2200" dirty="0"/>
              <a:t>Ali’s phone: 564-669-0730</a:t>
            </a:r>
          </a:p>
          <a:p>
            <a:pPr marL="457200" indent="-457200">
              <a:lnSpc>
                <a:spcPct val="100000"/>
              </a:lnSpc>
              <a:spcBef>
                <a:spcPts val="600"/>
              </a:spcBef>
              <a:buClrTx/>
              <a:buFont typeface="Wingdings" panose="05000000000000000000" pitchFamily="2" charset="2"/>
              <a:buChar char="§"/>
            </a:pPr>
            <a:r>
              <a:rPr lang="en-US" sz="2600" b="1" dirty="0"/>
              <a:t>What we can do…</a:t>
            </a:r>
          </a:p>
          <a:p>
            <a:pPr marL="862013" lvl="1" indent="-342900">
              <a:lnSpc>
                <a:spcPct val="100000"/>
              </a:lnSpc>
              <a:spcBef>
                <a:spcPts val="600"/>
              </a:spcBef>
              <a:buClrTx/>
            </a:pPr>
            <a:r>
              <a:rPr lang="en-US" sz="2200" dirty="0"/>
              <a:t>Provide information on common IAQ issues</a:t>
            </a:r>
          </a:p>
          <a:p>
            <a:pPr marL="862013" lvl="1" indent="-342900">
              <a:lnSpc>
                <a:spcPct val="100000"/>
              </a:lnSpc>
              <a:spcBef>
                <a:spcPts val="600"/>
              </a:spcBef>
              <a:buClrTx/>
            </a:pPr>
            <a:r>
              <a:rPr lang="en-US" sz="2200" dirty="0"/>
              <a:t>Connect to other organizations</a:t>
            </a:r>
          </a:p>
          <a:p>
            <a:pPr marL="457200" indent="-457200">
              <a:lnSpc>
                <a:spcPct val="100000"/>
              </a:lnSpc>
              <a:spcBef>
                <a:spcPts val="600"/>
              </a:spcBef>
              <a:buClrTx/>
              <a:buFont typeface="Wingdings" panose="05000000000000000000" pitchFamily="2" charset="2"/>
              <a:buChar char="§"/>
            </a:pPr>
            <a:r>
              <a:rPr lang="en-US" sz="2600" b="1" dirty="0">
                <a:latin typeface="+mn-lt"/>
              </a:rPr>
              <a:t>What we can’t do…</a:t>
            </a:r>
          </a:p>
          <a:p>
            <a:pPr marL="862013" lvl="1" indent="-342900">
              <a:lnSpc>
                <a:spcPct val="100000"/>
              </a:lnSpc>
              <a:spcBef>
                <a:spcPts val="600"/>
              </a:spcBef>
              <a:buClrTx/>
            </a:pPr>
            <a:r>
              <a:rPr lang="en-US" sz="2200" dirty="0">
                <a:latin typeface="+mn-lt"/>
              </a:rPr>
              <a:t>Investigate indoor air quality issues</a:t>
            </a:r>
          </a:p>
          <a:p>
            <a:pPr marL="862013" lvl="1" indent="-342900">
              <a:lnSpc>
                <a:spcPct val="100000"/>
              </a:lnSpc>
              <a:spcBef>
                <a:spcPts val="600"/>
              </a:spcBef>
              <a:buClrTx/>
            </a:pPr>
            <a:r>
              <a:rPr lang="en-US" sz="2200" dirty="0"/>
              <a:t>Answer legal questions</a:t>
            </a:r>
          </a:p>
          <a:p>
            <a:pPr marL="862013" lvl="1" indent="-342900">
              <a:lnSpc>
                <a:spcPct val="100000"/>
              </a:lnSpc>
              <a:spcBef>
                <a:spcPts val="600"/>
              </a:spcBef>
              <a:buClrTx/>
            </a:pPr>
            <a:r>
              <a:rPr lang="en-US" sz="2200" dirty="0">
                <a:latin typeface="+mn-lt"/>
              </a:rPr>
              <a:t>Field consumer product complaints</a:t>
            </a:r>
          </a:p>
        </p:txBody>
      </p:sp>
      <p:pic>
        <p:nvPicPr>
          <p:cNvPr id="1026" name="Picture 2">
            <a:extLst>
              <a:ext uri="{FF2B5EF4-FFF2-40B4-BE49-F238E27FC236}">
                <a16:creationId xmlns:a16="http://schemas.microsoft.com/office/drawing/2014/main" id="{01635A73-7428-6856-4F86-174468C6C82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617453" y="2021984"/>
            <a:ext cx="1714500" cy="17145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EDB945F-C9B6-4806-D390-B80B20E8D8A4}"/>
              </a:ext>
            </a:extLst>
          </p:cNvPr>
          <p:cNvSpPr txBox="1"/>
          <p:nvPr/>
        </p:nvSpPr>
        <p:spPr>
          <a:xfrm>
            <a:off x="9062208" y="3978766"/>
            <a:ext cx="2824991" cy="175432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b="1" dirty="0">
                <a:solidFill>
                  <a:srgbClr val="FF0000"/>
                </a:solidFill>
              </a:rPr>
              <a:t>Immediate Concerns:</a:t>
            </a:r>
          </a:p>
          <a:p>
            <a:pPr marL="285750" indent="-285750">
              <a:buFont typeface="Arial" panose="020B0604020202020204" pitchFamily="34" charset="0"/>
              <a:buChar char="•"/>
            </a:pPr>
            <a:r>
              <a:rPr lang="en-US" dirty="0"/>
              <a:t>911</a:t>
            </a:r>
          </a:p>
          <a:p>
            <a:pPr marL="285750" indent="-285750">
              <a:buFont typeface="Arial" panose="020B0604020202020204" pitchFamily="34" charset="0"/>
              <a:buChar char="•"/>
            </a:pPr>
            <a:r>
              <a:rPr lang="en-US" dirty="0"/>
              <a:t>Washington Poison Control Center (24-hour toxicologists)</a:t>
            </a:r>
          </a:p>
          <a:p>
            <a:pPr marL="285750" indent="-285750">
              <a:buFont typeface="Arial" panose="020B0604020202020204" pitchFamily="34" charset="0"/>
              <a:buChar char="•"/>
            </a:pPr>
            <a:r>
              <a:rPr lang="en-US" dirty="0"/>
              <a:t>Your health care provider</a:t>
            </a:r>
          </a:p>
        </p:txBody>
      </p:sp>
      <p:sp>
        <p:nvSpPr>
          <p:cNvPr id="5" name="TextBox 4">
            <a:extLst>
              <a:ext uri="{FF2B5EF4-FFF2-40B4-BE49-F238E27FC236}">
                <a16:creationId xmlns:a16="http://schemas.microsoft.com/office/drawing/2014/main" id="{4EA5686A-9580-DC4C-AC77-DBAB85C0BA80}"/>
              </a:ext>
            </a:extLst>
          </p:cNvPr>
          <p:cNvSpPr txBox="1"/>
          <p:nvPr/>
        </p:nvSpPr>
        <p:spPr>
          <a:xfrm>
            <a:off x="8979081" y="5733092"/>
            <a:ext cx="3026872" cy="461665"/>
          </a:xfrm>
          <a:prstGeom prst="rect">
            <a:avLst/>
          </a:prstGeom>
          <a:noFill/>
        </p:spPr>
        <p:txBody>
          <a:bodyPr wrap="square" rtlCol="0">
            <a:spAutoFit/>
          </a:bodyPr>
          <a:lstStyle/>
          <a:p>
            <a:r>
              <a:rPr lang="en-US" sz="1200" dirty="0"/>
              <a:t>Image Source: </a:t>
            </a:r>
            <a:r>
              <a:rPr lang="en-US" sz="1200" dirty="0">
                <a:hlinkClick r:id="rId6"/>
              </a:rPr>
              <a:t>https://www.wapc.org/about-us/about-mr-yuk/</a:t>
            </a:r>
            <a:r>
              <a:rPr lang="en-US" sz="1200" dirty="0"/>
              <a:t> </a:t>
            </a:r>
          </a:p>
        </p:txBody>
      </p:sp>
    </p:spTree>
    <p:extLst>
      <p:ext uri="{BB962C8B-B14F-4D97-AF65-F5344CB8AC3E}">
        <p14:creationId xmlns:p14="http://schemas.microsoft.com/office/powerpoint/2010/main" val="7698580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01F666-3707-85FB-D1EB-804DF159403F}"/>
              </a:ext>
            </a:extLst>
          </p:cNvPr>
          <p:cNvSpPr>
            <a:spLocks noGrp="1"/>
          </p:cNvSpPr>
          <p:nvPr>
            <p:ph type="title"/>
          </p:nvPr>
        </p:nvSpPr>
        <p:spPr>
          <a:xfrm>
            <a:off x="1" y="1066800"/>
            <a:ext cx="12191999" cy="1354398"/>
          </a:xfrm>
        </p:spPr>
        <p:txBody>
          <a:bodyPr>
            <a:normAutofit fontScale="90000"/>
          </a:bodyPr>
          <a:lstStyle/>
          <a:p>
            <a:r>
              <a:rPr lang="en-US" sz="3200" dirty="0">
                <a:effectLst/>
                <a:latin typeface="Calibri" panose="020F0502020204030204" pitchFamily="34" charset="0"/>
                <a:ea typeface="Calibri" panose="020F0502020204030204" pitchFamily="34" charset="0"/>
                <a:cs typeface="Calibri" panose="020F0502020204030204" pitchFamily="34" charset="0"/>
              </a:rPr>
              <a:t>Washington DOH tools to help you navigate concerns with mold cleanup, landlord and tenant mold issues, asbestos, pesticides, and more</a:t>
            </a:r>
            <a:endParaRPr lang="en-US" dirty="0"/>
          </a:p>
        </p:txBody>
      </p:sp>
    </p:spTree>
    <p:extLst>
      <p:ext uri="{BB962C8B-B14F-4D97-AF65-F5344CB8AC3E}">
        <p14:creationId xmlns:p14="http://schemas.microsoft.com/office/powerpoint/2010/main" val="31901804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1F8F839-041A-D02F-8BD2-B07F8E801FB3}"/>
              </a:ext>
            </a:extLst>
          </p:cNvPr>
          <p:cNvSpPr/>
          <p:nvPr/>
        </p:nvSpPr>
        <p:spPr>
          <a:xfrm>
            <a:off x="4405729" y="1899433"/>
            <a:ext cx="3200400" cy="3200400"/>
          </a:xfrm>
          <a:prstGeom prst="rect">
            <a:avLst/>
          </a:prstGeom>
          <a:effectLst>
            <a:glow rad="228600">
              <a:schemeClr val="accent2">
                <a:satMod val="175000"/>
                <a:alpha val="40000"/>
              </a:schemeClr>
            </a:glow>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a:solidFill>
                  <a:sysClr val="windowText" lastClr="000000"/>
                </a:solidFill>
                <a:latin typeface="Century Gothic" panose="020B0502020202020204" pitchFamily="34" charset="0"/>
              </a:rPr>
              <a:t>Remove the Source</a:t>
            </a:r>
          </a:p>
        </p:txBody>
      </p:sp>
      <p:sp>
        <p:nvSpPr>
          <p:cNvPr id="4" name="TextBox 3">
            <a:extLst>
              <a:ext uri="{FF2B5EF4-FFF2-40B4-BE49-F238E27FC236}">
                <a16:creationId xmlns:a16="http://schemas.microsoft.com/office/drawing/2014/main" id="{55DE8EF6-E70B-64EE-348C-1AF7C65997C7}"/>
              </a:ext>
            </a:extLst>
          </p:cNvPr>
          <p:cNvSpPr txBox="1"/>
          <p:nvPr/>
        </p:nvSpPr>
        <p:spPr>
          <a:xfrm>
            <a:off x="839011" y="1899433"/>
            <a:ext cx="2585125" cy="1200329"/>
          </a:xfrm>
          <a:prstGeom prst="rect">
            <a:avLst/>
          </a:prstGeom>
          <a:noFill/>
        </p:spPr>
        <p:txBody>
          <a:bodyPr wrap="square">
            <a:spAutoFit/>
          </a:bodyPr>
          <a:lstStyle/>
          <a:p>
            <a:r>
              <a:rPr lang="en-US" b="1" dirty="0">
                <a:solidFill>
                  <a:srgbClr val="92D050"/>
                </a:solidFill>
              </a:rPr>
              <a:t>Disinfect only when necessary </a:t>
            </a:r>
            <a:br>
              <a:rPr lang="en-US" b="1" dirty="0">
                <a:solidFill>
                  <a:srgbClr val="92D050"/>
                </a:solidFill>
              </a:rPr>
            </a:br>
            <a:r>
              <a:rPr lang="en-US" b="1" dirty="0">
                <a:solidFill>
                  <a:srgbClr val="92D050"/>
                </a:solidFill>
              </a:rPr>
              <a:t>and with safer disinfectants</a:t>
            </a:r>
            <a:endParaRPr lang="en-US" dirty="0">
              <a:solidFill>
                <a:srgbClr val="92D050"/>
              </a:solidFill>
            </a:endParaRPr>
          </a:p>
        </p:txBody>
      </p:sp>
      <p:sp>
        <p:nvSpPr>
          <p:cNvPr id="5" name="TextBox 4">
            <a:extLst>
              <a:ext uri="{FF2B5EF4-FFF2-40B4-BE49-F238E27FC236}">
                <a16:creationId xmlns:a16="http://schemas.microsoft.com/office/drawing/2014/main" id="{67DC644D-8E4C-7B34-7E98-FC1BA06ABA04}"/>
              </a:ext>
            </a:extLst>
          </p:cNvPr>
          <p:cNvSpPr txBox="1"/>
          <p:nvPr/>
        </p:nvSpPr>
        <p:spPr>
          <a:xfrm>
            <a:off x="1607497" y="4035238"/>
            <a:ext cx="1911207" cy="923330"/>
          </a:xfrm>
          <a:prstGeom prst="rect">
            <a:avLst/>
          </a:prstGeom>
          <a:noFill/>
        </p:spPr>
        <p:txBody>
          <a:bodyPr wrap="square">
            <a:spAutoFit/>
          </a:bodyPr>
          <a:lstStyle/>
          <a:p>
            <a:r>
              <a:rPr lang="en-US" b="1" dirty="0">
                <a:solidFill>
                  <a:srgbClr val="FF0000"/>
                </a:solidFill>
              </a:rPr>
              <a:t>Avoid Perfumed, Fragranced, and Scented Products</a:t>
            </a:r>
            <a:endParaRPr lang="en-US" dirty="0">
              <a:solidFill>
                <a:srgbClr val="FF0000"/>
              </a:solidFill>
            </a:endParaRPr>
          </a:p>
        </p:txBody>
      </p:sp>
      <p:sp>
        <p:nvSpPr>
          <p:cNvPr id="8" name="TextBox 7">
            <a:extLst>
              <a:ext uri="{FF2B5EF4-FFF2-40B4-BE49-F238E27FC236}">
                <a16:creationId xmlns:a16="http://schemas.microsoft.com/office/drawing/2014/main" id="{25B6ED22-BE3C-6B40-8DBD-B9F3658AA49D}"/>
              </a:ext>
            </a:extLst>
          </p:cNvPr>
          <p:cNvSpPr txBox="1"/>
          <p:nvPr/>
        </p:nvSpPr>
        <p:spPr>
          <a:xfrm>
            <a:off x="8493154" y="3499633"/>
            <a:ext cx="2994983" cy="646331"/>
          </a:xfrm>
          <a:prstGeom prst="rect">
            <a:avLst/>
          </a:prstGeom>
          <a:noFill/>
        </p:spPr>
        <p:txBody>
          <a:bodyPr wrap="square">
            <a:spAutoFit/>
          </a:bodyPr>
          <a:lstStyle/>
          <a:p>
            <a:r>
              <a:rPr lang="en-US" b="1" dirty="0">
                <a:solidFill>
                  <a:srgbClr val="00B0F0"/>
                </a:solidFill>
              </a:rPr>
              <a:t>Use Safer Art Materials, and Use Them Safely</a:t>
            </a:r>
            <a:endParaRPr lang="en-US" dirty="0">
              <a:solidFill>
                <a:srgbClr val="00B0F0"/>
              </a:solidFill>
            </a:endParaRPr>
          </a:p>
        </p:txBody>
      </p:sp>
      <p:sp>
        <p:nvSpPr>
          <p:cNvPr id="6" name="TextBox 5">
            <a:extLst>
              <a:ext uri="{FF2B5EF4-FFF2-40B4-BE49-F238E27FC236}">
                <a16:creationId xmlns:a16="http://schemas.microsoft.com/office/drawing/2014/main" id="{6892DD94-0A4D-EE71-99D7-396EDD835A48}"/>
              </a:ext>
            </a:extLst>
          </p:cNvPr>
          <p:cNvSpPr txBox="1"/>
          <p:nvPr/>
        </p:nvSpPr>
        <p:spPr>
          <a:xfrm>
            <a:off x="3518704" y="507206"/>
            <a:ext cx="2421079" cy="646331"/>
          </a:xfrm>
          <a:prstGeom prst="rect">
            <a:avLst/>
          </a:prstGeom>
          <a:noFill/>
        </p:spPr>
        <p:txBody>
          <a:bodyPr wrap="square">
            <a:spAutoFit/>
          </a:bodyPr>
          <a:lstStyle/>
          <a:p>
            <a:r>
              <a:rPr lang="en-US" b="1" dirty="0">
                <a:solidFill>
                  <a:srgbClr val="0070C0"/>
                </a:solidFill>
              </a:rPr>
              <a:t>Follow Cleaning Best Practices</a:t>
            </a:r>
            <a:endParaRPr lang="en-US" dirty="0">
              <a:solidFill>
                <a:srgbClr val="0070C0"/>
              </a:solidFill>
            </a:endParaRPr>
          </a:p>
        </p:txBody>
      </p:sp>
      <p:sp>
        <p:nvSpPr>
          <p:cNvPr id="10" name="TextBox 9">
            <a:extLst>
              <a:ext uri="{FF2B5EF4-FFF2-40B4-BE49-F238E27FC236}">
                <a16:creationId xmlns:a16="http://schemas.microsoft.com/office/drawing/2014/main" id="{27198E35-8361-346B-80A7-3663239829B7}"/>
              </a:ext>
            </a:extLst>
          </p:cNvPr>
          <p:cNvSpPr txBox="1"/>
          <p:nvPr/>
        </p:nvSpPr>
        <p:spPr>
          <a:xfrm>
            <a:off x="8767866" y="1221924"/>
            <a:ext cx="1883779" cy="646331"/>
          </a:xfrm>
          <a:prstGeom prst="rect">
            <a:avLst/>
          </a:prstGeom>
          <a:noFill/>
        </p:spPr>
        <p:txBody>
          <a:bodyPr wrap="square">
            <a:spAutoFit/>
          </a:bodyPr>
          <a:lstStyle/>
          <a:p>
            <a:r>
              <a:rPr lang="en-US" b="1" dirty="0">
                <a:solidFill>
                  <a:srgbClr val="FFC000"/>
                </a:solidFill>
              </a:rPr>
              <a:t>Keep Carbon Monoxide Out</a:t>
            </a:r>
            <a:endParaRPr lang="en-US" dirty="0">
              <a:solidFill>
                <a:srgbClr val="FFC000"/>
              </a:solidFill>
            </a:endParaRPr>
          </a:p>
        </p:txBody>
      </p:sp>
      <p:sp>
        <p:nvSpPr>
          <p:cNvPr id="12" name="TextBox 11">
            <a:extLst>
              <a:ext uri="{FF2B5EF4-FFF2-40B4-BE49-F238E27FC236}">
                <a16:creationId xmlns:a16="http://schemas.microsoft.com/office/drawing/2014/main" id="{2C5587F6-5536-300C-9195-1A6B6F0B4C81}"/>
              </a:ext>
            </a:extLst>
          </p:cNvPr>
          <p:cNvSpPr txBox="1"/>
          <p:nvPr/>
        </p:nvSpPr>
        <p:spPr>
          <a:xfrm>
            <a:off x="4838217" y="5661063"/>
            <a:ext cx="2001727" cy="369332"/>
          </a:xfrm>
          <a:prstGeom prst="rect">
            <a:avLst/>
          </a:prstGeom>
          <a:noFill/>
        </p:spPr>
        <p:txBody>
          <a:bodyPr wrap="square">
            <a:spAutoFit/>
          </a:bodyPr>
          <a:lstStyle/>
          <a:p>
            <a:r>
              <a:rPr lang="en-US" sz="1800" b="1" dirty="0">
                <a:solidFill>
                  <a:srgbClr val="7030A0"/>
                </a:solidFill>
              </a:rPr>
              <a:t>Keep Radon Out</a:t>
            </a:r>
            <a:endParaRPr lang="en-US" b="1" dirty="0">
              <a:solidFill>
                <a:srgbClr val="7030A0"/>
              </a:solidFill>
            </a:endParaRPr>
          </a:p>
        </p:txBody>
      </p:sp>
    </p:spTree>
    <p:extLst>
      <p:ext uri="{BB962C8B-B14F-4D97-AF65-F5344CB8AC3E}">
        <p14:creationId xmlns:p14="http://schemas.microsoft.com/office/powerpoint/2010/main" val="29770752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7E1440E4-EE6F-0821-72BC-AD44F29A6048}"/>
              </a:ext>
            </a:extLst>
          </p:cNvPr>
          <p:cNvSpPr>
            <a:spLocks noGrp="1"/>
          </p:cNvSpPr>
          <p:nvPr>
            <p:ph type="body" sz="half" idx="10"/>
          </p:nvPr>
        </p:nvSpPr>
        <p:spPr>
          <a:xfrm>
            <a:off x="676491" y="863692"/>
            <a:ext cx="4838268" cy="1799617"/>
          </a:xfrm>
        </p:spPr>
        <p:txBody>
          <a:bodyPr>
            <a:normAutofit fontScale="70000" lnSpcReduction="20000"/>
          </a:bodyPr>
          <a:lstStyle/>
          <a:p>
            <a:pPr>
              <a:lnSpc>
                <a:spcPct val="120000"/>
              </a:lnSpc>
              <a:spcBef>
                <a:spcPts val="0"/>
              </a:spcBef>
            </a:pPr>
            <a:r>
              <a:rPr lang="en-US" sz="2400" dirty="0">
                <a:latin typeface="Century Gothic" panose="020B0502020202020204" pitchFamily="34" charset="0"/>
                <a:hlinkClick r:id="rId2"/>
              </a:rPr>
              <a:t>DOH Radon Program website</a:t>
            </a:r>
            <a:r>
              <a:rPr lang="en-US" sz="2400" dirty="0">
                <a:latin typeface="Century Gothic" panose="020B0502020202020204" pitchFamily="34" charset="0"/>
              </a:rPr>
              <a:t>:</a:t>
            </a:r>
          </a:p>
          <a:p>
            <a:pPr marL="342900" indent="-342900">
              <a:lnSpc>
                <a:spcPct val="120000"/>
              </a:lnSpc>
              <a:spcBef>
                <a:spcPts val="0"/>
              </a:spcBef>
              <a:buClrTx/>
              <a:buFont typeface="Wingdings" panose="05000000000000000000" pitchFamily="2" charset="2"/>
              <a:buChar char="§"/>
            </a:pPr>
            <a:r>
              <a:rPr lang="en-US" dirty="0">
                <a:latin typeface="Century Gothic" panose="020B0502020202020204" pitchFamily="34" charset="0"/>
              </a:rPr>
              <a:t>Test, fix, re-test</a:t>
            </a:r>
          </a:p>
          <a:p>
            <a:pPr marL="800100" lvl="1" indent="-342900">
              <a:lnSpc>
                <a:spcPct val="120000"/>
              </a:lnSpc>
              <a:spcBef>
                <a:spcPts val="0"/>
              </a:spcBef>
              <a:buClrTx/>
              <a:buFont typeface="Wingdings" panose="05000000000000000000" pitchFamily="2" charset="2"/>
              <a:buChar char="§"/>
            </a:pPr>
            <a:r>
              <a:rPr lang="en-US" sz="2100" dirty="0">
                <a:latin typeface="Century Gothic" panose="020B0502020202020204" pitchFamily="34" charset="0"/>
              </a:rPr>
              <a:t>DIY or professional testing</a:t>
            </a:r>
          </a:p>
          <a:p>
            <a:pPr marL="800100" lvl="1" indent="-342900">
              <a:lnSpc>
                <a:spcPct val="120000"/>
              </a:lnSpc>
              <a:spcBef>
                <a:spcPts val="0"/>
              </a:spcBef>
              <a:buClrTx/>
              <a:buFont typeface="Wingdings" panose="05000000000000000000" pitchFamily="2" charset="2"/>
              <a:buChar char="§"/>
            </a:pPr>
            <a:r>
              <a:rPr lang="en-US" sz="2100" dirty="0">
                <a:latin typeface="Century Gothic" panose="020B0502020202020204" pitchFamily="34" charset="0"/>
              </a:rPr>
              <a:t>Resources for mitigation</a:t>
            </a:r>
          </a:p>
          <a:p>
            <a:pPr marL="342900" indent="-342900">
              <a:lnSpc>
                <a:spcPct val="120000"/>
              </a:lnSpc>
              <a:spcBef>
                <a:spcPts val="0"/>
              </a:spcBef>
              <a:buClrTx/>
              <a:buFont typeface="Wingdings" panose="05000000000000000000" pitchFamily="2" charset="2"/>
              <a:buChar char="§"/>
            </a:pPr>
            <a:r>
              <a:rPr lang="en-US" sz="2400" dirty="0">
                <a:latin typeface="Century Gothic" panose="020B0502020202020204" pitchFamily="34" charset="0"/>
                <a:hlinkClick r:id="rId3"/>
              </a:rPr>
              <a:t>DOH Radon in Schools webpage</a:t>
            </a:r>
            <a:endParaRPr lang="en-US" sz="2400" dirty="0">
              <a:latin typeface="Century Gothic" panose="020B0502020202020204" pitchFamily="34" charset="0"/>
              <a:hlinkClick r:id="rId4"/>
            </a:endParaRPr>
          </a:p>
          <a:p>
            <a:pPr marL="342900" indent="-342900">
              <a:lnSpc>
                <a:spcPct val="120000"/>
              </a:lnSpc>
              <a:spcBef>
                <a:spcPts val="0"/>
              </a:spcBef>
              <a:buClrTx/>
              <a:buFont typeface="Wingdings" panose="05000000000000000000" pitchFamily="2" charset="2"/>
              <a:buChar char="§"/>
            </a:pPr>
            <a:r>
              <a:rPr lang="en-US" sz="2400" dirty="0">
                <a:latin typeface="Century Gothic" panose="020B0502020202020204" pitchFamily="34" charset="0"/>
                <a:hlinkClick r:id="rId4"/>
              </a:rPr>
              <a:t>Northwest Annual Radon Poster Contest</a:t>
            </a:r>
            <a:r>
              <a:rPr lang="en-US" sz="2400" dirty="0">
                <a:latin typeface="Century Gothic" panose="020B0502020202020204" pitchFamily="34" charset="0"/>
              </a:rPr>
              <a:t> </a:t>
            </a:r>
          </a:p>
        </p:txBody>
      </p:sp>
      <p:sp>
        <p:nvSpPr>
          <p:cNvPr id="6" name="Title 2">
            <a:extLst>
              <a:ext uri="{FF2B5EF4-FFF2-40B4-BE49-F238E27FC236}">
                <a16:creationId xmlns:a16="http://schemas.microsoft.com/office/drawing/2014/main" id="{DFC2E19F-A4B4-451F-6619-5FE671CF7D60}"/>
              </a:ext>
            </a:extLst>
          </p:cNvPr>
          <p:cNvSpPr>
            <a:spLocks noGrp="1"/>
          </p:cNvSpPr>
          <p:nvPr>
            <p:ph type="title"/>
          </p:nvPr>
        </p:nvSpPr>
        <p:spPr>
          <a:xfrm>
            <a:off x="195188" y="287370"/>
            <a:ext cx="6618514" cy="500064"/>
          </a:xfrm>
        </p:spPr>
        <p:txBody>
          <a:bodyPr anchor="t">
            <a:normAutofit/>
          </a:bodyPr>
          <a:lstStyle/>
          <a:p>
            <a:pPr algn="ctr"/>
            <a:r>
              <a:rPr lang="en-US" sz="2700" dirty="0">
                <a:latin typeface="Century Gothic" panose="020B0502020202020204" pitchFamily="34" charset="0"/>
              </a:rPr>
              <a:t>Keep Radon Out</a:t>
            </a:r>
          </a:p>
        </p:txBody>
      </p:sp>
      <p:pic>
        <p:nvPicPr>
          <p:cNvPr id="1026" name="Picture 2" descr="First place poster by Lin Spichiger">
            <a:extLst>
              <a:ext uri="{FF2B5EF4-FFF2-40B4-BE49-F238E27FC236}">
                <a16:creationId xmlns:a16="http://schemas.microsoft.com/office/drawing/2014/main" id="{98962B34-44C9-4FE5-2083-0443AA7EEC68}"/>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158545" y="287370"/>
            <a:ext cx="4781550" cy="61912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A1BA71C-87EC-B329-EA80-A69CC46DCC7E}"/>
              </a:ext>
            </a:extLst>
          </p:cNvPr>
          <p:cNvSpPr txBox="1"/>
          <p:nvPr/>
        </p:nvSpPr>
        <p:spPr>
          <a:xfrm>
            <a:off x="7158545" y="6488668"/>
            <a:ext cx="4781550" cy="369332"/>
          </a:xfrm>
          <a:prstGeom prst="rect">
            <a:avLst/>
          </a:prstGeom>
          <a:noFill/>
        </p:spPr>
        <p:txBody>
          <a:bodyPr wrap="square">
            <a:spAutoFit/>
          </a:bodyPr>
          <a:lstStyle/>
          <a:p>
            <a:r>
              <a:rPr lang="en-US" dirty="0"/>
              <a:t>2024 1st Place Lin Spichiger, age 10, Shelton</a:t>
            </a:r>
          </a:p>
        </p:txBody>
      </p:sp>
      <p:pic>
        <p:nvPicPr>
          <p:cNvPr id="1028" name="Picture 4" descr="Second place poster by Daphne Sayigh">
            <a:extLst>
              <a:ext uri="{FF2B5EF4-FFF2-40B4-BE49-F238E27FC236}">
                <a16:creationId xmlns:a16="http://schemas.microsoft.com/office/drawing/2014/main" id="{71F1614F-BB46-A662-1D77-B6FBF9E67808}"/>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08820" y="2663309"/>
            <a:ext cx="6191250" cy="401002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CE7C6EF-DC8C-28EF-747C-6E83A6094463}"/>
              </a:ext>
            </a:extLst>
          </p:cNvPr>
          <p:cNvSpPr txBox="1"/>
          <p:nvPr/>
        </p:nvSpPr>
        <p:spPr>
          <a:xfrm>
            <a:off x="554475" y="6488668"/>
            <a:ext cx="6094378" cy="369332"/>
          </a:xfrm>
          <a:prstGeom prst="rect">
            <a:avLst/>
          </a:prstGeom>
          <a:noFill/>
        </p:spPr>
        <p:txBody>
          <a:bodyPr wrap="square">
            <a:spAutoFit/>
          </a:bodyPr>
          <a:lstStyle/>
          <a:p>
            <a:r>
              <a:rPr lang="en-US" dirty="0"/>
              <a:t>2024 2nd Place Daphne </a:t>
            </a:r>
            <a:r>
              <a:rPr lang="en-US" dirty="0" err="1"/>
              <a:t>Sayigh</a:t>
            </a:r>
            <a:r>
              <a:rPr lang="en-US" dirty="0"/>
              <a:t>, age 11, Seattle</a:t>
            </a:r>
          </a:p>
        </p:txBody>
      </p:sp>
      <p:sp>
        <p:nvSpPr>
          <p:cNvPr id="9" name="Explosion: 14 Points 8">
            <a:extLst>
              <a:ext uri="{FF2B5EF4-FFF2-40B4-BE49-F238E27FC236}">
                <a16:creationId xmlns:a16="http://schemas.microsoft.com/office/drawing/2014/main" id="{BABCEE5E-786C-FC01-155E-B659C59A729B}"/>
              </a:ext>
            </a:extLst>
          </p:cNvPr>
          <p:cNvSpPr/>
          <p:nvPr/>
        </p:nvSpPr>
        <p:spPr>
          <a:xfrm>
            <a:off x="4421448" y="1017684"/>
            <a:ext cx="1737375" cy="1085803"/>
          </a:xfrm>
          <a:prstGeom prst="irregularSeal2">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100" dirty="0"/>
              <a:t>NEW</a:t>
            </a:r>
          </a:p>
        </p:txBody>
      </p:sp>
    </p:spTree>
    <p:extLst>
      <p:ext uri="{BB962C8B-B14F-4D97-AF65-F5344CB8AC3E}">
        <p14:creationId xmlns:p14="http://schemas.microsoft.com/office/powerpoint/2010/main" val="5908819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645CF2F-2B8C-70B6-185A-A9D12B6810A4}"/>
              </a:ext>
            </a:extLst>
          </p:cNvPr>
          <p:cNvSpPr>
            <a:spLocks noGrp="1"/>
          </p:cNvSpPr>
          <p:nvPr>
            <p:ph type="body" sz="quarter" idx="22"/>
          </p:nvPr>
        </p:nvSpPr>
        <p:spPr>
          <a:xfrm>
            <a:off x="636609" y="1425269"/>
            <a:ext cx="6204029" cy="3712317"/>
          </a:xfrm>
        </p:spPr>
        <p:txBody>
          <a:bodyPr>
            <a:normAutofit fontScale="70000" lnSpcReduction="20000"/>
          </a:bodyPr>
          <a:lstStyle/>
          <a:p>
            <a:pPr>
              <a:buClr>
                <a:schemeClr val="accent6"/>
              </a:buClr>
            </a:pPr>
            <a:r>
              <a:rPr lang="en-US" sz="2600" dirty="0">
                <a:latin typeface="+mn-lt"/>
              </a:rPr>
              <a:t>Never:</a:t>
            </a:r>
          </a:p>
          <a:p>
            <a:pPr marL="457200" indent="-457200">
              <a:buClr>
                <a:schemeClr val="accent6"/>
              </a:buClr>
              <a:buFont typeface="Arial" panose="020B0604020202020204" pitchFamily="34" charset="0"/>
              <a:buChar char="•"/>
            </a:pPr>
            <a:r>
              <a:rPr lang="en-US" sz="2600" dirty="0"/>
              <a:t>Use unvented gas/charcoal devices inside </a:t>
            </a:r>
            <a:r>
              <a:rPr lang="en-US" sz="2600" dirty="0">
                <a:latin typeface="+mn-lt"/>
              </a:rPr>
              <a:t>(incl. RVs/vans, semi-</a:t>
            </a:r>
            <a:r>
              <a:rPr lang="en-US" sz="2600" dirty="0"/>
              <a:t>enclosed spaces)</a:t>
            </a:r>
            <a:endParaRPr lang="en-US" sz="2600" dirty="0">
              <a:latin typeface="+mn-lt"/>
            </a:endParaRPr>
          </a:p>
          <a:p>
            <a:pPr marL="457200" indent="-457200">
              <a:buClr>
                <a:schemeClr val="accent6"/>
              </a:buClr>
              <a:buFont typeface="Arial" panose="020B0604020202020204" pitchFamily="34" charset="0"/>
              <a:buChar char="•"/>
            </a:pPr>
            <a:r>
              <a:rPr lang="en-US" sz="2600" dirty="0">
                <a:latin typeface="+mn-lt"/>
              </a:rPr>
              <a:t>Idle a car in a garage, even when the garage door is open.  </a:t>
            </a:r>
          </a:p>
          <a:p>
            <a:pPr marL="457200" indent="-457200">
              <a:buClr>
                <a:schemeClr val="accent6"/>
              </a:buClr>
              <a:buFont typeface="Arial" panose="020B0604020202020204" pitchFamily="34" charset="0"/>
              <a:buChar char="•"/>
            </a:pPr>
            <a:r>
              <a:rPr lang="en-US" sz="2600" dirty="0">
                <a:latin typeface="+mn-lt"/>
              </a:rPr>
              <a:t>Let chimneys, appliance flues become blocked or broken. </a:t>
            </a:r>
            <a:endParaRPr lang="en-US" sz="2400" dirty="0">
              <a:latin typeface="+mn-lt"/>
            </a:endParaRPr>
          </a:p>
          <a:p>
            <a:pPr>
              <a:buClr>
                <a:schemeClr val="accent6"/>
              </a:buClr>
            </a:pPr>
            <a:r>
              <a:rPr lang="en-US" sz="2600" dirty="0">
                <a:latin typeface="+mn-lt"/>
              </a:rPr>
              <a:t>Generators:</a:t>
            </a:r>
          </a:p>
          <a:p>
            <a:pPr marL="457200" indent="-457200">
              <a:buClr>
                <a:schemeClr val="accent6"/>
              </a:buClr>
              <a:buFont typeface="Arial" panose="020B0604020202020204" pitchFamily="34" charset="0"/>
              <a:buChar char="•"/>
            </a:pPr>
            <a:r>
              <a:rPr lang="en-US" sz="2600" dirty="0">
                <a:latin typeface="+mn-lt"/>
              </a:rPr>
              <a:t>≥ 20 ft from open windows, doors, intakes</a:t>
            </a:r>
          </a:p>
          <a:p>
            <a:pPr marL="457200" indent="-457200">
              <a:buClr>
                <a:schemeClr val="accent6"/>
              </a:buClr>
              <a:buFont typeface="Arial" panose="020B0604020202020204" pitchFamily="34" charset="0"/>
              <a:buChar char="•"/>
            </a:pPr>
            <a:r>
              <a:rPr lang="en-US" sz="2600" dirty="0">
                <a:latin typeface="+mn-lt"/>
              </a:rPr>
              <a:t>Buy units meeting newer standards (shutoff, emissions)</a:t>
            </a:r>
          </a:p>
          <a:p>
            <a:pPr>
              <a:buClr>
                <a:schemeClr val="accent6"/>
              </a:buClr>
            </a:pPr>
            <a:r>
              <a:rPr lang="en-US" sz="2400" dirty="0">
                <a:latin typeface="+mn-lt"/>
              </a:rPr>
              <a:t>Install alarms, check batteries regularly (</a:t>
            </a:r>
            <a:r>
              <a:rPr lang="en-US" dirty="0">
                <a:latin typeface="+mn-lt"/>
                <a:hlinkClick r:id="rId3"/>
              </a:rPr>
              <a:t>State Building Code Council</a:t>
            </a:r>
            <a:r>
              <a:rPr lang="en-US" dirty="0">
                <a:latin typeface="+mn-lt"/>
              </a:rPr>
              <a:t>)</a:t>
            </a:r>
          </a:p>
          <a:p>
            <a:pPr marL="342900" indent="-342900">
              <a:spcBef>
                <a:spcPts val="600"/>
              </a:spcBef>
              <a:buClr>
                <a:schemeClr val="accent6"/>
              </a:buClr>
              <a:buFont typeface="Wingdings" panose="05000000000000000000" pitchFamily="2" charset="2"/>
              <a:buChar char="§"/>
            </a:pPr>
            <a:r>
              <a:rPr lang="en-US" sz="2400" dirty="0">
                <a:latin typeface="+mn-lt"/>
              </a:rPr>
              <a:t>Long-term exposures to low concentrations can be harmful</a:t>
            </a:r>
          </a:p>
          <a:p>
            <a:pPr marL="862013" lvl="1" indent="-342900">
              <a:spcBef>
                <a:spcPts val="600"/>
              </a:spcBef>
              <a:buClr>
                <a:schemeClr val="accent6"/>
              </a:buClr>
            </a:pPr>
            <a:r>
              <a:rPr lang="en-US" sz="2200" dirty="0">
                <a:latin typeface="+mn-lt"/>
              </a:rPr>
              <a:t>8 </a:t>
            </a:r>
            <a:r>
              <a:rPr lang="en-US" sz="2200" dirty="0" err="1">
                <a:latin typeface="+mn-lt"/>
              </a:rPr>
              <a:t>hrs</a:t>
            </a:r>
            <a:r>
              <a:rPr lang="en-US" sz="2200" dirty="0">
                <a:latin typeface="+mn-lt"/>
              </a:rPr>
              <a:t> at 9 ppm is NAAQS, l</a:t>
            </a:r>
            <a:r>
              <a:rPr lang="en-US" sz="2200" dirty="0"/>
              <a:t>owest UL alarm 70 ± 5 ppm 60-240 mins (NFPA reviewing)</a:t>
            </a:r>
            <a:endParaRPr lang="en-US" sz="2600" dirty="0"/>
          </a:p>
          <a:p>
            <a:pPr marL="862013" lvl="1" indent="-342900">
              <a:spcBef>
                <a:spcPts val="600"/>
              </a:spcBef>
              <a:buClr>
                <a:schemeClr val="accent6"/>
              </a:buClr>
            </a:pPr>
            <a:endParaRPr lang="en-US" sz="2400" dirty="0">
              <a:latin typeface="+mn-lt"/>
            </a:endParaRPr>
          </a:p>
        </p:txBody>
      </p:sp>
      <p:sp>
        <p:nvSpPr>
          <p:cNvPr id="3" name="Title 2">
            <a:extLst>
              <a:ext uri="{FF2B5EF4-FFF2-40B4-BE49-F238E27FC236}">
                <a16:creationId xmlns:a16="http://schemas.microsoft.com/office/drawing/2014/main" id="{78E473B1-1599-B1E5-F3B1-D8BDDDE40A4A}"/>
              </a:ext>
            </a:extLst>
          </p:cNvPr>
          <p:cNvSpPr>
            <a:spLocks noGrp="1"/>
          </p:cNvSpPr>
          <p:nvPr>
            <p:ph type="title"/>
          </p:nvPr>
        </p:nvSpPr>
        <p:spPr/>
        <p:txBody>
          <a:bodyPr>
            <a:normAutofit fontScale="90000"/>
          </a:bodyPr>
          <a:lstStyle/>
          <a:p>
            <a:r>
              <a:rPr lang="en-US" b="1" u="sng" dirty="0">
                <a:solidFill>
                  <a:schemeClr val="accent6"/>
                </a:solidFill>
                <a:hlinkClick r:id="rId4">
                  <a:extLst>
                    <a:ext uri="{A12FA001-AC4F-418D-AE19-62706E023703}">
                      <ahyp:hlinkClr xmlns:ahyp="http://schemas.microsoft.com/office/drawing/2018/hyperlinkcolor" val="tx"/>
                    </a:ext>
                  </a:extLst>
                </a:hlinkClick>
              </a:rPr>
              <a:t>Keep Carbon Monoxide</a:t>
            </a:r>
            <a:r>
              <a:rPr lang="en-US" b="1" u="sng" dirty="0">
                <a:solidFill>
                  <a:schemeClr val="accent6"/>
                </a:solidFill>
              </a:rPr>
              <a:t> Out</a:t>
            </a:r>
            <a:endParaRPr lang="en-US" u="sng" dirty="0">
              <a:solidFill>
                <a:schemeClr val="accent6"/>
              </a:solidFill>
            </a:endParaRPr>
          </a:p>
        </p:txBody>
      </p:sp>
      <p:sp>
        <p:nvSpPr>
          <p:cNvPr id="11" name="TextBox 10">
            <a:extLst>
              <a:ext uri="{FF2B5EF4-FFF2-40B4-BE49-F238E27FC236}">
                <a16:creationId xmlns:a16="http://schemas.microsoft.com/office/drawing/2014/main" id="{5FADC2E0-7949-EFA2-01C9-D4564BF83A11}"/>
              </a:ext>
            </a:extLst>
          </p:cNvPr>
          <p:cNvSpPr txBox="1"/>
          <p:nvPr/>
        </p:nvSpPr>
        <p:spPr>
          <a:xfrm>
            <a:off x="7695184" y="4675921"/>
            <a:ext cx="4065016" cy="461665"/>
          </a:xfrm>
          <a:prstGeom prst="rect">
            <a:avLst/>
          </a:prstGeom>
          <a:noFill/>
        </p:spPr>
        <p:txBody>
          <a:bodyPr wrap="square">
            <a:spAutoFit/>
          </a:bodyPr>
          <a:lstStyle/>
          <a:p>
            <a:r>
              <a:rPr lang="en-US" sz="1200" dirty="0"/>
              <a:t>Image Source: CC BY 2.0 2019 Fred Barr, Flickr Creative Commons</a:t>
            </a:r>
          </a:p>
        </p:txBody>
      </p:sp>
      <p:pic>
        <p:nvPicPr>
          <p:cNvPr id="6" name="Picture 5" descr="A generator in a field">
            <a:extLst>
              <a:ext uri="{FF2B5EF4-FFF2-40B4-BE49-F238E27FC236}">
                <a16:creationId xmlns:a16="http://schemas.microsoft.com/office/drawing/2014/main" id="{D568B642-A2DF-B339-E69B-6A2409A4ADA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95184" y="1553143"/>
            <a:ext cx="4065016" cy="3008112"/>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629DB61E-722B-523B-3AEC-B9E420D94CA4}"/>
              </a:ext>
            </a:extLst>
          </p:cNvPr>
          <p:cNvSpPr txBox="1"/>
          <p:nvPr/>
        </p:nvSpPr>
        <p:spPr>
          <a:xfrm>
            <a:off x="8172369" y="5304857"/>
            <a:ext cx="3160210" cy="923330"/>
          </a:xfrm>
          <a:prstGeom prst="rect">
            <a:avLst/>
          </a:prstGeom>
          <a:noFill/>
        </p:spPr>
        <p:txBody>
          <a:bodyPr wrap="square">
            <a:spAutoFit/>
          </a:bodyPr>
          <a:lstStyle/>
          <a:p>
            <a:r>
              <a:rPr lang="en-US" sz="1800" i="1" dirty="0">
                <a:latin typeface="+mn-lt"/>
              </a:rPr>
              <a:t>Ongoing work: HB 1779 23-24 - discussing CO poisonings from sources outside the home</a:t>
            </a:r>
          </a:p>
        </p:txBody>
      </p:sp>
      <p:sp>
        <p:nvSpPr>
          <p:cNvPr id="7" name="TextBox 6">
            <a:extLst>
              <a:ext uri="{FF2B5EF4-FFF2-40B4-BE49-F238E27FC236}">
                <a16:creationId xmlns:a16="http://schemas.microsoft.com/office/drawing/2014/main" id="{C063337C-630C-D7C9-7CF0-01AB2B9A1D89}"/>
              </a:ext>
            </a:extLst>
          </p:cNvPr>
          <p:cNvSpPr txBox="1"/>
          <p:nvPr/>
        </p:nvSpPr>
        <p:spPr>
          <a:xfrm>
            <a:off x="859421" y="5218049"/>
            <a:ext cx="6094070" cy="923330"/>
          </a:xfrm>
          <a:prstGeom prst="rect">
            <a:avLst/>
          </a:prstGeom>
          <a:noFill/>
        </p:spPr>
        <p:txBody>
          <a:bodyPr wrap="square">
            <a:spAutoFit/>
          </a:bodyPr>
          <a:lstStyle/>
          <a:p>
            <a:pPr marL="342900" indent="-342900">
              <a:spcBef>
                <a:spcPts val="600"/>
              </a:spcBef>
              <a:buClr>
                <a:schemeClr val="accent6"/>
              </a:buClr>
            </a:pPr>
            <a:r>
              <a:rPr lang="en-US" sz="1800" dirty="0">
                <a:hlinkClick r:id="rId6"/>
              </a:rPr>
              <a:t>CO and Generator Factsheets | Washington DOH</a:t>
            </a:r>
            <a:endParaRPr lang="en-US" sz="1800" dirty="0"/>
          </a:p>
          <a:p>
            <a:pPr>
              <a:spcBef>
                <a:spcPts val="0"/>
              </a:spcBef>
            </a:pPr>
            <a:r>
              <a:rPr lang="en-US" sz="1800" dirty="0">
                <a:solidFill>
                  <a:schemeClr val="accent5"/>
                </a:solidFill>
                <a:hlinkClick r:id="rId7"/>
              </a:rPr>
              <a:t>Consumer Product Safety Commission - Proposed Rule 1281.1</a:t>
            </a:r>
            <a:endParaRPr lang="en-US" sz="1800" dirty="0">
              <a:solidFill>
                <a:schemeClr val="accent5"/>
              </a:solidFill>
            </a:endParaRPr>
          </a:p>
          <a:p>
            <a:r>
              <a:rPr lang="en-US" sz="1800" dirty="0">
                <a:solidFill>
                  <a:schemeClr val="accent5"/>
                </a:solidFill>
                <a:hlinkClick r:id="rId8"/>
              </a:rPr>
              <a:t>CDC - Carbon Monoxide Poisoning</a:t>
            </a:r>
            <a:endParaRPr lang="en-US" sz="1800" dirty="0">
              <a:solidFill>
                <a:schemeClr val="accent5"/>
              </a:solidFill>
            </a:endParaRPr>
          </a:p>
        </p:txBody>
      </p:sp>
    </p:spTree>
    <p:extLst>
      <p:ext uri="{BB962C8B-B14F-4D97-AF65-F5344CB8AC3E}">
        <p14:creationId xmlns:p14="http://schemas.microsoft.com/office/powerpoint/2010/main" val="14845122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4807CB-CB33-AF00-0ADD-044CC3B10061}"/>
              </a:ext>
            </a:extLst>
          </p:cNvPr>
          <p:cNvSpPr>
            <a:spLocks noGrp="1"/>
          </p:cNvSpPr>
          <p:nvPr>
            <p:ph type="body" sz="quarter" idx="22"/>
          </p:nvPr>
        </p:nvSpPr>
        <p:spPr>
          <a:xfrm>
            <a:off x="611810" y="1625965"/>
            <a:ext cx="8069579" cy="4920176"/>
          </a:xfrm>
        </p:spPr>
        <p:txBody>
          <a:bodyPr>
            <a:normAutofit/>
          </a:bodyPr>
          <a:lstStyle/>
          <a:p>
            <a:pPr marL="342900" indent="-342900">
              <a:buFont typeface="Arial" panose="020B0604020202020204" pitchFamily="34" charset="0"/>
              <a:buChar char="•"/>
            </a:pPr>
            <a:r>
              <a:rPr lang="en-US" dirty="0"/>
              <a:t>Don’t use toxic stuff &lt; use less hazardous stuff &lt; suck stuff away &lt; create a barrier (PPE)</a:t>
            </a:r>
          </a:p>
          <a:p>
            <a:pPr marL="342900" indent="-342900">
              <a:buFont typeface="Arial" panose="020B0604020202020204" pitchFamily="34" charset="0"/>
              <a:buChar char="•"/>
            </a:pPr>
            <a:r>
              <a:rPr lang="en-US" dirty="0"/>
              <a:t>Look at labels:</a:t>
            </a:r>
          </a:p>
          <a:p>
            <a:pPr marL="862013" lvl="1" indent="-342900">
              <a:buFont typeface="Arial" panose="020B0604020202020204" pitchFamily="34" charset="0"/>
              <a:buChar char="•"/>
            </a:pPr>
            <a:r>
              <a:rPr lang="en-US" dirty="0"/>
              <a:t>Not safe: Danger, Warning, Caution, CL in circle (Caution Label), Health Caution, California Proposition 65</a:t>
            </a:r>
          </a:p>
          <a:p>
            <a:pPr marL="862013" lvl="1" indent="-342900">
              <a:buFont typeface="Arial" panose="020B0604020202020204" pitchFamily="34" charset="0"/>
              <a:buChar char="•"/>
            </a:pPr>
            <a:r>
              <a:rPr lang="en-US" dirty="0"/>
              <a:t>Safer: Non-Toxic, “AP” in circle </a:t>
            </a:r>
          </a:p>
          <a:p>
            <a:pPr marL="862013" lvl="1" indent="-342900">
              <a:buFont typeface="Arial" panose="020B0604020202020204" pitchFamily="34" charset="0"/>
              <a:buChar char="•"/>
            </a:pPr>
            <a:r>
              <a:rPr lang="en-US" dirty="0"/>
              <a:t>Label secondary containers with name, main hazard</a:t>
            </a:r>
          </a:p>
          <a:p>
            <a:pPr marL="342900" indent="-342900">
              <a:buFont typeface="Arial" panose="020B0604020202020204" pitchFamily="34" charset="0"/>
              <a:buChar char="•"/>
            </a:pPr>
            <a:r>
              <a:rPr lang="en-US" dirty="0"/>
              <a:t>Watch for:</a:t>
            </a:r>
          </a:p>
          <a:p>
            <a:pPr marL="862013" lvl="1" indent="-342900">
              <a:buFont typeface="Arial" panose="020B0604020202020204" pitchFamily="34" charset="0"/>
              <a:buChar char="•"/>
            </a:pPr>
            <a:r>
              <a:rPr lang="en-US" dirty="0"/>
              <a:t>Aerosols (for example, powdered ceramics clay)</a:t>
            </a:r>
          </a:p>
          <a:p>
            <a:pPr marL="862013" lvl="1" indent="-342900">
              <a:buFont typeface="Arial" panose="020B0604020202020204" pitchFamily="34" charset="0"/>
              <a:buChar char="•"/>
            </a:pPr>
            <a:r>
              <a:rPr lang="en-US" dirty="0"/>
              <a:t>Toxic: Metals, Acids, Solvents, Adhesives, </a:t>
            </a:r>
            <a:r>
              <a:rPr lang="en-US" dirty="0">
                <a:solidFill>
                  <a:schemeClr val="tx1"/>
                </a:solidFill>
              </a:rPr>
              <a:t>Solder</a:t>
            </a:r>
          </a:p>
          <a:p>
            <a:pPr marL="862013" lvl="1" indent="-342900">
              <a:buFont typeface="Arial" panose="020B0604020202020204" pitchFamily="34" charset="0"/>
              <a:buChar char="•"/>
            </a:pPr>
            <a:r>
              <a:rPr lang="en-US" dirty="0">
                <a:solidFill>
                  <a:schemeClr val="tx1"/>
                </a:solidFill>
              </a:rPr>
              <a:t>Other hazards – look at the SDS: Corrosives, flammables and combustibles (low flash point), oxidizers (promote burning)</a:t>
            </a:r>
          </a:p>
          <a:p>
            <a:pPr marL="342900" indent="-342900">
              <a:buFont typeface="Arial" panose="020B0604020202020204" pitchFamily="34" charset="0"/>
              <a:buChar char="•"/>
            </a:pPr>
            <a:r>
              <a:rPr lang="en-US" dirty="0"/>
              <a:t>Ventilate!</a:t>
            </a:r>
          </a:p>
        </p:txBody>
      </p:sp>
      <p:sp>
        <p:nvSpPr>
          <p:cNvPr id="3" name="Title 2">
            <a:extLst>
              <a:ext uri="{FF2B5EF4-FFF2-40B4-BE49-F238E27FC236}">
                <a16:creationId xmlns:a16="http://schemas.microsoft.com/office/drawing/2014/main" id="{6D163F6E-D18B-F8C6-7F6D-BE7938C62909}"/>
              </a:ext>
            </a:extLst>
          </p:cNvPr>
          <p:cNvSpPr>
            <a:spLocks noGrp="1"/>
          </p:cNvSpPr>
          <p:nvPr>
            <p:ph type="title"/>
          </p:nvPr>
        </p:nvSpPr>
        <p:spPr>
          <a:xfrm>
            <a:off x="914400" y="673974"/>
            <a:ext cx="11272058" cy="482030"/>
          </a:xfrm>
        </p:spPr>
        <p:txBody>
          <a:bodyPr>
            <a:normAutofit fontScale="90000"/>
          </a:bodyPr>
          <a:lstStyle/>
          <a:p>
            <a:r>
              <a:rPr lang="en-US" b="1" dirty="0"/>
              <a:t>Use Safer Art Materials, and Use Them Safely (Videos)</a:t>
            </a:r>
          </a:p>
        </p:txBody>
      </p:sp>
      <p:pic>
        <p:nvPicPr>
          <p:cNvPr id="6" name="Picture 5">
            <a:extLst>
              <a:ext uri="{FF2B5EF4-FFF2-40B4-BE49-F238E27FC236}">
                <a16:creationId xmlns:a16="http://schemas.microsoft.com/office/drawing/2014/main" id="{8DE7EBB7-C91E-3143-7E04-994AFD3EA0F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29756" y="1576473"/>
            <a:ext cx="2394262" cy="1539398"/>
          </a:xfrm>
          <a:prstGeom prst="rect">
            <a:avLst/>
          </a:prstGeom>
        </p:spPr>
      </p:pic>
      <p:pic>
        <p:nvPicPr>
          <p:cNvPr id="8" name="Picture 7">
            <a:extLst>
              <a:ext uri="{FF2B5EF4-FFF2-40B4-BE49-F238E27FC236}">
                <a16:creationId xmlns:a16="http://schemas.microsoft.com/office/drawing/2014/main" id="{9277BCF4-3640-33F9-B792-8A1DB0C5990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12745" y="4374730"/>
            <a:ext cx="3411273" cy="1809296"/>
          </a:xfrm>
          <a:prstGeom prst="rect">
            <a:avLst/>
          </a:prstGeom>
        </p:spPr>
      </p:pic>
      <p:sp>
        <p:nvSpPr>
          <p:cNvPr id="4" name="Explosion: 14 Points 3">
            <a:extLst>
              <a:ext uri="{FF2B5EF4-FFF2-40B4-BE49-F238E27FC236}">
                <a16:creationId xmlns:a16="http://schemas.microsoft.com/office/drawing/2014/main" id="{980CA6E4-F136-FDA7-57A2-AAFAF874714A}"/>
              </a:ext>
            </a:extLst>
          </p:cNvPr>
          <p:cNvSpPr/>
          <p:nvPr/>
        </p:nvSpPr>
        <p:spPr>
          <a:xfrm>
            <a:off x="486138" y="280435"/>
            <a:ext cx="1737375" cy="1085803"/>
          </a:xfrm>
          <a:prstGeom prst="irregularSeal2">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t>NEW</a:t>
            </a:r>
          </a:p>
        </p:txBody>
      </p:sp>
      <p:pic>
        <p:nvPicPr>
          <p:cNvPr id="5" name="Picture 4">
            <a:extLst>
              <a:ext uri="{FF2B5EF4-FFF2-40B4-BE49-F238E27FC236}">
                <a16:creationId xmlns:a16="http://schemas.microsoft.com/office/drawing/2014/main" id="{467A8AFF-3AEB-32AA-4DE8-A9195438879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638488" y="2551718"/>
            <a:ext cx="1701210" cy="1402543"/>
          </a:xfrm>
          <a:prstGeom prst="rect">
            <a:avLst/>
          </a:prstGeom>
        </p:spPr>
      </p:pic>
    </p:spTree>
    <p:extLst>
      <p:ext uri="{BB962C8B-B14F-4D97-AF65-F5344CB8AC3E}">
        <p14:creationId xmlns:p14="http://schemas.microsoft.com/office/powerpoint/2010/main" val="31509530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12EB418-D3FA-89E6-E800-31B29D884EB3}"/>
              </a:ext>
            </a:extLst>
          </p:cNvPr>
          <p:cNvSpPr>
            <a:spLocks noGrp="1"/>
          </p:cNvSpPr>
          <p:nvPr>
            <p:ph type="body" sz="quarter" idx="22"/>
          </p:nvPr>
        </p:nvSpPr>
        <p:spPr>
          <a:xfrm>
            <a:off x="944881" y="2163337"/>
            <a:ext cx="6685280" cy="4105579"/>
          </a:xfrm>
        </p:spPr>
        <p:txBody>
          <a:bodyPr/>
          <a:lstStyle/>
          <a:p>
            <a:pPr lvl="1"/>
            <a:r>
              <a:rPr lang="en-US" dirty="0"/>
              <a:t>Personal Hygiene</a:t>
            </a:r>
          </a:p>
          <a:p>
            <a:pPr lvl="2"/>
            <a:r>
              <a:rPr lang="en-US" dirty="0"/>
              <a:t>Hand-washing</a:t>
            </a:r>
          </a:p>
          <a:p>
            <a:pPr lvl="1"/>
            <a:r>
              <a:rPr lang="en-US" dirty="0"/>
              <a:t>How to Clean - Surfaces: </a:t>
            </a:r>
          </a:p>
          <a:p>
            <a:pPr lvl="2"/>
            <a:r>
              <a:rPr lang="en-US" dirty="0"/>
              <a:t>Often just plain soap and water.</a:t>
            </a:r>
          </a:p>
          <a:p>
            <a:pPr lvl="2"/>
            <a:r>
              <a:rPr lang="en-US" dirty="0"/>
              <a:t>Microfiber cloth; pad or brush; drain clog tool.</a:t>
            </a:r>
          </a:p>
          <a:p>
            <a:pPr lvl="2"/>
            <a:r>
              <a:rPr lang="en-US" dirty="0"/>
              <a:t>Clean surfaces that are dirty or touched often. </a:t>
            </a:r>
          </a:p>
          <a:p>
            <a:pPr lvl="1"/>
            <a:r>
              <a:rPr lang="en-US" dirty="0"/>
              <a:t>How to Disinfect</a:t>
            </a:r>
          </a:p>
          <a:p>
            <a:pPr lvl="1"/>
            <a:r>
              <a:rPr lang="en-US" dirty="0"/>
              <a:t>Choosing Safer Products</a:t>
            </a:r>
          </a:p>
          <a:p>
            <a:pPr marL="0" indent="0" algn="l">
              <a:buNone/>
            </a:pPr>
            <a:endParaRPr lang="en-US" dirty="0"/>
          </a:p>
          <a:p>
            <a:pPr lvl="1"/>
            <a:endParaRPr lang="en-US" dirty="0"/>
          </a:p>
        </p:txBody>
      </p:sp>
      <p:pic>
        <p:nvPicPr>
          <p:cNvPr id="3074" name="Picture 2" descr="multiple people washing their hands for Global Handwashing Day: October 15">
            <a:extLst>
              <a:ext uri="{FF2B5EF4-FFF2-40B4-BE49-F238E27FC236}">
                <a16:creationId xmlns:a16="http://schemas.microsoft.com/office/drawing/2014/main" id="{EF247E3A-9CA6-9638-0DF9-A19B21AC7E1C}"/>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7630160" y="2599373"/>
            <a:ext cx="3808413" cy="23907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0B9A3DD-1640-56A1-EFAA-923C8FE0A76C}"/>
              </a:ext>
            </a:extLst>
          </p:cNvPr>
          <p:cNvSpPr txBox="1"/>
          <p:nvPr/>
        </p:nvSpPr>
        <p:spPr>
          <a:xfrm>
            <a:off x="7630160" y="4928751"/>
            <a:ext cx="3616960" cy="584775"/>
          </a:xfrm>
          <a:prstGeom prst="rect">
            <a:avLst/>
          </a:prstGeom>
          <a:noFill/>
        </p:spPr>
        <p:txBody>
          <a:bodyPr wrap="square">
            <a:spAutoFit/>
          </a:bodyPr>
          <a:lstStyle/>
          <a:p>
            <a:r>
              <a:rPr lang="en-US" sz="1600" dirty="0"/>
              <a:t>Find social media tools and images: </a:t>
            </a:r>
            <a:r>
              <a:rPr lang="en-US" sz="1600" dirty="0">
                <a:hlinkClick r:id="rId3"/>
              </a:rPr>
              <a:t>Global Handwashing Day | CDC</a:t>
            </a:r>
            <a:endParaRPr lang="en-US" sz="1600" dirty="0"/>
          </a:p>
        </p:txBody>
      </p:sp>
      <p:sp>
        <p:nvSpPr>
          <p:cNvPr id="6" name="Explosion: 14 Points 5">
            <a:extLst>
              <a:ext uri="{FF2B5EF4-FFF2-40B4-BE49-F238E27FC236}">
                <a16:creationId xmlns:a16="http://schemas.microsoft.com/office/drawing/2014/main" id="{C5E4CBF2-1A21-DD59-3F4E-B51099D69A6C}"/>
              </a:ext>
            </a:extLst>
          </p:cNvPr>
          <p:cNvSpPr/>
          <p:nvPr/>
        </p:nvSpPr>
        <p:spPr>
          <a:xfrm>
            <a:off x="780585" y="486613"/>
            <a:ext cx="1737375" cy="1085803"/>
          </a:xfrm>
          <a:prstGeom prst="irregularSeal2">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100" dirty="0"/>
              <a:t>NEW</a:t>
            </a:r>
          </a:p>
        </p:txBody>
      </p:sp>
      <p:sp>
        <p:nvSpPr>
          <p:cNvPr id="7" name="Title 6">
            <a:extLst>
              <a:ext uri="{FF2B5EF4-FFF2-40B4-BE49-F238E27FC236}">
                <a16:creationId xmlns:a16="http://schemas.microsoft.com/office/drawing/2014/main" id="{4BD4ADF2-3AC6-1E91-7775-AC6F1ECBF9C5}"/>
              </a:ext>
            </a:extLst>
          </p:cNvPr>
          <p:cNvSpPr>
            <a:spLocks noGrp="1"/>
          </p:cNvSpPr>
          <p:nvPr>
            <p:ph type="title"/>
          </p:nvPr>
        </p:nvSpPr>
        <p:spPr>
          <a:xfrm>
            <a:off x="3" y="426924"/>
            <a:ext cx="12191997" cy="488064"/>
          </a:xfrm>
        </p:spPr>
        <p:txBody>
          <a:bodyPr>
            <a:normAutofit fontScale="90000"/>
          </a:bodyPr>
          <a:lstStyle/>
          <a:p>
            <a:r>
              <a:rPr lang="en-US" b="1" dirty="0">
                <a:hlinkClick r:id="rId4"/>
              </a:rPr>
              <a:t>Use Safe Cleaning Practices in Your Home</a:t>
            </a:r>
            <a:r>
              <a:rPr lang="en-US" b="1" dirty="0"/>
              <a:t> </a:t>
            </a:r>
          </a:p>
        </p:txBody>
      </p:sp>
      <p:sp>
        <p:nvSpPr>
          <p:cNvPr id="3" name="TextBox 2">
            <a:extLst>
              <a:ext uri="{FF2B5EF4-FFF2-40B4-BE49-F238E27FC236}">
                <a16:creationId xmlns:a16="http://schemas.microsoft.com/office/drawing/2014/main" id="{E750A359-7501-303A-A09A-C5912F72A2E3}"/>
              </a:ext>
            </a:extLst>
          </p:cNvPr>
          <p:cNvSpPr txBox="1"/>
          <p:nvPr/>
        </p:nvSpPr>
        <p:spPr>
          <a:xfrm>
            <a:off x="7630160" y="1271238"/>
            <a:ext cx="3944806" cy="1200329"/>
          </a:xfrm>
          <a:prstGeom prst="rect">
            <a:avLst/>
          </a:prstGeom>
          <a:noFill/>
        </p:spPr>
        <p:txBody>
          <a:bodyPr wrap="square" rtlCol="0">
            <a:spAutoFit/>
          </a:bodyPr>
          <a:lstStyle/>
          <a:p>
            <a:r>
              <a:rPr lang="en-US" sz="2400" dirty="0">
                <a:latin typeface="Century Gothic" panose="020B0502020202020204" pitchFamily="34" charset="0"/>
              </a:rPr>
              <a:t>Also see: </a:t>
            </a:r>
            <a:r>
              <a:rPr lang="en-US" sz="2400" dirty="0">
                <a:latin typeface="Century Gothic" panose="020B0502020202020204" pitchFamily="34" charset="0"/>
                <a:hlinkClick r:id="rId5"/>
              </a:rPr>
              <a:t>Safely Cleaning and Disinfecting Public Spaces</a:t>
            </a:r>
            <a:endParaRPr lang="en-US" sz="2400" dirty="0">
              <a:latin typeface="Century Gothic" panose="020B0502020202020204" pitchFamily="34" charset="0"/>
            </a:endParaRPr>
          </a:p>
        </p:txBody>
      </p:sp>
      <p:pic>
        <p:nvPicPr>
          <p:cNvPr id="2050" name="Picture 2" descr="EPA's safer choice label.">
            <a:extLst>
              <a:ext uri="{FF2B5EF4-FFF2-40B4-BE49-F238E27FC236}">
                <a16:creationId xmlns:a16="http://schemas.microsoft.com/office/drawing/2014/main" id="{41D90D74-61FC-D758-DEB0-939266DB49A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79360" y="4444626"/>
            <a:ext cx="903223" cy="15530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48246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399DBB-9B38-B103-ABAE-0725CCC2520D}"/>
              </a:ext>
            </a:extLst>
          </p:cNvPr>
          <p:cNvPicPr>
            <a:picLocks noChangeAspect="1"/>
          </p:cNvPicPr>
          <p:nvPr/>
        </p:nvPicPr>
        <p:blipFill rotWithShape="1">
          <a:blip r:embed="rId2"/>
          <a:srcRect b="19138"/>
          <a:stretch/>
        </p:blipFill>
        <p:spPr>
          <a:xfrm>
            <a:off x="303120" y="874869"/>
            <a:ext cx="5622767" cy="3217630"/>
          </a:xfrm>
          <a:prstGeom prst="rect">
            <a:avLst/>
          </a:prstGeom>
        </p:spPr>
      </p:pic>
      <p:pic>
        <p:nvPicPr>
          <p:cNvPr id="11" name="Picture 10">
            <a:extLst>
              <a:ext uri="{FF2B5EF4-FFF2-40B4-BE49-F238E27FC236}">
                <a16:creationId xmlns:a16="http://schemas.microsoft.com/office/drawing/2014/main" id="{6AE287ED-F4B4-6720-7C7E-5F330593383F}"/>
              </a:ext>
            </a:extLst>
          </p:cNvPr>
          <p:cNvPicPr>
            <a:picLocks noChangeAspect="1"/>
          </p:cNvPicPr>
          <p:nvPr/>
        </p:nvPicPr>
        <p:blipFill>
          <a:blip r:embed="rId3"/>
          <a:stretch>
            <a:fillRect/>
          </a:stretch>
        </p:blipFill>
        <p:spPr>
          <a:xfrm>
            <a:off x="5925887" y="0"/>
            <a:ext cx="6266113" cy="6858000"/>
          </a:xfrm>
          <a:prstGeom prst="rect">
            <a:avLst/>
          </a:prstGeom>
        </p:spPr>
      </p:pic>
      <p:sp>
        <p:nvSpPr>
          <p:cNvPr id="3" name="TextBox 2">
            <a:extLst>
              <a:ext uri="{FF2B5EF4-FFF2-40B4-BE49-F238E27FC236}">
                <a16:creationId xmlns:a16="http://schemas.microsoft.com/office/drawing/2014/main" id="{8600E546-CA83-B256-0AE6-C059CBAB724F}"/>
              </a:ext>
            </a:extLst>
          </p:cNvPr>
          <p:cNvSpPr txBox="1"/>
          <p:nvPr/>
        </p:nvSpPr>
        <p:spPr>
          <a:xfrm>
            <a:off x="303119" y="4185615"/>
            <a:ext cx="5622767" cy="2308324"/>
          </a:xfrm>
          <a:prstGeom prst="rect">
            <a:avLst/>
          </a:prstGeom>
        </p:spPr>
        <p:style>
          <a:lnRef idx="1">
            <a:schemeClr val="accent5"/>
          </a:lnRef>
          <a:fillRef idx="2">
            <a:schemeClr val="accent5"/>
          </a:fillRef>
          <a:effectRef idx="1">
            <a:schemeClr val="accent5"/>
          </a:effectRef>
          <a:fontRef idx="minor">
            <a:schemeClr val="dk1"/>
          </a:fontRef>
        </p:style>
        <p:txBody>
          <a:bodyPr wrap="square" lIns="182880">
            <a:spAutoFit/>
          </a:bodyPr>
          <a:lstStyle/>
          <a:p>
            <a:r>
              <a:rPr lang="en-US" b="1" dirty="0"/>
              <a:t>Hand Washing Directions </a:t>
            </a:r>
          </a:p>
          <a:p>
            <a:pPr marL="285750" indent="-285750">
              <a:buFont typeface="Arial" panose="020B0604020202020204" pitchFamily="34" charset="0"/>
              <a:buChar char="•"/>
            </a:pPr>
            <a:r>
              <a:rPr lang="en-US" dirty="0"/>
              <a:t>Use a plain (non-antimicrobial), unscented liquid </a:t>
            </a:r>
            <a:r>
              <a:rPr lang="en-US" b="1" dirty="0"/>
              <a:t>soap and warm water</a:t>
            </a:r>
            <a:r>
              <a:rPr lang="en-US" dirty="0"/>
              <a:t> for routine hand washing. </a:t>
            </a:r>
          </a:p>
          <a:p>
            <a:pPr marL="285750" indent="-285750">
              <a:buFont typeface="Arial" panose="020B0604020202020204" pitchFamily="34" charset="0"/>
              <a:buChar char="•"/>
            </a:pPr>
            <a:r>
              <a:rPr lang="en-US" dirty="0"/>
              <a:t>Scrub hands vigorously for at least </a:t>
            </a:r>
            <a:r>
              <a:rPr lang="en-US" b="1" dirty="0"/>
              <a:t>20 seconds</a:t>
            </a:r>
            <a:r>
              <a:rPr lang="en-US" dirty="0"/>
              <a:t>. </a:t>
            </a:r>
            <a:r>
              <a:rPr lang="en-US" b="1" dirty="0"/>
              <a:t>Rinse</a:t>
            </a:r>
            <a:r>
              <a:rPr lang="en-US" dirty="0"/>
              <a:t> under a stream of warm water.  </a:t>
            </a:r>
          </a:p>
          <a:p>
            <a:pPr marL="285750" indent="-285750">
              <a:buFont typeface="Arial" panose="020B0604020202020204" pitchFamily="34" charset="0"/>
              <a:buChar char="•"/>
            </a:pPr>
            <a:r>
              <a:rPr lang="en-US" dirty="0"/>
              <a:t>Use </a:t>
            </a:r>
            <a:r>
              <a:rPr lang="en-US" b="1" dirty="0"/>
              <a:t>a paper towel </a:t>
            </a:r>
            <a:r>
              <a:rPr lang="en-US" dirty="0"/>
              <a:t>to turn off the water faucet. </a:t>
            </a:r>
          </a:p>
          <a:p>
            <a:pPr marL="285750" indent="-285750">
              <a:buFont typeface="Arial" panose="020B0604020202020204" pitchFamily="34" charset="0"/>
              <a:buChar char="•"/>
            </a:pPr>
            <a:r>
              <a:rPr lang="en-US" dirty="0"/>
              <a:t>Use a fresh paper towel to thoroughly </a:t>
            </a:r>
            <a:r>
              <a:rPr lang="en-US" b="1" dirty="0"/>
              <a:t>dry hands</a:t>
            </a:r>
            <a:r>
              <a:rPr lang="en-US" dirty="0"/>
              <a:t>. </a:t>
            </a:r>
          </a:p>
          <a:p>
            <a:pPr marL="285750" indent="-285750">
              <a:buFont typeface="Arial" panose="020B0604020202020204" pitchFamily="34" charset="0"/>
              <a:buChar char="•"/>
            </a:pPr>
            <a:r>
              <a:rPr lang="en-US" dirty="0"/>
              <a:t>Use a </a:t>
            </a:r>
            <a:r>
              <a:rPr lang="en-US" b="1" dirty="0"/>
              <a:t>paper towel </a:t>
            </a:r>
            <a:r>
              <a:rPr lang="en-US" dirty="0"/>
              <a:t>to open any exit door. </a:t>
            </a:r>
          </a:p>
        </p:txBody>
      </p:sp>
    </p:spTree>
    <p:extLst>
      <p:ext uri="{BB962C8B-B14F-4D97-AF65-F5344CB8AC3E}">
        <p14:creationId xmlns:p14="http://schemas.microsoft.com/office/powerpoint/2010/main" val="8547853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holding a rainbow flag&#10;&#10;Description automatically generated">
            <a:extLst>
              <a:ext uri="{FF2B5EF4-FFF2-40B4-BE49-F238E27FC236}">
                <a16:creationId xmlns:a16="http://schemas.microsoft.com/office/drawing/2014/main" id="{E9E1A0F1-E577-6690-989C-56D23534F75A}"/>
              </a:ext>
            </a:extLst>
          </p:cNvPr>
          <p:cNvPicPr>
            <a:picLocks noChangeAspect="1"/>
          </p:cNvPicPr>
          <p:nvPr/>
        </p:nvPicPr>
        <p:blipFill rotWithShape="1">
          <a:blip r:embed="rId2" cstate="screen">
            <a:alphaModFix amt="20000"/>
            <a:extLst>
              <a:ext uri="{28A0092B-C50C-407E-A947-70E740481C1C}">
                <a14:useLocalDpi xmlns:a14="http://schemas.microsoft.com/office/drawing/2010/main"/>
              </a:ext>
            </a:extLst>
          </a:blip>
          <a:srcRect/>
          <a:stretch/>
        </p:blipFill>
        <p:spPr>
          <a:xfrm>
            <a:off x="-36183" y="0"/>
            <a:ext cx="12220965" cy="6858000"/>
          </a:xfrm>
          <a:prstGeom prst="rect">
            <a:avLst/>
          </a:prstGeom>
        </p:spPr>
      </p:pic>
      <p:sp>
        <p:nvSpPr>
          <p:cNvPr id="3" name="Title 2">
            <a:extLst>
              <a:ext uri="{FF2B5EF4-FFF2-40B4-BE49-F238E27FC236}">
                <a16:creationId xmlns:a16="http://schemas.microsoft.com/office/drawing/2014/main" id="{96F27549-CDEA-8700-5C71-76082CE34406}"/>
              </a:ext>
            </a:extLst>
          </p:cNvPr>
          <p:cNvSpPr>
            <a:spLocks noGrp="1"/>
          </p:cNvSpPr>
          <p:nvPr>
            <p:ph type="title"/>
          </p:nvPr>
        </p:nvSpPr>
        <p:spPr/>
        <p:txBody>
          <a:bodyPr>
            <a:normAutofit/>
          </a:bodyPr>
          <a:lstStyle/>
          <a:p>
            <a:r>
              <a:rPr lang="en-US" sz="2700" dirty="0">
                <a:solidFill>
                  <a:schemeClr val="accent6"/>
                </a:solidFill>
              </a:rPr>
              <a:t>Goals for today</a:t>
            </a:r>
          </a:p>
        </p:txBody>
      </p:sp>
      <p:sp>
        <p:nvSpPr>
          <p:cNvPr id="4" name="Content Placeholder 2">
            <a:extLst>
              <a:ext uri="{FF2B5EF4-FFF2-40B4-BE49-F238E27FC236}">
                <a16:creationId xmlns:a16="http://schemas.microsoft.com/office/drawing/2014/main" id="{C5F0CF47-413E-4109-FF1E-A11BF43502D6}"/>
              </a:ext>
            </a:extLst>
          </p:cNvPr>
          <p:cNvSpPr txBox="1">
            <a:spLocks/>
          </p:cNvSpPr>
          <p:nvPr/>
        </p:nvSpPr>
        <p:spPr>
          <a:xfrm>
            <a:off x="682186" y="1916543"/>
            <a:ext cx="4721449" cy="3432205"/>
          </a:xfrm>
          <a:prstGeom prst="rect">
            <a:avLst/>
          </a:prstGeom>
          <a:solidFill>
            <a:srgbClr val="FFFFFF">
              <a:alpha val="74118"/>
            </a:srgbClr>
          </a:solidFill>
          <a:ln>
            <a:noFill/>
          </a:ln>
        </p:spPr>
        <p:txBody>
          <a:bodyPr>
            <a:normAutofit lnSpcReduction="10000"/>
          </a:bodyPr>
          <a:lstStyle>
            <a:lvl1pPr marL="285750" indent="-285750" algn="l" defTabSz="914400" rtl="0" eaLnBrk="1" latinLnBrk="0" hangingPunct="1">
              <a:lnSpc>
                <a:spcPct val="90000"/>
              </a:lnSpc>
              <a:spcBef>
                <a:spcPts val="1000"/>
              </a:spcBef>
              <a:buClr>
                <a:srgbClr val="2699BB"/>
              </a:buClr>
              <a:buFont typeface="Wingdings" panose="05000000000000000000" pitchFamily="2" charset="2"/>
              <a:buChar char="£"/>
              <a:defRPr sz="2000" kern="1200">
                <a:solidFill>
                  <a:schemeClr val="tx1">
                    <a:lumMod val="75000"/>
                    <a:lumOff val="25000"/>
                  </a:schemeClr>
                </a:solidFill>
                <a:latin typeface="Century Gothic" panose="020B0502020202020204" pitchFamily="34" charset="0"/>
                <a:ea typeface="+mn-ea"/>
                <a:cs typeface="+mn-cs"/>
              </a:defRPr>
            </a:lvl1pPr>
            <a:lvl2pPr marL="519113" indent="-238125" algn="l" defTabSz="914400" rtl="0" eaLnBrk="1" latinLnBrk="0" hangingPunct="1">
              <a:lnSpc>
                <a:spcPct val="90000"/>
              </a:lnSpc>
              <a:spcBef>
                <a:spcPts val="500"/>
              </a:spcBef>
              <a:buClr>
                <a:srgbClr val="2699BB"/>
              </a:buClr>
              <a:buFont typeface="Courier New" panose="02070309020205020404" pitchFamily="49" charset="0"/>
              <a:buChar char="o"/>
              <a:defRPr sz="2000" kern="1200">
                <a:solidFill>
                  <a:schemeClr val="tx1">
                    <a:lumMod val="75000"/>
                    <a:lumOff val="25000"/>
                  </a:schemeClr>
                </a:solidFill>
                <a:latin typeface="Century Gothic" panose="020B0502020202020204" pitchFamily="34" charset="0"/>
                <a:ea typeface="+mn-ea"/>
                <a:cs typeface="+mn-cs"/>
              </a:defRPr>
            </a:lvl2pPr>
            <a:lvl3pPr marL="747713" indent="-228600" algn="l" defTabSz="914400" rtl="0" eaLnBrk="1" latinLnBrk="0" hangingPunct="1">
              <a:lnSpc>
                <a:spcPct val="90000"/>
              </a:lnSpc>
              <a:spcBef>
                <a:spcPts val="500"/>
              </a:spcBef>
              <a:buClr>
                <a:srgbClr val="2699BB"/>
              </a:buClr>
              <a:buFont typeface="Century Gothic" panose="020B0502020202020204" pitchFamily="34" charset="0"/>
              <a:buChar char="■"/>
              <a:defRPr sz="1800" kern="1200">
                <a:solidFill>
                  <a:schemeClr val="tx1">
                    <a:lumMod val="75000"/>
                    <a:lumOff val="25000"/>
                  </a:schemeClr>
                </a:solidFill>
                <a:latin typeface="Century Gothic" panose="020B0502020202020204" pitchFamily="34" charset="0"/>
                <a:ea typeface="+mn-ea"/>
                <a:cs typeface="+mn-cs"/>
              </a:defRPr>
            </a:lvl3pPr>
            <a:lvl4pPr marL="919163" indent="-171450" algn="l" defTabSz="914400" rtl="0" eaLnBrk="1" latinLnBrk="0" hangingPunct="1">
              <a:lnSpc>
                <a:spcPct val="90000"/>
              </a:lnSpc>
              <a:spcBef>
                <a:spcPts val="500"/>
              </a:spcBef>
              <a:buClr>
                <a:srgbClr val="2699BB"/>
              </a:buClr>
              <a:buFont typeface="Century Gothic" panose="020B0502020202020204" pitchFamily="34" charset="0"/>
              <a:buChar char="♦"/>
              <a:defRPr sz="1800" kern="1200">
                <a:solidFill>
                  <a:schemeClr val="tx1">
                    <a:lumMod val="75000"/>
                    <a:lumOff val="25000"/>
                  </a:schemeClr>
                </a:solidFill>
                <a:latin typeface="Century Gothic" panose="020B0502020202020204" pitchFamily="34" charset="0"/>
                <a:ea typeface="+mn-ea"/>
                <a:cs typeface="+mn-cs"/>
              </a:defRPr>
            </a:lvl4pPr>
            <a:lvl5pPr marL="969963" indent="-228600" algn="l" defTabSz="914400" rtl="0" eaLnBrk="1" latinLnBrk="0" hangingPunct="1">
              <a:lnSpc>
                <a:spcPct val="90000"/>
              </a:lnSpc>
              <a:spcBef>
                <a:spcPts val="500"/>
              </a:spcBef>
              <a:buClr>
                <a:srgbClr val="CB8A49"/>
              </a:buClr>
              <a:buFont typeface="Century Gothic" panose="020B0502020202020204" pitchFamily="34" charset="0"/>
              <a:buChar char="♦"/>
              <a:defRPr sz="12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buClrTx/>
              <a:buFont typeface="Wingdings" panose="05000000000000000000" pitchFamily="2" charset="2"/>
              <a:buChar char="§"/>
            </a:pPr>
            <a:r>
              <a:rPr lang="en-US" sz="2400" b="1" dirty="0"/>
              <a:t>Go over DOH resources, common concerns</a:t>
            </a:r>
          </a:p>
          <a:p>
            <a:pPr lvl="1">
              <a:spcBef>
                <a:spcPts val="600"/>
              </a:spcBef>
              <a:buFont typeface="Arial" panose="020B0604020202020204" pitchFamily="34" charset="0"/>
              <a:buChar char="•"/>
            </a:pPr>
            <a:r>
              <a:rPr lang="en-US" sz="2400" dirty="0">
                <a:ea typeface="Calibri" panose="020F0502020204030204" pitchFamily="34" charset="0"/>
                <a:cs typeface="Calibri" panose="020F0502020204030204" pitchFamily="34" charset="0"/>
              </a:rPr>
              <a:t>Follow IAQ Basics</a:t>
            </a:r>
          </a:p>
          <a:p>
            <a:pPr lvl="1">
              <a:spcBef>
                <a:spcPts val="600"/>
              </a:spcBef>
              <a:buFont typeface="Arial" panose="020B0604020202020204" pitchFamily="34" charset="0"/>
              <a:buChar char="•"/>
            </a:pPr>
            <a:r>
              <a:rPr lang="en-US" sz="2400" dirty="0">
                <a:ea typeface="Calibri" panose="020F0502020204030204" pitchFamily="34" charset="0"/>
                <a:cs typeface="Calibri" panose="020F0502020204030204" pitchFamily="34" charset="0"/>
              </a:rPr>
              <a:t>U</a:t>
            </a:r>
            <a:r>
              <a:rPr lang="en-US" sz="2400" dirty="0">
                <a:effectLst/>
                <a:ea typeface="Calibri" panose="020F0502020204030204" pitchFamily="34" charset="0"/>
                <a:cs typeface="Calibri" panose="020F0502020204030204" pitchFamily="34" charset="0"/>
              </a:rPr>
              <a:t>pdates</a:t>
            </a:r>
          </a:p>
          <a:p>
            <a:pPr lvl="1">
              <a:spcBef>
                <a:spcPts val="600"/>
              </a:spcBef>
              <a:buFont typeface="Arial" panose="020B0604020202020204" pitchFamily="34" charset="0"/>
              <a:buChar char="•"/>
            </a:pPr>
            <a:r>
              <a:rPr lang="en-US" sz="2400" dirty="0">
                <a:effectLst/>
                <a:ea typeface="Calibri" panose="020F0502020204030204" pitchFamily="34" charset="0"/>
                <a:cs typeface="Calibri" panose="020F0502020204030204" pitchFamily="34" charset="0"/>
              </a:rPr>
              <a:t>Newly created resources </a:t>
            </a:r>
          </a:p>
          <a:p>
            <a:pPr lvl="1">
              <a:spcBef>
                <a:spcPts val="600"/>
              </a:spcBef>
              <a:buFont typeface="Arial" panose="020B0604020202020204" pitchFamily="34" charset="0"/>
              <a:buChar char="•"/>
            </a:pPr>
            <a:r>
              <a:rPr lang="en-US" sz="2400" dirty="0">
                <a:ea typeface="Calibri" panose="020F0502020204030204" pitchFamily="34" charset="0"/>
                <a:cs typeface="Calibri" panose="020F0502020204030204" pitchFamily="34" charset="0"/>
              </a:rPr>
              <a:t>Best practice notes</a:t>
            </a:r>
          </a:p>
          <a:p>
            <a:pPr>
              <a:spcBef>
                <a:spcPts val="600"/>
              </a:spcBef>
              <a:buClrTx/>
              <a:buFont typeface="Wingdings" panose="05000000000000000000" pitchFamily="2" charset="2"/>
              <a:buChar char="§"/>
            </a:pPr>
            <a:r>
              <a:rPr lang="en-US" sz="2400" b="1" dirty="0"/>
              <a:t>Listen and learn from you</a:t>
            </a:r>
          </a:p>
          <a:p>
            <a:pPr lvl="1">
              <a:spcBef>
                <a:spcPts val="600"/>
              </a:spcBef>
              <a:buClrTx/>
              <a:buFont typeface="Wingdings" panose="05000000000000000000" pitchFamily="2" charset="2"/>
              <a:buChar char="§"/>
            </a:pPr>
            <a:r>
              <a:rPr lang="en-US" sz="2400" dirty="0"/>
              <a:t>What is needed? Ideas? Feel free to yell it out!</a:t>
            </a:r>
          </a:p>
          <a:p>
            <a:pPr lvl="1">
              <a:spcBef>
                <a:spcPts val="600"/>
              </a:spcBef>
              <a:buFont typeface="Arial" panose="020B0604020202020204" pitchFamily="34" charset="0"/>
              <a:buChar char="•"/>
            </a:pPr>
            <a:endParaRPr lang="en-US" sz="2400" dirty="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6891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407A274-08AC-54B2-07F6-566F54752B1B}"/>
              </a:ext>
            </a:extLst>
          </p:cNvPr>
          <p:cNvSpPr/>
          <p:nvPr/>
        </p:nvSpPr>
        <p:spPr>
          <a:xfrm>
            <a:off x="6608612" y="1397914"/>
            <a:ext cx="5242812" cy="212587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b="1" dirty="0"/>
              <a:t>AVOID Quaternary Ammonium Compounds (“quats”)</a:t>
            </a:r>
          </a:p>
          <a:p>
            <a:pPr marL="285750" indent="-285750">
              <a:buFont typeface="Arial" panose="020B0604020202020204" pitchFamily="34" charset="0"/>
              <a:buChar char="•"/>
            </a:pPr>
            <a:r>
              <a:rPr lang="en-US" dirty="0"/>
              <a:t>Names like …</a:t>
            </a:r>
            <a:r>
              <a:rPr lang="en-US" u="sng" dirty="0"/>
              <a:t>onium</a:t>
            </a:r>
            <a:r>
              <a:rPr lang="en-US" dirty="0"/>
              <a:t> </a:t>
            </a:r>
            <a:r>
              <a:rPr lang="en-US" u="sng" dirty="0"/>
              <a:t>chloride</a:t>
            </a:r>
          </a:p>
          <a:p>
            <a:pPr marL="285750" indent="-285750">
              <a:buFont typeface="Arial" panose="020B0604020202020204" pitchFamily="34" charset="0"/>
              <a:buChar char="•"/>
            </a:pPr>
            <a:r>
              <a:rPr lang="en-US" dirty="0"/>
              <a:t>Contribute to antimicrobial resistance</a:t>
            </a:r>
          </a:p>
          <a:p>
            <a:pPr marL="285750" indent="-285750">
              <a:buFont typeface="Arial" panose="020B0604020202020204" pitchFamily="34" charset="0"/>
              <a:buChar char="•"/>
            </a:pPr>
            <a:r>
              <a:rPr lang="en-US" dirty="0"/>
              <a:t>COPD with repeated exposures, reproductive and developmental toxin in animal studies, </a:t>
            </a:r>
            <a:r>
              <a:rPr lang="en-US" dirty="0" err="1"/>
              <a:t>asthmagen</a:t>
            </a:r>
            <a:r>
              <a:rPr lang="en-US" dirty="0"/>
              <a:t>, possible neurological impacts (</a:t>
            </a:r>
            <a:r>
              <a:rPr lang="en-US" dirty="0">
                <a:solidFill>
                  <a:schemeClr val="accent5"/>
                </a:solidFill>
                <a:hlinkClick r:id="rId3">
                  <a:extLst>
                    <a:ext uri="{A12FA001-AC4F-418D-AE19-62706E023703}">
                      <ahyp:hlinkClr xmlns:ahyp="http://schemas.microsoft.com/office/drawing/2018/hyperlinkcolor" val="tx"/>
                    </a:ext>
                  </a:extLst>
                </a:hlinkClick>
              </a:rPr>
              <a:t>Seattle Times</a:t>
            </a:r>
            <a:r>
              <a:rPr lang="en-US" dirty="0"/>
              <a:t>)</a:t>
            </a:r>
          </a:p>
        </p:txBody>
      </p:sp>
      <p:pic>
        <p:nvPicPr>
          <p:cNvPr id="15" name="Picture 14">
            <a:extLst>
              <a:ext uri="{FF2B5EF4-FFF2-40B4-BE49-F238E27FC236}">
                <a16:creationId xmlns:a16="http://schemas.microsoft.com/office/drawing/2014/main" id="{C2AABBC4-E610-8F14-0D1E-B04A582EA5BA}"/>
              </a:ext>
            </a:extLst>
          </p:cNvPr>
          <p:cNvPicPr>
            <a:picLocks noChangeAspect="1"/>
          </p:cNvPicPr>
          <p:nvPr/>
        </p:nvPicPr>
        <p:blipFill>
          <a:blip r:embed="rId4"/>
          <a:stretch>
            <a:fillRect/>
          </a:stretch>
        </p:blipFill>
        <p:spPr>
          <a:xfrm>
            <a:off x="10811036" y="419989"/>
            <a:ext cx="731583" cy="784928"/>
          </a:xfrm>
          <a:prstGeom prst="rect">
            <a:avLst/>
          </a:prstGeom>
        </p:spPr>
      </p:pic>
      <p:grpSp>
        <p:nvGrpSpPr>
          <p:cNvPr id="24" name="Group 23">
            <a:extLst>
              <a:ext uri="{FF2B5EF4-FFF2-40B4-BE49-F238E27FC236}">
                <a16:creationId xmlns:a16="http://schemas.microsoft.com/office/drawing/2014/main" id="{A5A5EF4D-D00D-02CC-E1B2-43D5B86AC396}"/>
              </a:ext>
            </a:extLst>
          </p:cNvPr>
          <p:cNvGrpSpPr/>
          <p:nvPr/>
        </p:nvGrpSpPr>
        <p:grpSpPr>
          <a:xfrm>
            <a:off x="6852210" y="3912766"/>
            <a:ext cx="2430981" cy="1801960"/>
            <a:chOff x="1613566" y="1172847"/>
            <a:chExt cx="2430981" cy="1801960"/>
          </a:xfrm>
        </p:grpSpPr>
        <p:sp>
          <p:nvSpPr>
            <p:cNvPr id="9" name="Star: 5 Points 8">
              <a:extLst>
                <a:ext uri="{FF2B5EF4-FFF2-40B4-BE49-F238E27FC236}">
                  <a16:creationId xmlns:a16="http://schemas.microsoft.com/office/drawing/2014/main" id="{81F84C7F-2EA1-503B-BA67-281C3C0261F0}"/>
                </a:ext>
              </a:extLst>
            </p:cNvPr>
            <p:cNvSpPr/>
            <p:nvPr/>
          </p:nvSpPr>
          <p:spPr>
            <a:xfrm>
              <a:off x="1613566" y="1605064"/>
              <a:ext cx="243192" cy="243191"/>
            </a:xfrm>
            <a:prstGeom prst="star5">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10" name="Star: 5 Points 9">
              <a:extLst>
                <a:ext uri="{FF2B5EF4-FFF2-40B4-BE49-F238E27FC236}">
                  <a16:creationId xmlns:a16="http://schemas.microsoft.com/office/drawing/2014/main" id="{DE1FFC43-E4D3-8919-1F7F-175BD77B462C}"/>
                </a:ext>
              </a:extLst>
            </p:cNvPr>
            <p:cNvSpPr/>
            <p:nvPr/>
          </p:nvSpPr>
          <p:spPr>
            <a:xfrm>
              <a:off x="1613566" y="1952232"/>
              <a:ext cx="243192" cy="243191"/>
            </a:xfrm>
            <a:prstGeom prst="star5">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11" name="Star: 5 Points 10">
              <a:extLst>
                <a:ext uri="{FF2B5EF4-FFF2-40B4-BE49-F238E27FC236}">
                  <a16:creationId xmlns:a16="http://schemas.microsoft.com/office/drawing/2014/main" id="{26013C72-7F2C-F2F4-8BB5-398EABAC6484}"/>
                </a:ext>
              </a:extLst>
            </p:cNvPr>
            <p:cNvSpPr/>
            <p:nvPr/>
          </p:nvSpPr>
          <p:spPr>
            <a:xfrm>
              <a:off x="1613566" y="1235918"/>
              <a:ext cx="243192" cy="243191"/>
            </a:xfrm>
            <a:prstGeom prst="star5">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12" name="Star: 5 Points 11">
              <a:extLst>
                <a:ext uri="{FF2B5EF4-FFF2-40B4-BE49-F238E27FC236}">
                  <a16:creationId xmlns:a16="http://schemas.microsoft.com/office/drawing/2014/main" id="{301AB1F1-8BE4-901A-D532-38583B1E43FB}"/>
                </a:ext>
              </a:extLst>
            </p:cNvPr>
            <p:cNvSpPr/>
            <p:nvPr/>
          </p:nvSpPr>
          <p:spPr>
            <a:xfrm>
              <a:off x="1613566" y="2325488"/>
              <a:ext cx="243192" cy="243191"/>
            </a:xfrm>
            <a:prstGeom prst="star5">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b="1" dirty="0">
                  <a:ln w="22225">
                    <a:solidFill>
                      <a:schemeClr val="accent2"/>
                    </a:solidFill>
                    <a:prstDash val="solid"/>
                  </a:ln>
                  <a:solidFill>
                    <a:schemeClr val="accent2">
                      <a:lumMod val="40000"/>
                      <a:lumOff val="60000"/>
                    </a:schemeClr>
                  </a:solidFill>
                </a:rPr>
                <a:t>a</a:t>
              </a:r>
            </a:p>
          </p:txBody>
        </p:sp>
        <p:sp>
          <p:nvSpPr>
            <p:cNvPr id="13" name="TextBox 12">
              <a:extLst>
                <a:ext uri="{FF2B5EF4-FFF2-40B4-BE49-F238E27FC236}">
                  <a16:creationId xmlns:a16="http://schemas.microsoft.com/office/drawing/2014/main" id="{06E55464-64B5-4EAC-9EB1-48FE03230EA7}"/>
                </a:ext>
              </a:extLst>
            </p:cNvPr>
            <p:cNvSpPr txBox="1"/>
            <p:nvPr/>
          </p:nvSpPr>
          <p:spPr>
            <a:xfrm>
              <a:off x="2023354" y="1541993"/>
              <a:ext cx="900118" cy="369332"/>
            </a:xfrm>
            <a:prstGeom prst="rect">
              <a:avLst/>
            </a:prstGeom>
            <a:noFill/>
          </p:spPr>
          <p:txBody>
            <a:bodyPr wrap="none" rtlCol="0">
              <a:spAutoFit/>
            </a:bodyPr>
            <a:lstStyle/>
            <a:p>
              <a:r>
                <a:rPr lang="en-US" dirty="0"/>
                <a:t>Ethanol</a:t>
              </a:r>
            </a:p>
          </p:txBody>
        </p:sp>
        <p:sp>
          <p:nvSpPr>
            <p:cNvPr id="14" name="TextBox 13">
              <a:extLst>
                <a:ext uri="{FF2B5EF4-FFF2-40B4-BE49-F238E27FC236}">
                  <a16:creationId xmlns:a16="http://schemas.microsoft.com/office/drawing/2014/main" id="{0114125A-B768-C1AB-8819-C89B79ABA338}"/>
                </a:ext>
              </a:extLst>
            </p:cNvPr>
            <p:cNvSpPr txBox="1"/>
            <p:nvPr/>
          </p:nvSpPr>
          <p:spPr>
            <a:xfrm>
              <a:off x="2023354" y="1889161"/>
              <a:ext cx="1303049" cy="369332"/>
            </a:xfrm>
            <a:prstGeom prst="rect">
              <a:avLst/>
            </a:prstGeom>
            <a:noFill/>
          </p:spPr>
          <p:txBody>
            <a:bodyPr wrap="none" rtlCol="0">
              <a:spAutoFit/>
            </a:bodyPr>
            <a:lstStyle/>
            <a:p>
              <a:r>
                <a:rPr lang="en-US" dirty="0"/>
                <a:t>Isopropanol</a:t>
              </a:r>
            </a:p>
          </p:txBody>
        </p:sp>
        <p:sp>
          <p:nvSpPr>
            <p:cNvPr id="16" name="TextBox 15">
              <a:extLst>
                <a:ext uri="{FF2B5EF4-FFF2-40B4-BE49-F238E27FC236}">
                  <a16:creationId xmlns:a16="http://schemas.microsoft.com/office/drawing/2014/main" id="{7BB9E67D-D33C-81D6-C871-5C8CE8B7EA1B}"/>
                </a:ext>
              </a:extLst>
            </p:cNvPr>
            <p:cNvSpPr txBox="1"/>
            <p:nvPr/>
          </p:nvSpPr>
          <p:spPr>
            <a:xfrm>
              <a:off x="2023353" y="1172847"/>
              <a:ext cx="2021194" cy="369332"/>
            </a:xfrm>
            <a:prstGeom prst="rect">
              <a:avLst/>
            </a:prstGeom>
            <a:noFill/>
          </p:spPr>
          <p:txBody>
            <a:bodyPr wrap="none" rtlCol="0">
              <a:spAutoFit/>
            </a:bodyPr>
            <a:lstStyle/>
            <a:p>
              <a:r>
                <a:rPr lang="en-US" dirty="0"/>
                <a:t>Hydrogen peroxide </a:t>
              </a:r>
            </a:p>
          </p:txBody>
        </p:sp>
        <p:sp>
          <p:nvSpPr>
            <p:cNvPr id="17" name="TextBox 16">
              <a:extLst>
                <a:ext uri="{FF2B5EF4-FFF2-40B4-BE49-F238E27FC236}">
                  <a16:creationId xmlns:a16="http://schemas.microsoft.com/office/drawing/2014/main" id="{26237871-BD5E-7CAF-220A-B48665DCDFDB}"/>
                </a:ext>
              </a:extLst>
            </p:cNvPr>
            <p:cNvSpPr txBox="1"/>
            <p:nvPr/>
          </p:nvSpPr>
          <p:spPr>
            <a:xfrm>
              <a:off x="2023353" y="2262417"/>
              <a:ext cx="1104790" cy="369332"/>
            </a:xfrm>
            <a:prstGeom prst="rect">
              <a:avLst/>
            </a:prstGeom>
            <a:noFill/>
          </p:spPr>
          <p:txBody>
            <a:bodyPr wrap="none" rtlCol="0">
              <a:spAutoFit/>
            </a:bodyPr>
            <a:lstStyle/>
            <a:p>
              <a:r>
                <a:rPr lang="en-US" dirty="0"/>
                <a:t>Citric acid</a:t>
              </a:r>
            </a:p>
          </p:txBody>
        </p:sp>
        <p:sp>
          <p:nvSpPr>
            <p:cNvPr id="18" name="TextBox 17">
              <a:extLst>
                <a:ext uri="{FF2B5EF4-FFF2-40B4-BE49-F238E27FC236}">
                  <a16:creationId xmlns:a16="http://schemas.microsoft.com/office/drawing/2014/main" id="{F81C1440-F625-38D7-B284-669FD28D083C}"/>
                </a:ext>
              </a:extLst>
            </p:cNvPr>
            <p:cNvSpPr txBox="1"/>
            <p:nvPr/>
          </p:nvSpPr>
          <p:spPr>
            <a:xfrm>
              <a:off x="2037534" y="2605475"/>
              <a:ext cx="1154483" cy="369332"/>
            </a:xfrm>
            <a:prstGeom prst="rect">
              <a:avLst/>
            </a:prstGeom>
            <a:noFill/>
          </p:spPr>
          <p:txBody>
            <a:bodyPr wrap="none" rtlCol="0">
              <a:spAutoFit/>
            </a:bodyPr>
            <a:lstStyle/>
            <a:p>
              <a:r>
                <a:rPr lang="en-US" dirty="0"/>
                <a:t>Lactic acid</a:t>
              </a:r>
            </a:p>
          </p:txBody>
        </p:sp>
        <p:sp>
          <p:nvSpPr>
            <p:cNvPr id="19" name="Star: 5 Points 18">
              <a:extLst>
                <a:ext uri="{FF2B5EF4-FFF2-40B4-BE49-F238E27FC236}">
                  <a16:creationId xmlns:a16="http://schemas.microsoft.com/office/drawing/2014/main" id="{00D61CB6-5BA0-DB6A-D01A-DF2BE0871B1E}"/>
                </a:ext>
              </a:extLst>
            </p:cNvPr>
            <p:cNvSpPr/>
            <p:nvPr/>
          </p:nvSpPr>
          <p:spPr>
            <a:xfrm>
              <a:off x="1613566" y="2668546"/>
              <a:ext cx="243192" cy="243191"/>
            </a:xfrm>
            <a:prstGeom prst="star5">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grpSp>
      <p:sp>
        <p:nvSpPr>
          <p:cNvPr id="21" name="TextBox 20">
            <a:extLst>
              <a:ext uri="{FF2B5EF4-FFF2-40B4-BE49-F238E27FC236}">
                <a16:creationId xmlns:a16="http://schemas.microsoft.com/office/drawing/2014/main" id="{589B276C-C804-B1EE-EA30-C30488B92500}"/>
              </a:ext>
            </a:extLst>
          </p:cNvPr>
          <p:cNvSpPr txBox="1"/>
          <p:nvPr/>
        </p:nvSpPr>
        <p:spPr>
          <a:xfrm>
            <a:off x="1114034" y="1527456"/>
            <a:ext cx="5056461" cy="3170099"/>
          </a:xfrm>
          <a:prstGeom prst="rect">
            <a:avLst/>
          </a:prstGeom>
          <a:noFill/>
        </p:spPr>
        <p:txBody>
          <a:bodyPr wrap="square">
            <a:spAutoFit/>
          </a:bodyPr>
          <a:lstStyle/>
          <a:p>
            <a:r>
              <a:rPr lang="en-US" sz="2000" b="0" i="1" dirty="0">
                <a:solidFill>
                  <a:srgbClr val="000000"/>
                </a:solidFill>
                <a:effectLst/>
              </a:rPr>
              <a:t>“Sanitizing or disinfecting to reduce the spread of disease at home is likely not needed unless there are sick people in your home.” </a:t>
            </a:r>
            <a:r>
              <a:rPr lang="en-US" sz="2000" b="0" i="0" dirty="0">
                <a:solidFill>
                  <a:srgbClr val="000000"/>
                </a:solidFill>
                <a:effectLst/>
              </a:rPr>
              <a:t>–CDC</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If someone is ill or there is vomit or feces to clean up.</a:t>
            </a:r>
          </a:p>
          <a:p>
            <a:pPr marL="285750" indent="-285750">
              <a:buFont typeface="Arial" panose="020B0604020202020204" pitchFamily="34" charset="0"/>
              <a:buChar char="•"/>
            </a:pPr>
            <a:r>
              <a:rPr lang="en-US" sz="2000" dirty="0"/>
              <a:t>Choose safer, fragrance-free products with shorter contact times.</a:t>
            </a:r>
          </a:p>
          <a:p>
            <a:pPr marL="285750" indent="-285750">
              <a:buFont typeface="Arial" panose="020B0604020202020204" pitchFamily="34" charset="0"/>
              <a:buChar char="•"/>
            </a:pPr>
            <a:r>
              <a:rPr lang="en-US" sz="2000" dirty="0"/>
              <a:t>See </a:t>
            </a:r>
            <a:r>
              <a:rPr lang="en-US" sz="2000" dirty="0">
                <a:hlinkClick r:id="rId5"/>
              </a:rPr>
              <a:t>DOH Safe Cleaning and Disinfecting Guidance for Schools</a:t>
            </a:r>
            <a:r>
              <a:rPr lang="en-US" sz="2000" dirty="0"/>
              <a:t> for more specifics.</a:t>
            </a:r>
          </a:p>
        </p:txBody>
      </p:sp>
      <p:sp>
        <p:nvSpPr>
          <p:cNvPr id="23" name="Title 22">
            <a:extLst>
              <a:ext uri="{FF2B5EF4-FFF2-40B4-BE49-F238E27FC236}">
                <a16:creationId xmlns:a16="http://schemas.microsoft.com/office/drawing/2014/main" id="{894E69D4-4842-6972-995F-723916A1518E}"/>
              </a:ext>
            </a:extLst>
          </p:cNvPr>
          <p:cNvSpPr>
            <a:spLocks noGrp="1"/>
          </p:cNvSpPr>
          <p:nvPr>
            <p:ph type="title"/>
          </p:nvPr>
        </p:nvSpPr>
        <p:spPr>
          <a:xfrm>
            <a:off x="3" y="232673"/>
            <a:ext cx="12191997" cy="923330"/>
          </a:xfrm>
        </p:spPr>
        <p:txBody>
          <a:bodyPr>
            <a:normAutofit/>
          </a:bodyPr>
          <a:lstStyle/>
          <a:p>
            <a:r>
              <a:rPr lang="en-US" b="1" dirty="0"/>
              <a:t>Disinfect only when necessary </a:t>
            </a:r>
            <a:br>
              <a:rPr lang="en-US" b="1" dirty="0"/>
            </a:br>
            <a:r>
              <a:rPr lang="en-US" b="1" dirty="0"/>
              <a:t>and with safer disinfectants</a:t>
            </a:r>
          </a:p>
        </p:txBody>
      </p:sp>
      <p:pic>
        <p:nvPicPr>
          <p:cNvPr id="2052" name="Picture 4" descr="DfE Logo">
            <a:extLst>
              <a:ext uri="{FF2B5EF4-FFF2-40B4-BE49-F238E27FC236}">
                <a16:creationId xmlns:a16="http://schemas.microsoft.com/office/drawing/2014/main" id="{5074580E-3D6E-04B3-BAF8-F92CD24D05EE}"/>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614461" y="3621614"/>
            <a:ext cx="912639" cy="1689927"/>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769929A4-A66A-A816-A19D-C66F357DA691}"/>
              </a:ext>
            </a:extLst>
          </p:cNvPr>
          <p:cNvSpPr txBox="1"/>
          <p:nvPr/>
        </p:nvSpPr>
        <p:spPr>
          <a:xfrm>
            <a:off x="9152473" y="5734738"/>
            <a:ext cx="3039527" cy="646331"/>
          </a:xfrm>
          <a:prstGeom prst="rect">
            <a:avLst/>
          </a:prstGeom>
          <a:noFill/>
        </p:spPr>
        <p:txBody>
          <a:bodyPr wrap="square">
            <a:spAutoFit/>
          </a:bodyPr>
          <a:lstStyle/>
          <a:p>
            <a:r>
              <a:rPr lang="en-US" dirty="0"/>
              <a:t>Search here: </a:t>
            </a:r>
            <a:r>
              <a:rPr lang="en-US" dirty="0">
                <a:hlinkClick r:id="rId7"/>
              </a:rPr>
              <a:t>DfE-Certified Disinfectants | US EPA</a:t>
            </a:r>
            <a:endParaRPr lang="en-US" dirty="0"/>
          </a:p>
        </p:txBody>
      </p:sp>
      <p:sp>
        <p:nvSpPr>
          <p:cNvPr id="33" name="TextBox 32">
            <a:extLst>
              <a:ext uri="{FF2B5EF4-FFF2-40B4-BE49-F238E27FC236}">
                <a16:creationId xmlns:a16="http://schemas.microsoft.com/office/drawing/2014/main" id="{5B369C1B-F88F-20D9-9311-93DE1E8CE2E0}"/>
              </a:ext>
            </a:extLst>
          </p:cNvPr>
          <p:cNvSpPr txBox="1"/>
          <p:nvPr/>
        </p:nvSpPr>
        <p:spPr>
          <a:xfrm>
            <a:off x="1249997" y="4791396"/>
            <a:ext cx="5056461" cy="1477328"/>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dirty="0">
                <a:solidFill>
                  <a:schemeClr val="tx1"/>
                </a:solidFill>
              </a:rPr>
              <a:t>More info and research:</a:t>
            </a:r>
          </a:p>
          <a:p>
            <a:pPr marL="285750" indent="-285750">
              <a:buFont typeface="Arial" panose="020B0604020202020204" pitchFamily="34" charset="0"/>
              <a:buChar char="•"/>
            </a:pPr>
            <a:r>
              <a:rPr lang="en-US" dirty="0">
                <a:solidFill>
                  <a:schemeClr val="accent1"/>
                </a:solidFill>
                <a:hlinkClick r:id="rId8">
                  <a:extLst>
                    <a:ext uri="{A12FA001-AC4F-418D-AE19-62706E023703}">
                      <ahyp:hlinkClr xmlns:ahyp="http://schemas.microsoft.com/office/drawing/2018/hyperlinkcolor" val="tx"/>
                    </a:ext>
                  </a:extLst>
                </a:hlinkClick>
              </a:rPr>
              <a:t>Safely Clean &amp; Disinfect - TURI - Toxics Use Reduction Institute</a:t>
            </a:r>
            <a:endParaRPr lang="en-US" dirty="0">
              <a:solidFill>
                <a:schemeClr val="accent1"/>
              </a:solidFill>
            </a:endParaRPr>
          </a:p>
          <a:p>
            <a:pPr marL="285750" indent="-285750">
              <a:buFont typeface="Arial" panose="020B0604020202020204" pitchFamily="34" charset="0"/>
              <a:buChar char="•"/>
            </a:pPr>
            <a:r>
              <a:rPr lang="en-US" dirty="0">
                <a:solidFill>
                  <a:schemeClr val="accent1"/>
                </a:solidFill>
                <a:hlinkClick r:id="rId9">
                  <a:extLst>
                    <a:ext uri="{A12FA001-AC4F-418D-AE19-62706E023703}">
                      <ahyp:hlinkClr xmlns:ahyp="http://schemas.microsoft.com/office/drawing/2018/hyperlinkcolor" val="tx"/>
                    </a:ext>
                  </a:extLst>
                </a:hlinkClick>
              </a:rPr>
              <a:t>Clean Break-Removing Toxics In Cleaning, Sanitizing, and Disinfection Episode 1 - TURI</a:t>
            </a:r>
            <a:endParaRPr lang="en-US" dirty="0">
              <a:solidFill>
                <a:schemeClr val="accent1"/>
              </a:solidFill>
            </a:endParaRPr>
          </a:p>
        </p:txBody>
      </p:sp>
      <p:sp>
        <p:nvSpPr>
          <p:cNvPr id="34" name="Explosion: 14 Points 33">
            <a:extLst>
              <a:ext uri="{FF2B5EF4-FFF2-40B4-BE49-F238E27FC236}">
                <a16:creationId xmlns:a16="http://schemas.microsoft.com/office/drawing/2014/main" id="{F9AFFD18-1A79-F77D-DFD2-EBEACCD20137}"/>
              </a:ext>
            </a:extLst>
          </p:cNvPr>
          <p:cNvSpPr/>
          <p:nvPr/>
        </p:nvSpPr>
        <p:spPr>
          <a:xfrm>
            <a:off x="174901" y="4167415"/>
            <a:ext cx="939133" cy="646331"/>
          </a:xfrm>
          <a:prstGeom prst="irregularSeal2">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800" dirty="0"/>
              <a:t>NEW</a:t>
            </a:r>
          </a:p>
        </p:txBody>
      </p:sp>
    </p:spTree>
    <p:extLst>
      <p:ext uri="{BB962C8B-B14F-4D97-AF65-F5344CB8AC3E}">
        <p14:creationId xmlns:p14="http://schemas.microsoft.com/office/powerpoint/2010/main" val="26903991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a:xfrm>
            <a:off x="1524000" y="121024"/>
            <a:ext cx="9144000" cy="990600"/>
          </a:xfrm>
        </p:spPr>
        <p:txBody>
          <a:bodyPr>
            <a:normAutofit/>
          </a:bodyPr>
          <a:lstStyle/>
          <a:p>
            <a:pPr algn="ctr"/>
            <a:r>
              <a:rPr lang="en-US" sz="3600" dirty="0">
                <a:cs typeface="Arial" charset="0"/>
              </a:rPr>
              <a:t>Bleach</a:t>
            </a:r>
          </a:p>
        </p:txBody>
      </p:sp>
      <p:sp>
        <p:nvSpPr>
          <p:cNvPr id="88067" name="Content Placeholder 2"/>
          <p:cNvSpPr>
            <a:spLocks noGrp="1"/>
          </p:cNvSpPr>
          <p:nvPr>
            <p:ph sz="half" idx="1"/>
          </p:nvPr>
        </p:nvSpPr>
        <p:spPr>
          <a:xfrm>
            <a:off x="1976914" y="1201271"/>
            <a:ext cx="8238172" cy="4984376"/>
          </a:xfrm>
        </p:spPr>
        <p:txBody>
          <a:bodyPr>
            <a:normAutofit fontScale="92500" lnSpcReduction="20000"/>
          </a:bodyPr>
          <a:lstStyle/>
          <a:p>
            <a:pPr>
              <a:lnSpc>
                <a:spcPct val="120000"/>
              </a:lnSpc>
              <a:spcBef>
                <a:spcPts val="0"/>
              </a:spcBef>
              <a:spcAft>
                <a:spcPts val="600"/>
              </a:spcAft>
              <a:buClr>
                <a:srgbClr val="349D96"/>
              </a:buClr>
              <a:buFont typeface="Arial" panose="020B0604020202020204" pitchFamily="34" charset="0"/>
              <a:buChar char="•"/>
            </a:pPr>
            <a:r>
              <a:rPr lang="en-US" sz="2000" dirty="0">
                <a:latin typeface="Century Gothic" panose="020B0502020202020204" pitchFamily="34" charset="0"/>
                <a:cs typeface="Arial" charset="0"/>
              </a:rPr>
              <a:t>Disinfectant. NOT a cleaner.</a:t>
            </a:r>
          </a:p>
          <a:p>
            <a:pPr>
              <a:lnSpc>
                <a:spcPct val="120000"/>
              </a:lnSpc>
              <a:spcBef>
                <a:spcPts val="0"/>
              </a:spcBef>
              <a:spcAft>
                <a:spcPts val="600"/>
              </a:spcAft>
              <a:buClr>
                <a:srgbClr val="349D96"/>
              </a:buClr>
              <a:buFont typeface="Arial" panose="020B0604020202020204" pitchFamily="34" charset="0"/>
              <a:buChar char="•"/>
            </a:pPr>
            <a:r>
              <a:rPr lang="en-US" sz="2000" dirty="0">
                <a:latin typeface="Century Gothic" panose="020B0502020202020204" pitchFamily="34" charset="0"/>
                <a:cs typeface="Arial" charset="0"/>
              </a:rPr>
              <a:t>Hazardous:</a:t>
            </a:r>
          </a:p>
          <a:p>
            <a:pPr lvl="1">
              <a:lnSpc>
                <a:spcPct val="120000"/>
              </a:lnSpc>
              <a:spcBef>
                <a:spcPts val="0"/>
              </a:spcBef>
              <a:spcAft>
                <a:spcPts val="600"/>
              </a:spcAft>
              <a:buClr>
                <a:srgbClr val="349D96"/>
              </a:buClr>
              <a:buFont typeface="Arial" panose="020B0604020202020204" pitchFamily="34" charset="0"/>
              <a:buChar char="•"/>
            </a:pPr>
            <a:r>
              <a:rPr lang="en-US" sz="1800" dirty="0">
                <a:cs typeface="Arial" charset="0"/>
              </a:rPr>
              <a:t>Asthma/respiratory</a:t>
            </a:r>
          </a:p>
          <a:p>
            <a:pPr lvl="1">
              <a:lnSpc>
                <a:spcPct val="120000"/>
              </a:lnSpc>
              <a:spcBef>
                <a:spcPts val="0"/>
              </a:spcBef>
              <a:spcAft>
                <a:spcPts val="600"/>
              </a:spcAft>
              <a:buClr>
                <a:srgbClr val="349D96"/>
              </a:buClr>
              <a:buFont typeface="Arial" panose="020B0604020202020204" pitchFamily="34" charset="0"/>
              <a:buChar char="•"/>
            </a:pPr>
            <a:r>
              <a:rPr lang="en-US" sz="1800" dirty="0">
                <a:cs typeface="Arial" charset="0"/>
              </a:rPr>
              <a:t>Skin and extreme eye</a:t>
            </a:r>
          </a:p>
          <a:p>
            <a:pPr lvl="1">
              <a:lnSpc>
                <a:spcPct val="120000"/>
              </a:lnSpc>
              <a:spcBef>
                <a:spcPts val="0"/>
              </a:spcBef>
              <a:spcAft>
                <a:spcPts val="600"/>
              </a:spcAft>
              <a:buClr>
                <a:srgbClr val="349D96"/>
              </a:buClr>
              <a:buFont typeface="Arial" panose="020B0604020202020204" pitchFamily="34" charset="0"/>
              <a:buChar char="•"/>
            </a:pPr>
            <a:r>
              <a:rPr lang="en-US" sz="1800" dirty="0">
                <a:cs typeface="Arial" charset="0"/>
              </a:rPr>
              <a:t>Corrosive</a:t>
            </a:r>
          </a:p>
          <a:p>
            <a:pPr>
              <a:lnSpc>
                <a:spcPct val="120000"/>
              </a:lnSpc>
              <a:spcBef>
                <a:spcPts val="0"/>
              </a:spcBef>
              <a:spcAft>
                <a:spcPts val="600"/>
              </a:spcAft>
              <a:buClr>
                <a:srgbClr val="349D96"/>
              </a:buClr>
              <a:buFont typeface="Arial" panose="020B0604020202020204" pitchFamily="34" charset="0"/>
              <a:buChar char="•"/>
            </a:pPr>
            <a:r>
              <a:rPr lang="en-US" sz="2000" dirty="0">
                <a:latin typeface="Century Gothic" panose="020B0502020202020204" pitchFamily="34" charset="0"/>
                <a:cs typeface="Arial" charset="0"/>
              </a:rPr>
              <a:t>If use:</a:t>
            </a:r>
          </a:p>
          <a:p>
            <a:pPr lvl="1">
              <a:lnSpc>
                <a:spcPct val="120000"/>
              </a:lnSpc>
              <a:spcBef>
                <a:spcPts val="0"/>
              </a:spcBef>
              <a:spcAft>
                <a:spcPts val="600"/>
              </a:spcAft>
              <a:buClr>
                <a:srgbClr val="349D96"/>
              </a:buClr>
              <a:buFont typeface="Arial" panose="020B0604020202020204" pitchFamily="34" charset="0"/>
              <a:buChar char="•"/>
            </a:pPr>
            <a:r>
              <a:rPr lang="en-US" sz="1800" dirty="0">
                <a:cs typeface="Arial" charset="0"/>
              </a:rPr>
              <a:t>Make a fresh solution daily</a:t>
            </a:r>
          </a:p>
          <a:p>
            <a:pPr lvl="1">
              <a:lnSpc>
                <a:spcPct val="120000"/>
              </a:lnSpc>
              <a:spcBef>
                <a:spcPts val="0"/>
              </a:spcBef>
              <a:spcAft>
                <a:spcPts val="600"/>
              </a:spcAft>
              <a:buClr>
                <a:srgbClr val="349D96"/>
              </a:buClr>
              <a:buFont typeface="Arial" panose="020B0604020202020204" pitchFamily="34" charset="0"/>
              <a:buChar char="•"/>
            </a:pPr>
            <a:r>
              <a:rPr lang="en-US" sz="1800" dirty="0">
                <a:cs typeface="Arial" charset="0"/>
              </a:rPr>
              <a:t>Always use in a well-ventilated area</a:t>
            </a:r>
          </a:p>
          <a:p>
            <a:pPr lvl="1">
              <a:lnSpc>
                <a:spcPct val="120000"/>
              </a:lnSpc>
              <a:spcBef>
                <a:spcPts val="0"/>
              </a:spcBef>
              <a:spcAft>
                <a:spcPts val="600"/>
              </a:spcAft>
              <a:buClr>
                <a:srgbClr val="349D96"/>
              </a:buClr>
              <a:buFont typeface="Arial" panose="020B0604020202020204" pitchFamily="34" charset="0"/>
              <a:buChar char="•"/>
            </a:pPr>
            <a:r>
              <a:rPr lang="en-US" sz="1800" dirty="0">
                <a:cs typeface="Arial" charset="0"/>
              </a:rPr>
              <a:t>Never mix with ammonia, acids, or anything!</a:t>
            </a:r>
          </a:p>
          <a:p>
            <a:pPr lvl="1">
              <a:lnSpc>
                <a:spcPct val="120000"/>
              </a:lnSpc>
              <a:spcBef>
                <a:spcPts val="0"/>
              </a:spcBef>
              <a:spcAft>
                <a:spcPts val="600"/>
              </a:spcAft>
              <a:buClr>
                <a:srgbClr val="349D96"/>
              </a:buClr>
              <a:buFont typeface="Arial" panose="020B0604020202020204" pitchFamily="34" charset="0"/>
              <a:buChar char="•"/>
            </a:pPr>
            <a:r>
              <a:rPr lang="en-US" sz="1800" dirty="0">
                <a:cs typeface="Arial" charset="0"/>
              </a:rPr>
              <a:t>Always wear gloves and eye protection</a:t>
            </a:r>
          </a:p>
          <a:p>
            <a:pPr lvl="1">
              <a:lnSpc>
                <a:spcPct val="120000"/>
              </a:lnSpc>
              <a:spcBef>
                <a:spcPts val="0"/>
              </a:spcBef>
              <a:spcAft>
                <a:spcPts val="600"/>
              </a:spcAft>
              <a:buClr>
                <a:srgbClr val="349D96"/>
              </a:buClr>
              <a:buFont typeface="Arial" panose="020B0604020202020204" pitchFamily="34" charset="0"/>
              <a:buChar char="•"/>
            </a:pPr>
            <a:r>
              <a:rPr lang="en-US" sz="1800" dirty="0">
                <a:cs typeface="Arial" charset="0"/>
              </a:rPr>
              <a:t>Always have an emergency eye wash station</a:t>
            </a:r>
          </a:p>
          <a:p>
            <a:pPr lvl="2">
              <a:lnSpc>
                <a:spcPct val="120000"/>
              </a:lnSpc>
              <a:spcBef>
                <a:spcPts val="0"/>
              </a:spcBef>
              <a:spcAft>
                <a:spcPts val="600"/>
              </a:spcAft>
              <a:buClr>
                <a:srgbClr val="349D96"/>
              </a:buClr>
              <a:buFont typeface="Arial" panose="020B0604020202020204" pitchFamily="34" charset="0"/>
              <a:buChar char="•"/>
            </a:pPr>
            <a:r>
              <a:rPr lang="en-US" sz="1600" dirty="0">
                <a:hlinkClick r:id="rId3"/>
              </a:rPr>
              <a:t>DOSH Directive 13.0 April 16 2024</a:t>
            </a:r>
            <a:endParaRPr lang="en-US" sz="1600" dirty="0"/>
          </a:p>
          <a:p>
            <a:pPr>
              <a:lnSpc>
                <a:spcPct val="120000"/>
              </a:lnSpc>
              <a:spcBef>
                <a:spcPts val="0"/>
              </a:spcBef>
              <a:spcAft>
                <a:spcPts val="600"/>
              </a:spcAft>
              <a:buClr>
                <a:srgbClr val="349D96"/>
              </a:buClr>
              <a:buFont typeface="Arial" panose="020B0604020202020204" pitchFamily="34" charset="0"/>
              <a:buChar char="•"/>
            </a:pPr>
            <a:r>
              <a:rPr lang="en-US" sz="2000" dirty="0">
                <a:latin typeface="Century Gothic" panose="020B0502020202020204" pitchFamily="34" charset="0"/>
              </a:rPr>
              <a:t>Additional information: </a:t>
            </a:r>
            <a:r>
              <a:rPr lang="en-US" sz="2000" b="0" i="0" u="sng" dirty="0">
                <a:solidFill>
                  <a:srgbClr val="08586F"/>
                </a:solidFill>
                <a:effectLst/>
                <a:highlight>
                  <a:srgbClr val="FFFFFF"/>
                </a:highlight>
                <a:latin typeface="Century Gothic" panose="020B0502020202020204" pitchFamily="34" charset="0"/>
                <a:hlinkClick r:id="rId4"/>
              </a:rPr>
              <a:t>Safe Cleaning and Disinfecting Guidance for Schools (PDF)</a:t>
            </a:r>
            <a:endParaRPr lang="en-US" sz="2000" b="0" i="0" dirty="0">
              <a:solidFill>
                <a:srgbClr val="3B3B3B"/>
              </a:solidFill>
              <a:effectLst/>
              <a:highlight>
                <a:srgbClr val="FFFFFF"/>
              </a:highlight>
              <a:latin typeface="Century Gothic" panose="020B0502020202020204" pitchFamily="34" charset="0"/>
            </a:endParaRPr>
          </a:p>
          <a:p>
            <a:pPr lvl="1">
              <a:lnSpc>
                <a:spcPct val="120000"/>
              </a:lnSpc>
              <a:spcBef>
                <a:spcPts val="0"/>
              </a:spcBef>
              <a:spcAft>
                <a:spcPts val="600"/>
              </a:spcAft>
              <a:buClr>
                <a:srgbClr val="349D96"/>
              </a:buClr>
              <a:buFont typeface="Arial" panose="020B0604020202020204" pitchFamily="34" charset="0"/>
              <a:buChar char="•"/>
            </a:pPr>
            <a:endParaRPr lang="en-US" sz="600" dirty="0">
              <a:latin typeface="Century Gothic" panose="020B0502020202020204" pitchFamily="34" charset="0"/>
            </a:endParaRPr>
          </a:p>
        </p:txBody>
      </p:sp>
      <p:pic>
        <p:nvPicPr>
          <p:cNvPr id="4" name="Picture 2" descr="bleach bottle"/>
          <p:cNvPicPr>
            <a:picLocks noChangeAspect="1" noChangeArrowheads="1"/>
          </p:cNvPicPr>
          <p:nvPr/>
        </p:nvPicPr>
        <p:blipFill>
          <a:blip r:embed="rId5" cstate="print"/>
          <a:srcRect/>
          <a:stretch>
            <a:fillRect/>
          </a:stretch>
        </p:blipFill>
        <p:spPr bwMode="auto">
          <a:xfrm>
            <a:off x="8270218" y="1609164"/>
            <a:ext cx="2047875" cy="3105150"/>
          </a:xfrm>
          <a:prstGeom prst="rect">
            <a:avLst/>
          </a:prstGeom>
          <a:noFill/>
          <a:ln w="9525">
            <a:noFill/>
            <a:miter lim="800000"/>
            <a:headEnd/>
            <a:tailEnd/>
          </a:ln>
        </p:spPr>
      </p:pic>
      <p:sp>
        <p:nvSpPr>
          <p:cNvPr id="5" name="Rectangle 4"/>
          <p:cNvSpPr/>
          <p:nvPr/>
        </p:nvSpPr>
        <p:spPr>
          <a:xfrm>
            <a:off x="8684554" y="3581400"/>
            <a:ext cx="1219200" cy="457200"/>
          </a:xfrm>
          <a:prstGeom prst="rect">
            <a:avLst/>
          </a:prstGeom>
          <a:solidFill>
            <a:srgbClr val="0E17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BLEACH</a:t>
            </a:r>
          </a:p>
        </p:txBody>
      </p:sp>
    </p:spTree>
    <p:extLst>
      <p:ext uri="{BB962C8B-B14F-4D97-AF65-F5344CB8AC3E}">
        <p14:creationId xmlns:p14="http://schemas.microsoft.com/office/powerpoint/2010/main" val="22294963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5"/>
          <p:cNvSpPr txBox="1">
            <a:spLocks noGrp="1"/>
          </p:cNvSpPr>
          <p:nvPr>
            <p:ph type="title"/>
          </p:nvPr>
        </p:nvSpPr>
        <p:spPr>
          <a:xfrm>
            <a:off x="619210" y="483716"/>
            <a:ext cx="7682107" cy="952500"/>
          </a:xfrm>
          <a:prstGeom prst="rect">
            <a:avLst/>
          </a:prstGeom>
          <a:noFill/>
          <a:ln>
            <a:noFill/>
          </a:ln>
        </p:spPr>
        <p:txBody>
          <a:bodyPr spcFirstLastPara="1" vert="horz" wrap="square" lIns="91425" tIns="45700" rIns="91425" bIns="45700" rtlCol="0" anchor="ctr" anchorCtr="0">
            <a:noAutofit/>
          </a:bodyPr>
          <a:lstStyle/>
          <a:p>
            <a:pPr>
              <a:buClr>
                <a:schemeClr val="dk1"/>
              </a:buClr>
            </a:pPr>
            <a:r>
              <a:rPr lang="en-US" dirty="0"/>
              <a:t>Other Disinfection Options: Superheated Steam</a:t>
            </a:r>
            <a:endParaRPr dirty="0"/>
          </a:p>
        </p:txBody>
      </p:sp>
      <p:sp>
        <p:nvSpPr>
          <p:cNvPr id="92" name="Google Shape;92;p5"/>
          <p:cNvSpPr txBox="1">
            <a:spLocks noGrp="1"/>
          </p:cNvSpPr>
          <p:nvPr>
            <p:ph type="body" idx="1"/>
          </p:nvPr>
        </p:nvSpPr>
        <p:spPr>
          <a:xfrm>
            <a:off x="619210" y="1757634"/>
            <a:ext cx="7384782" cy="4922954"/>
          </a:xfrm>
          <a:prstGeom prst="rect">
            <a:avLst/>
          </a:prstGeom>
          <a:noFill/>
          <a:ln>
            <a:noFill/>
          </a:ln>
        </p:spPr>
        <p:txBody>
          <a:bodyPr spcFirstLastPara="1" vert="horz" wrap="square" lIns="91425" tIns="45700" rIns="91425" bIns="45700" rtlCol="0" anchor="t" anchorCtr="0">
            <a:noAutofit/>
          </a:bodyPr>
          <a:lstStyle/>
          <a:p>
            <a:pPr>
              <a:spcBef>
                <a:spcPts val="560"/>
              </a:spcBef>
              <a:buClr>
                <a:srgbClr val="349D96"/>
              </a:buClr>
              <a:buSzPts val="2800"/>
              <a:buFont typeface="Arial" panose="020B0604020202020204" pitchFamily="34" charset="0"/>
              <a:buChar char="•"/>
            </a:pPr>
            <a:r>
              <a:rPr lang="en-US" b="0" dirty="0"/>
              <a:t>Very effective for cleaning and rapid sanitizing/disinfecting</a:t>
            </a:r>
            <a:endParaRPr b="0" dirty="0"/>
          </a:p>
          <a:p>
            <a:pPr marL="1423987" lvl="1" indent="-342900">
              <a:spcBef>
                <a:spcPts val="480"/>
              </a:spcBef>
              <a:buClr>
                <a:srgbClr val="349D96"/>
              </a:buClr>
              <a:buSzPts val="2400"/>
            </a:pPr>
            <a:r>
              <a:rPr lang="en-US" sz="2400" b="0" dirty="0"/>
              <a:t>Harder-to-kill viruses</a:t>
            </a:r>
          </a:p>
          <a:p>
            <a:pPr marL="1423987" lvl="1" indent="-342900">
              <a:spcBef>
                <a:spcPts val="480"/>
              </a:spcBef>
              <a:buClr>
                <a:srgbClr val="349D96"/>
              </a:buClr>
              <a:buSzPts val="2400"/>
            </a:pPr>
            <a:r>
              <a:rPr lang="en-US" sz="2400" b="0" dirty="0"/>
              <a:t>Rapid: under 30 seconds</a:t>
            </a:r>
          </a:p>
          <a:p>
            <a:pPr marL="1423987" lvl="1" indent="-342900">
              <a:spcBef>
                <a:spcPts val="480"/>
              </a:spcBef>
              <a:buClr>
                <a:srgbClr val="349D96"/>
              </a:buClr>
              <a:buSzPts val="2400"/>
            </a:pPr>
            <a:r>
              <a:rPr lang="en-US" sz="2400" b="0" dirty="0"/>
              <a:t>Porous surfaces too</a:t>
            </a:r>
          </a:p>
          <a:p>
            <a:pPr>
              <a:buClr>
                <a:srgbClr val="349D96"/>
              </a:buClr>
              <a:buFont typeface="Arial" panose="020B0604020202020204" pitchFamily="34" charset="0"/>
              <a:buChar char="•"/>
            </a:pPr>
            <a:r>
              <a:rPr lang="en-US" b="0" dirty="0"/>
              <a:t>Not conventional "steam" cleaners or pressure washers</a:t>
            </a:r>
          </a:p>
          <a:p>
            <a:pPr lvl="1">
              <a:buClr>
                <a:srgbClr val="349D96"/>
              </a:buClr>
            </a:pPr>
            <a:r>
              <a:rPr lang="en-US" sz="2400" b="0" dirty="0"/>
              <a:t>Only use a little water and a little electricity to clean, disinfect, and deodorize most surface</a:t>
            </a:r>
          </a:p>
          <a:p>
            <a:pPr lvl="1">
              <a:buClr>
                <a:srgbClr val="349D96"/>
              </a:buClr>
            </a:pPr>
            <a:r>
              <a:rPr lang="en-US" sz="2400" b="0" dirty="0"/>
              <a:t>Only head has high temperatures</a:t>
            </a:r>
          </a:p>
        </p:txBody>
      </p:sp>
      <p:sp>
        <p:nvSpPr>
          <p:cNvPr id="93" name="Google Shape;93;p5"/>
          <p:cNvSpPr/>
          <p:nvPr/>
        </p:nvSpPr>
        <p:spPr>
          <a:xfrm>
            <a:off x="3810000" y="2698033"/>
            <a:ext cx="4572000" cy="369291"/>
          </a:xfrm>
          <a:prstGeom prst="rect">
            <a:avLst/>
          </a:prstGeom>
          <a:noFill/>
          <a:ln>
            <a:noFill/>
          </a:ln>
        </p:spPr>
        <p:txBody>
          <a:bodyPr spcFirstLastPara="1" wrap="square" lIns="91425" tIns="45700" rIns="91425" bIns="45700" anchor="t" anchorCtr="0">
            <a:spAutoFit/>
          </a:bodyPr>
          <a:lstStyle/>
          <a:p>
            <a:pPr>
              <a:buClr>
                <a:srgbClr val="000000"/>
              </a:buClr>
              <a:buSzPts val="1800"/>
            </a:pPr>
            <a:endParaRPr kern="0">
              <a:solidFill>
                <a:srgbClr val="3C6EB5"/>
              </a:solidFill>
              <a:latin typeface="Calibri"/>
              <a:ea typeface="Calibri"/>
              <a:cs typeface="Calibri"/>
              <a:sym typeface="Calibri"/>
            </a:endParaRPr>
          </a:p>
        </p:txBody>
      </p:sp>
      <p:sp>
        <p:nvSpPr>
          <p:cNvPr id="6" name="TextBox 5">
            <a:extLst>
              <a:ext uri="{FF2B5EF4-FFF2-40B4-BE49-F238E27FC236}">
                <a16:creationId xmlns:a16="http://schemas.microsoft.com/office/drawing/2014/main" id="{675DF7F1-82C2-4356-BB22-04946308C1AC}"/>
              </a:ext>
            </a:extLst>
          </p:cNvPr>
          <p:cNvSpPr txBox="1"/>
          <p:nvPr/>
        </p:nvSpPr>
        <p:spPr>
          <a:xfrm>
            <a:off x="8811011" y="4797365"/>
            <a:ext cx="3058259" cy="1200329"/>
          </a:xfrm>
          <a:prstGeom prst="rect">
            <a:avLst/>
          </a:prstGeom>
          <a:noFill/>
        </p:spPr>
        <p:txBody>
          <a:bodyPr wrap="square" rtlCol="0">
            <a:spAutoFit/>
          </a:bodyPr>
          <a:lstStyle/>
          <a:p>
            <a:r>
              <a:rPr lang="en-US" u="sng" dirty="0">
                <a:solidFill>
                  <a:srgbClr val="349D96"/>
                </a:solidFill>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09 08 21 Safer Disinfectant Use Mini Webinar Series: Disinfecting Devices and Best Practices – YouTube</a:t>
            </a:r>
            <a:r>
              <a:rPr lang="en-US" u="sng" dirty="0">
                <a:solidFill>
                  <a:srgbClr val="349D96"/>
                </a:solidFill>
                <a:latin typeface="Calibri" panose="020F0502020204030204" pitchFamily="34" charset="0"/>
                <a:ea typeface="Calibri" panose="020F0502020204030204" pitchFamily="34" charset="0"/>
              </a:rPr>
              <a:t> (ACMT)</a:t>
            </a:r>
            <a:endParaRPr lang="en-US" dirty="0">
              <a:solidFill>
                <a:srgbClr val="349D96"/>
              </a:solidFill>
            </a:endParaRPr>
          </a:p>
        </p:txBody>
      </p:sp>
      <p:pic>
        <p:nvPicPr>
          <p:cNvPr id="3" name="Picture 2" descr="A pot with steam coming out of it&#10;&#10;Description automatically generated">
            <a:extLst>
              <a:ext uri="{FF2B5EF4-FFF2-40B4-BE49-F238E27FC236}">
                <a16:creationId xmlns:a16="http://schemas.microsoft.com/office/drawing/2014/main" id="{5E2812B4-6FEA-24C0-01F6-1590A10A97A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514532" y="1110293"/>
            <a:ext cx="3058258" cy="2908763"/>
          </a:xfrm>
          <a:prstGeom prst="rect">
            <a:avLst/>
          </a:prstGeom>
        </p:spPr>
      </p:pic>
      <p:sp>
        <p:nvSpPr>
          <p:cNvPr id="4" name="TextBox 3">
            <a:extLst>
              <a:ext uri="{FF2B5EF4-FFF2-40B4-BE49-F238E27FC236}">
                <a16:creationId xmlns:a16="http://schemas.microsoft.com/office/drawing/2014/main" id="{FD4BBB4A-5E8C-E223-2F83-78BD7B9AA697}"/>
              </a:ext>
            </a:extLst>
          </p:cNvPr>
          <p:cNvSpPr txBox="1"/>
          <p:nvPr/>
        </p:nvSpPr>
        <p:spPr>
          <a:xfrm>
            <a:off x="8473137" y="4019056"/>
            <a:ext cx="1580882" cy="200055"/>
          </a:xfrm>
          <a:prstGeom prst="rect">
            <a:avLst/>
          </a:prstGeom>
          <a:noFill/>
        </p:spPr>
        <p:txBody>
          <a:bodyPr wrap="none" rtlCol="0">
            <a:spAutoFit/>
          </a:bodyPr>
          <a:lstStyle/>
          <a:p>
            <a:r>
              <a:rPr lang="en-US" sz="700" dirty="0"/>
              <a:t>Photo: Gabrielle Marcel CDC </a:t>
            </a:r>
            <a:r>
              <a:rPr lang="en-US" sz="700" dirty="0" err="1"/>
              <a:t>Unsplash</a:t>
            </a:r>
            <a:endParaRPr lang="en-US" sz="700" dirty="0"/>
          </a:p>
        </p:txBody>
      </p:sp>
    </p:spTree>
    <p:extLst>
      <p:ext uri="{BB962C8B-B14F-4D97-AF65-F5344CB8AC3E}">
        <p14:creationId xmlns:p14="http://schemas.microsoft.com/office/powerpoint/2010/main" val="23436515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8077200" y="6245225"/>
            <a:ext cx="2133600" cy="476250"/>
          </a:xfrm>
          <a:prstGeom prst="rect">
            <a:avLst/>
          </a:prstGeom>
        </p:spPr>
        <p:txBody>
          <a:bodyPr/>
          <a:lstStyle/>
          <a:p>
            <a:pPr>
              <a:defRPr/>
            </a:pPr>
            <a:fld id="{B75D370B-BBE4-45A9-9E9A-98162EA278BD}" type="slidenum">
              <a:rPr lang="en-US" smtClean="0"/>
              <a:pPr>
                <a:defRPr/>
              </a:pPr>
              <a:t>23</a:t>
            </a:fld>
            <a:endParaRPr lang="en-US"/>
          </a:p>
        </p:txBody>
      </p:sp>
      <p:pic>
        <p:nvPicPr>
          <p:cNvPr id="6146" name="Picture 2" descr="C:\Users\NBernard\Documents\DOH Sch EH&amp;S Prg\Associations\WSU Support Operations\hard to kill.bmp" title="microorganism kill graphic"/>
          <p:cNvPicPr>
            <a:picLocks noChangeAspect="1" noChangeArrowheads="1"/>
          </p:cNvPicPr>
          <p:nvPr/>
        </p:nvPicPr>
        <p:blipFill>
          <a:blip r:embed="rId3" cstate="print"/>
          <a:srcRect/>
          <a:stretch>
            <a:fillRect/>
          </a:stretch>
        </p:blipFill>
        <p:spPr bwMode="auto">
          <a:xfrm>
            <a:off x="2315733" y="1"/>
            <a:ext cx="9144000" cy="6857999"/>
          </a:xfrm>
          <a:prstGeom prst="rect">
            <a:avLst/>
          </a:prstGeom>
          <a:noFill/>
        </p:spPr>
      </p:pic>
      <p:sp>
        <p:nvSpPr>
          <p:cNvPr id="4" name="TextBox 3">
            <a:extLst>
              <a:ext uri="{FF2B5EF4-FFF2-40B4-BE49-F238E27FC236}">
                <a16:creationId xmlns:a16="http://schemas.microsoft.com/office/drawing/2014/main" id="{929E034E-725F-E90F-E9F7-CDFCCFEB46A9}"/>
              </a:ext>
            </a:extLst>
          </p:cNvPr>
          <p:cNvSpPr txBox="1"/>
          <p:nvPr/>
        </p:nvSpPr>
        <p:spPr>
          <a:xfrm>
            <a:off x="270417" y="507601"/>
            <a:ext cx="2450481" cy="1754326"/>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dirty="0"/>
              <a:t>If dealing with nonenveloped viruses such as noroviruses and bacterial spores, a higher level disinfectant is necessary. </a:t>
            </a:r>
          </a:p>
        </p:txBody>
      </p:sp>
      <p:sp>
        <p:nvSpPr>
          <p:cNvPr id="6" name="TextBox 5">
            <a:extLst>
              <a:ext uri="{FF2B5EF4-FFF2-40B4-BE49-F238E27FC236}">
                <a16:creationId xmlns:a16="http://schemas.microsoft.com/office/drawing/2014/main" id="{0EFCD818-96BF-2CAE-D768-CD8B047D5C81}"/>
              </a:ext>
            </a:extLst>
          </p:cNvPr>
          <p:cNvSpPr txBox="1"/>
          <p:nvPr/>
        </p:nvSpPr>
        <p:spPr>
          <a:xfrm>
            <a:off x="270417" y="4273810"/>
            <a:ext cx="2450481" cy="1754326"/>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dirty="0"/>
              <a:t>For general disinfection, choose a product that is effective against most bacteria and viruses and lists schools as a recommended site. </a:t>
            </a:r>
          </a:p>
        </p:txBody>
      </p:sp>
    </p:spTree>
    <p:extLst>
      <p:ext uri="{BB962C8B-B14F-4D97-AF65-F5344CB8AC3E}">
        <p14:creationId xmlns:p14="http://schemas.microsoft.com/office/powerpoint/2010/main" val="33746459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A884D1C-C926-0F8B-EC24-4BE949AFFAC6}"/>
              </a:ext>
            </a:extLst>
          </p:cNvPr>
          <p:cNvSpPr>
            <a:spLocks noGrp="1"/>
          </p:cNvSpPr>
          <p:nvPr>
            <p:ph type="body" sz="quarter" idx="22"/>
          </p:nvPr>
        </p:nvSpPr>
        <p:spPr>
          <a:xfrm>
            <a:off x="1122382" y="1478412"/>
            <a:ext cx="6795743" cy="4275865"/>
          </a:xfrm>
        </p:spPr>
        <p:txBody>
          <a:bodyPr>
            <a:normAutofit fontScale="92500" lnSpcReduction="10000"/>
          </a:bodyPr>
          <a:lstStyle/>
          <a:p>
            <a:r>
              <a:rPr lang="en-US" b="1" dirty="0"/>
              <a:t>Disinfectants</a:t>
            </a:r>
            <a:r>
              <a:rPr lang="en-US" dirty="0"/>
              <a:t> are anti-microbial pesticides and must be registered by U.S. EPA and Washington.</a:t>
            </a:r>
          </a:p>
          <a:p>
            <a:r>
              <a:rPr lang="en-US" dirty="0"/>
              <a:t>Labels contain precautions and/or first aid instructions that must be followed. Basic process:</a:t>
            </a:r>
          </a:p>
          <a:p>
            <a:pPr marL="800100" lvl="1" indent="-342900"/>
            <a:r>
              <a:rPr lang="en-US" dirty="0"/>
              <a:t>Wash with soap</a:t>
            </a:r>
          </a:p>
          <a:p>
            <a:pPr marL="800100" lvl="1" indent="-342900"/>
            <a:r>
              <a:rPr lang="en-US" dirty="0"/>
              <a:t>Rinse </a:t>
            </a:r>
          </a:p>
          <a:p>
            <a:pPr marL="800100" lvl="1" indent="-342900"/>
            <a:r>
              <a:rPr lang="en-US" dirty="0"/>
              <a:t>Use EPA-registered disinfectant</a:t>
            </a:r>
          </a:p>
          <a:p>
            <a:pPr marL="800100" lvl="1" indent="-342900"/>
            <a:r>
              <a:rPr lang="en-US" dirty="0"/>
              <a:t>Ventilate well</a:t>
            </a:r>
          </a:p>
          <a:p>
            <a:r>
              <a:rPr lang="en-US" dirty="0"/>
              <a:t>If dilution is needed, take appropriate precautions.</a:t>
            </a:r>
          </a:p>
          <a:p>
            <a:r>
              <a:rPr lang="en-US" dirty="0"/>
              <a:t>Always check the SDS for the formulation and eyewash requirements.</a:t>
            </a:r>
          </a:p>
          <a:p>
            <a:pPr lvl="1"/>
            <a:r>
              <a:rPr lang="en-US" sz="2400" dirty="0">
                <a:hlinkClick r:id="rId3"/>
              </a:rPr>
              <a:t>DOSH Directive 13.0 April 16 2024</a:t>
            </a:r>
            <a:endParaRPr lang="en-US" sz="2400" dirty="0"/>
          </a:p>
          <a:p>
            <a:pPr lvl="1"/>
            <a:r>
              <a:rPr lang="en-US" dirty="0"/>
              <a:t>See </a:t>
            </a:r>
            <a:r>
              <a:rPr lang="en-US" dirty="0">
                <a:hlinkClick r:id="rId4"/>
              </a:rPr>
              <a:t>WSU PICOL</a:t>
            </a:r>
            <a:r>
              <a:rPr lang="en-US" dirty="0"/>
              <a:t> database for label</a:t>
            </a:r>
          </a:p>
        </p:txBody>
      </p:sp>
      <p:sp>
        <p:nvSpPr>
          <p:cNvPr id="3" name="Title 2">
            <a:extLst>
              <a:ext uri="{FF2B5EF4-FFF2-40B4-BE49-F238E27FC236}">
                <a16:creationId xmlns:a16="http://schemas.microsoft.com/office/drawing/2014/main" id="{87071D9E-D8AD-5356-0B08-3D0C041F4B5F}"/>
              </a:ext>
            </a:extLst>
          </p:cNvPr>
          <p:cNvSpPr>
            <a:spLocks noGrp="1"/>
          </p:cNvSpPr>
          <p:nvPr>
            <p:ph type="title"/>
          </p:nvPr>
        </p:nvSpPr>
        <p:spPr>
          <a:xfrm>
            <a:off x="136187" y="178572"/>
            <a:ext cx="6410528" cy="1183299"/>
          </a:xfrm>
          <a:solidFill>
            <a:schemeClr val="bg1"/>
          </a:solidFill>
        </p:spPr>
        <p:txBody>
          <a:bodyPr>
            <a:noAutofit/>
          </a:bodyPr>
          <a:lstStyle/>
          <a:p>
            <a:r>
              <a:rPr lang="en-US" sz="3200" dirty="0"/>
              <a:t>The Label is the Law</a:t>
            </a:r>
          </a:p>
        </p:txBody>
      </p:sp>
      <p:pic>
        <p:nvPicPr>
          <p:cNvPr id="5" name="Picture 4">
            <a:extLst>
              <a:ext uri="{FF2B5EF4-FFF2-40B4-BE49-F238E27FC236}">
                <a16:creationId xmlns:a16="http://schemas.microsoft.com/office/drawing/2014/main" id="{688EBE52-D716-1087-50F1-6D2A4D69E71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422227" y="0"/>
            <a:ext cx="3769773" cy="3124822"/>
          </a:xfrm>
          <a:prstGeom prst="rect">
            <a:avLst/>
          </a:prstGeom>
        </p:spPr>
      </p:pic>
      <p:pic>
        <p:nvPicPr>
          <p:cNvPr id="31" name="Graphic 30" descr="Bug spray with solid fill">
            <a:extLst>
              <a:ext uri="{FF2B5EF4-FFF2-40B4-BE49-F238E27FC236}">
                <a16:creationId xmlns:a16="http://schemas.microsoft.com/office/drawing/2014/main" id="{681E4024-12F2-F37F-2C94-E1C52DE632B1}"/>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rot="20677611">
            <a:off x="520809" y="1558565"/>
            <a:ext cx="699044" cy="699044"/>
          </a:xfrm>
          <a:prstGeom prst="rect">
            <a:avLst/>
          </a:prstGeom>
        </p:spPr>
      </p:pic>
      <p:pic>
        <p:nvPicPr>
          <p:cNvPr id="6" name="Picture 5">
            <a:extLst>
              <a:ext uri="{FF2B5EF4-FFF2-40B4-BE49-F238E27FC236}">
                <a16:creationId xmlns:a16="http://schemas.microsoft.com/office/drawing/2014/main" id="{A12C675A-97F5-ABCB-809C-528746FD2DA4}"/>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8422227" y="3124822"/>
            <a:ext cx="3769773" cy="3124822"/>
          </a:xfrm>
          <a:prstGeom prst="rect">
            <a:avLst/>
          </a:prstGeom>
        </p:spPr>
      </p:pic>
      <p:sp>
        <p:nvSpPr>
          <p:cNvPr id="8" name="TextBox 7">
            <a:extLst>
              <a:ext uri="{FF2B5EF4-FFF2-40B4-BE49-F238E27FC236}">
                <a16:creationId xmlns:a16="http://schemas.microsoft.com/office/drawing/2014/main" id="{74C3DEBD-E3FB-F055-5ED3-D0743388E2DE}"/>
              </a:ext>
            </a:extLst>
          </p:cNvPr>
          <p:cNvSpPr txBox="1"/>
          <p:nvPr/>
        </p:nvSpPr>
        <p:spPr>
          <a:xfrm>
            <a:off x="8654193" y="6249644"/>
            <a:ext cx="3537807" cy="461665"/>
          </a:xfrm>
          <a:prstGeom prst="rect">
            <a:avLst/>
          </a:prstGeom>
          <a:noFill/>
        </p:spPr>
        <p:txBody>
          <a:bodyPr wrap="square">
            <a:spAutoFit/>
          </a:bodyPr>
          <a:lstStyle/>
          <a:p>
            <a:pPr algn="r"/>
            <a:r>
              <a:rPr lang="en-US" sz="1200" dirty="0">
                <a:hlinkClick r:id="rId9"/>
              </a:rPr>
              <a:t>Choose safer, more environmentally-friendly products | Hazardous Waste Management in King County, WA</a:t>
            </a:r>
            <a:endParaRPr lang="en-US" sz="1200" dirty="0"/>
          </a:p>
        </p:txBody>
      </p:sp>
    </p:spTree>
    <p:extLst>
      <p:ext uri="{BB962C8B-B14F-4D97-AF65-F5344CB8AC3E}">
        <p14:creationId xmlns:p14="http://schemas.microsoft.com/office/powerpoint/2010/main" val="31340732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965CFD2-8519-16C7-83A3-3FEB4F300A49}"/>
              </a:ext>
            </a:extLst>
          </p:cNvPr>
          <p:cNvSpPr>
            <a:spLocks noGrp="1"/>
          </p:cNvSpPr>
          <p:nvPr>
            <p:ph type="body" sz="quarter" idx="22"/>
          </p:nvPr>
        </p:nvSpPr>
        <p:spPr>
          <a:xfrm>
            <a:off x="657159" y="1650641"/>
            <a:ext cx="5438841" cy="4271059"/>
          </a:xfrm>
        </p:spPr>
        <p:txBody>
          <a:bodyPr>
            <a:normAutofit/>
          </a:bodyPr>
          <a:lstStyle/>
          <a:p>
            <a:pPr marL="342900" indent="-342900">
              <a:buFont typeface="Arial" panose="020B0604020202020204" pitchFamily="34" charset="0"/>
              <a:buChar char="•"/>
            </a:pPr>
            <a:r>
              <a:rPr lang="en-US" dirty="0"/>
              <a:t>What’s not usually considered before it’s on the shelf:</a:t>
            </a:r>
          </a:p>
          <a:p>
            <a:pPr marL="862013" lvl="1" indent="-342900">
              <a:buFont typeface="Arial" panose="020B0604020202020204" pitchFamily="34" charset="0"/>
              <a:buChar char="•"/>
            </a:pPr>
            <a:r>
              <a:rPr lang="en-US" dirty="0"/>
              <a:t>Absence of </a:t>
            </a:r>
            <a:r>
              <a:rPr lang="en-US" i="1" dirty="0"/>
              <a:t>evidence</a:t>
            </a:r>
            <a:r>
              <a:rPr lang="en-US" dirty="0"/>
              <a:t> for harm is not evidence of an absence of harm.</a:t>
            </a:r>
          </a:p>
          <a:p>
            <a:pPr marL="862013" lvl="1" indent="-342900">
              <a:buFont typeface="Arial" panose="020B0604020202020204" pitchFamily="34" charset="0"/>
              <a:buChar char="•"/>
            </a:pPr>
            <a:r>
              <a:rPr lang="en-US" dirty="0"/>
              <a:t>Regrettable substitution whack-a-mole</a:t>
            </a:r>
          </a:p>
          <a:p>
            <a:pPr marL="342900" indent="-342900">
              <a:buFont typeface="Arial" panose="020B0604020202020204" pitchFamily="34" charset="0"/>
              <a:buChar char="•"/>
            </a:pPr>
            <a:r>
              <a:rPr lang="en-US" dirty="0"/>
              <a:t>Use the precautionary principle</a:t>
            </a:r>
          </a:p>
          <a:p>
            <a:pPr marL="342900" indent="-342900">
              <a:buFont typeface="Arial" panose="020B0604020202020204" pitchFamily="34" charset="0"/>
              <a:buChar char="•"/>
            </a:pPr>
            <a:r>
              <a:rPr lang="en-US" dirty="0"/>
              <a:t>Recent study found 33 known carcinogens, reproductive and/or developmental toxicants in consumer products</a:t>
            </a:r>
          </a:p>
          <a:p>
            <a:pPr marL="862013" lvl="1" indent="-342900">
              <a:buFont typeface="Arial" panose="020B0604020202020204" pitchFamily="34" charset="0"/>
              <a:buChar char="•"/>
            </a:pPr>
            <a:r>
              <a:rPr lang="en-US" dirty="0"/>
              <a:t>Not considered: neurotoxicity, </a:t>
            </a:r>
            <a:r>
              <a:rPr lang="en-US" dirty="0" err="1"/>
              <a:t>asthmagenicity</a:t>
            </a:r>
            <a:r>
              <a:rPr lang="en-US" dirty="0"/>
              <a:t>, or endocrine disruption.</a:t>
            </a:r>
          </a:p>
        </p:txBody>
      </p:sp>
      <p:sp>
        <p:nvSpPr>
          <p:cNvPr id="3" name="Title 2">
            <a:extLst>
              <a:ext uri="{FF2B5EF4-FFF2-40B4-BE49-F238E27FC236}">
                <a16:creationId xmlns:a16="http://schemas.microsoft.com/office/drawing/2014/main" id="{566A69B7-7F0F-C39A-0AAA-58A7CDA73CA7}"/>
              </a:ext>
            </a:extLst>
          </p:cNvPr>
          <p:cNvSpPr>
            <a:spLocks noGrp="1"/>
          </p:cNvSpPr>
          <p:nvPr>
            <p:ph type="title"/>
          </p:nvPr>
        </p:nvSpPr>
        <p:spPr/>
        <p:txBody>
          <a:bodyPr>
            <a:normAutofit fontScale="90000"/>
          </a:bodyPr>
          <a:lstStyle/>
          <a:p>
            <a:r>
              <a:rPr lang="en-US" dirty="0"/>
              <a:t>“If it’s on the shelf, it must be safe.”</a:t>
            </a:r>
          </a:p>
        </p:txBody>
      </p:sp>
      <p:pic>
        <p:nvPicPr>
          <p:cNvPr id="4" name="Picture 3">
            <a:extLst>
              <a:ext uri="{FF2B5EF4-FFF2-40B4-BE49-F238E27FC236}">
                <a16:creationId xmlns:a16="http://schemas.microsoft.com/office/drawing/2014/main" id="{A6F56E68-7C86-C6B7-CCAB-9A95A45EE00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70784" y="1574157"/>
            <a:ext cx="5299657" cy="2506163"/>
          </a:xfrm>
          <a:prstGeom prst="rect">
            <a:avLst/>
          </a:prstGeom>
        </p:spPr>
      </p:pic>
      <p:sp>
        <p:nvSpPr>
          <p:cNvPr id="5" name="TextBox 4">
            <a:extLst>
              <a:ext uri="{FF2B5EF4-FFF2-40B4-BE49-F238E27FC236}">
                <a16:creationId xmlns:a16="http://schemas.microsoft.com/office/drawing/2014/main" id="{3D94E397-DD1B-247C-4BB5-C49D196A82FF}"/>
              </a:ext>
            </a:extLst>
          </p:cNvPr>
          <p:cNvSpPr txBox="1"/>
          <p:nvPr/>
        </p:nvSpPr>
        <p:spPr>
          <a:xfrm>
            <a:off x="6470784" y="4274543"/>
            <a:ext cx="5438841" cy="1569660"/>
          </a:xfrm>
          <a:prstGeom prst="rect">
            <a:avLst/>
          </a:prstGeom>
          <a:solidFill>
            <a:schemeClr val="accent2">
              <a:lumMod val="20000"/>
              <a:lumOff val="80000"/>
            </a:schemeClr>
          </a:solidFill>
          <a:ln>
            <a:solidFill>
              <a:schemeClr val="tx1"/>
            </a:solidFill>
          </a:ln>
        </p:spPr>
        <p:txBody>
          <a:bodyPr wrap="square">
            <a:spAutoFit/>
          </a:bodyPr>
          <a:lstStyle/>
          <a:p>
            <a:pPr marL="173038" lvl="2"/>
            <a:r>
              <a:rPr lang="en-US" sz="1600" dirty="0"/>
              <a:t>Prevalent: Cumene, 1,3-dichloropropene, 1,4-dichlorobenzene, diethanolamine, ethylbenzene, ethylene glycol, ethylene oxide, formaldehyde, methanol, methyl isobutyl ketone, methylene chloride, </a:t>
            </a:r>
            <a:r>
              <a:rPr lang="en-US" sz="1600" i="1" dirty="0"/>
              <a:t>N</a:t>
            </a:r>
            <a:r>
              <a:rPr lang="en-US" sz="1600" dirty="0"/>
              <a:t>,</a:t>
            </a:r>
            <a:r>
              <a:rPr lang="en-US" sz="1600" i="1" dirty="0"/>
              <a:t>N</a:t>
            </a:r>
            <a:r>
              <a:rPr lang="en-US" sz="1600" dirty="0"/>
              <a:t>-dimethyl-p-toluidine, </a:t>
            </a:r>
            <a:r>
              <a:rPr lang="en-US" sz="1600" i="1" dirty="0"/>
              <a:t>N</a:t>
            </a:r>
            <a:r>
              <a:rPr lang="en-US" sz="1600" dirty="0"/>
              <a:t>-methyl-2-pyrrolidone, styrene, tetrachloroethylene, trichloroethylene, toluene</a:t>
            </a:r>
          </a:p>
        </p:txBody>
      </p:sp>
      <p:sp>
        <p:nvSpPr>
          <p:cNvPr id="7" name="TextBox 6">
            <a:extLst>
              <a:ext uri="{FF2B5EF4-FFF2-40B4-BE49-F238E27FC236}">
                <a16:creationId xmlns:a16="http://schemas.microsoft.com/office/drawing/2014/main" id="{A8A63800-2145-545C-5095-51B433E80A54}"/>
              </a:ext>
            </a:extLst>
          </p:cNvPr>
          <p:cNvSpPr txBox="1"/>
          <p:nvPr/>
        </p:nvSpPr>
        <p:spPr>
          <a:xfrm>
            <a:off x="6470783" y="5844203"/>
            <a:ext cx="5438841" cy="307777"/>
          </a:xfrm>
          <a:prstGeom prst="rect">
            <a:avLst/>
          </a:prstGeom>
          <a:noFill/>
        </p:spPr>
        <p:txBody>
          <a:bodyPr wrap="square">
            <a:spAutoFit/>
          </a:bodyPr>
          <a:lstStyle/>
          <a:p>
            <a:r>
              <a:rPr lang="en-US" sz="1400" dirty="0"/>
              <a:t>Knox et al., May 2023 </a:t>
            </a:r>
            <a:r>
              <a:rPr lang="en-US" sz="1400" dirty="0" err="1"/>
              <a:t>doi</a:t>
            </a:r>
            <a:r>
              <a:rPr lang="en-US" sz="1400" dirty="0"/>
              <a:t>: 10.1021/acs.est.2c07247 </a:t>
            </a:r>
          </a:p>
        </p:txBody>
      </p:sp>
    </p:spTree>
    <p:extLst>
      <p:ext uri="{BB962C8B-B14F-4D97-AF65-F5344CB8AC3E}">
        <p14:creationId xmlns:p14="http://schemas.microsoft.com/office/powerpoint/2010/main" val="32393693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FAE5ED9-915E-174E-E690-45C6F393CB8E}"/>
              </a:ext>
            </a:extLst>
          </p:cNvPr>
          <p:cNvSpPr>
            <a:spLocks noGrp="1"/>
          </p:cNvSpPr>
          <p:nvPr>
            <p:ph type="body" sz="quarter" idx="22"/>
          </p:nvPr>
        </p:nvSpPr>
        <p:spPr>
          <a:xfrm>
            <a:off x="924129" y="1482902"/>
            <a:ext cx="6751461" cy="4731946"/>
          </a:xfrm>
        </p:spPr>
        <p:txBody>
          <a:bodyPr>
            <a:normAutofit fontScale="92500"/>
          </a:bodyPr>
          <a:lstStyle/>
          <a:p>
            <a:pPr marL="342900" indent="-342900">
              <a:lnSpc>
                <a:spcPct val="100000"/>
              </a:lnSpc>
              <a:spcBef>
                <a:spcPts val="1200"/>
              </a:spcBef>
              <a:buClrTx/>
              <a:buFont typeface="Wingdings" panose="05000000000000000000" pitchFamily="2" charset="2"/>
              <a:buChar char="§"/>
            </a:pPr>
            <a:r>
              <a:rPr lang="en-US" altLang="en-US" dirty="0">
                <a:ea typeface="Arial" charset="0"/>
                <a:cs typeface="Times New Roman" charset="0"/>
              </a:rPr>
              <a:t>Volatile chemical</a:t>
            </a:r>
            <a:r>
              <a:rPr lang="en-US" altLang="en-US" b="0" dirty="0">
                <a:ea typeface="Arial" charset="0"/>
                <a:cs typeface="Times New Roman" charset="0"/>
              </a:rPr>
              <a:t> products are a primary source of indoor and outdoor air pollutants</a:t>
            </a:r>
            <a:r>
              <a:rPr lang="en-US" altLang="en-US" b="0" baseline="30000" dirty="0">
                <a:ea typeface="Arial" charset="0"/>
                <a:cs typeface="Times New Roman" charset="0"/>
              </a:rPr>
              <a:t>1</a:t>
            </a:r>
            <a:endParaRPr lang="en-US" b="0" dirty="0">
              <a:latin typeface="+mn-lt"/>
            </a:endParaRPr>
          </a:p>
          <a:p>
            <a:pPr marL="342900" indent="-342900">
              <a:lnSpc>
                <a:spcPct val="100000"/>
              </a:lnSpc>
              <a:spcBef>
                <a:spcPts val="1200"/>
              </a:spcBef>
              <a:buClrTx/>
              <a:buFont typeface="Wingdings" panose="05000000000000000000" pitchFamily="2" charset="2"/>
              <a:buChar char="§"/>
            </a:pPr>
            <a:r>
              <a:rPr lang="en-US" b="0" dirty="0">
                <a:latin typeface="+mn-lt"/>
              </a:rPr>
              <a:t>Asthma attacks, allergies, sensitization, eye, skin, and respiratory irritation</a:t>
            </a:r>
          </a:p>
          <a:p>
            <a:pPr marL="342900" indent="-342900">
              <a:lnSpc>
                <a:spcPct val="100000"/>
              </a:lnSpc>
              <a:spcBef>
                <a:spcPts val="1200"/>
              </a:spcBef>
              <a:buClrTx/>
              <a:buFont typeface="Wingdings" panose="05000000000000000000" pitchFamily="2" charset="2"/>
              <a:buChar char="§"/>
            </a:pPr>
            <a:r>
              <a:rPr lang="en-US" dirty="0"/>
              <a:t>Perfumes, essential oils, air fresheners, diffusers, plug-ins, sprays, deodorizers, shampoos, soaps…</a:t>
            </a:r>
          </a:p>
          <a:p>
            <a:pPr marL="862013" lvl="1" indent="-342900">
              <a:buClrTx/>
            </a:pPr>
            <a:r>
              <a:rPr lang="en-US" altLang="en-US" dirty="0">
                <a:ea typeface="Arial" charset="0"/>
                <a:cs typeface="Times New Roman" charset="0"/>
              </a:rPr>
              <a:t>“Green”, “organic”, “natural”, “un-scented” not regulated</a:t>
            </a:r>
            <a:endParaRPr lang="en-US" dirty="0"/>
          </a:p>
          <a:p>
            <a:pPr marL="342900" indent="-342900">
              <a:lnSpc>
                <a:spcPct val="100000"/>
              </a:lnSpc>
              <a:spcBef>
                <a:spcPts val="1200"/>
              </a:spcBef>
              <a:buClrTx/>
              <a:buFont typeface="Wingdings" panose="05000000000000000000" pitchFamily="2" charset="2"/>
              <a:buChar char="§"/>
            </a:pPr>
            <a:r>
              <a:rPr lang="en-US" dirty="0"/>
              <a:t>Resources:</a:t>
            </a:r>
            <a:endParaRPr lang="en-US" dirty="0">
              <a:hlinkClick r:id="rId3"/>
            </a:endParaRPr>
          </a:p>
          <a:p>
            <a:pPr marL="862013" lvl="1" indent="-342900">
              <a:lnSpc>
                <a:spcPct val="120000"/>
              </a:lnSpc>
              <a:spcBef>
                <a:spcPts val="0"/>
              </a:spcBef>
              <a:buClr>
                <a:schemeClr val="accent6"/>
              </a:buClr>
            </a:pPr>
            <a:r>
              <a:rPr lang="en-US" dirty="0">
                <a:hlinkClick r:id="rId3"/>
              </a:rPr>
              <a:t>“Essential Oils” - Guidance for Healthy Classrooms </a:t>
            </a:r>
            <a:r>
              <a:rPr lang="en-US" dirty="0"/>
              <a:t>(PDF)</a:t>
            </a:r>
          </a:p>
          <a:p>
            <a:pPr marL="862013" lvl="1" indent="-342900">
              <a:lnSpc>
                <a:spcPct val="120000"/>
              </a:lnSpc>
              <a:spcBef>
                <a:spcPts val="0"/>
              </a:spcBef>
              <a:buClr>
                <a:schemeClr val="accent6"/>
              </a:buClr>
            </a:pPr>
            <a:r>
              <a:rPr lang="en-US" dirty="0">
                <a:solidFill>
                  <a:srgbClr val="2699BB"/>
                </a:solidFill>
                <a:latin typeface="+mn-lt"/>
                <a:hlinkClick r:id="rId4">
                  <a:extLst>
                    <a:ext uri="{A12FA001-AC4F-418D-AE19-62706E023703}">
                      <ahyp:hlinkClr xmlns:ahyp="http://schemas.microsoft.com/office/drawing/2018/hyperlinkcolor" val="tx"/>
                    </a:ext>
                  </a:extLst>
                </a:hlinkClick>
              </a:rPr>
              <a:t>Fragrances in Cosmetics | FDA</a:t>
            </a:r>
            <a:r>
              <a:rPr lang="en-US" dirty="0">
                <a:latin typeface="+mn-lt"/>
              </a:rPr>
              <a:t> (who regulates what)</a:t>
            </a:r>
            <a:endParaRPr lang="en-US" dirty="0">
              <a:latin typeface="+mn-lt"/>
              <a:hlinkClick r:id="rId3"/>
            </a:endParaRPr>
          </a:p>
          <a:p>
            <a:pPr marL="862013" lvl="1" indent="-342900">
              <a:lnSpc>
                <a:spcPct val="120000"/>
              </a:lnSpc>
              <a:spcBef>
                <a:spcPts val="0"/>
              </a:spcBef>
              <a:buClr>
                <a:schemeClr val="accent6"/>
              </a:buClr>
            </a:pPr>
            <a:r>
              <a:rPr lang="en-US" dirty="0">
                <a:latin typeface="+mn-lt"/>
                <a:hlinkClick r:id="rId5"/>
              </a:rPr>
              <a:t>Fragrances &amp; Work-Related Asthma (ca.gov)</a:t>
            </a:r>
            <a:endParaRPr lang="en-US" b="0" dirty="0">
              <a:latin typeface="+mn-lt"/>
            </a:endParaRPr>
          </a:p>
          <a:p>
            <a:pPr marL="862013" lvl="1" indent="-342900">
              <a:lnSpc>
                <a:spcPct val="120000"/>
              </a:lnSpc>
              <a:spcBef>
                <a:spcPts val="0"/>
              </a:spcBef>
              <a:buClr>
                <a:schemeClr val="accent6"/>
              </a:buClr>
            </a:pPr>
            <a:r>
              <a:rPr lang="en-US" b="0" dirty="0">
                <a:latin typeface="+mn-lt"/>
                <a:hlinkClick r:id="rId6"/>
              </a:rPr>
              <a:t>Fragrance-Free Toolkit from UCLA</a:t>
            </a:r>
            <a:endParaRPr lang="en-US" b="0" dirty="0">
              <a:latin typeface="+mn-lt"/>
            </a:endParaRPr>
          </a:p>
          <a:p>
            <a:pPr marL="862013" lvl="1" indent="-342900">
              <a:lnSpc>
                <a:spcPct val="120000"/>
              </a:lnSpc>
              <a:spcBef>
                <a:spcPts val="0"/>
              </a:spcBef>
              <a:buClr>
                <a:schemeClr val="accent6"/>
              </a:buClr>
            </a:pPr>
            <a:r>
              <a:rPr lang="en-US" dirty="0">
                <a:hlinkClick r:id="rId7"/>
              </a:rPr>
              <a:t>EPA Safer Choice – Fragrance Free products</a:t>
            </a:r>
            <a:endParaRPr lang="en-US" b="0" dirty="0">
              <a:latin typeface="+mn-lt"/>
            </a:endParaRPr>
          </a:p>
        </p:txBody>
      </p:sp>
      <p:sp>
        <p:nvSpPr>
          <p:cNvPr id="3" name="Title 2">
            <a:extLst>
              <a:ext uri="{FF2B5EF4-FFF2-40B4-BE49-F238E27FC236}">
                <a16:creationId xmlns:a16="http://schemas.microsoft.com/office/drawing/2014/main" id="{8916C770-43CE-B6E3-3308-CD5A78A81562}"/>
              </a:ext>
            </a:extLst>
          </p:cNvPr>
          <p:cNvSpPr>
            <a:spLocks noGrp="1"/>
          </p:cNvSpPr>
          <p:nvPr>
            <p:ph type="title"/>
          </p:nvPr>
        </p:nvSpPr>
        <p:spPr/>
        <p:txBody>
          <a:bodyPr>
            <a:normAutofit fontScale="90000"/>
          </a:bodyPr>
          <a:lstStyle/>
          <a:p>
            <a:r>
              <a:rPr lang="en-US" b="1" dirty="0">
                <a:solidFill>
                  <a:schemeClr val="accent6"/>
                </a:solidFill>
              </a:rPr>
              <a:t>Avoid Perfumed, Fragranced, and Scented Products</a:t>
            </a:r>
          </a:p>
        </p:txBody>
      </p:sp>
      <p:grpSp>
        <p:nvGrpSpPr>
          <p:cNvPr id="7" name="Group 6" descr="Photo of a car windshield with blurred traffic in front, air freshener shaped like a tree hanging from rear-view mirror. A red circle and x is around the air freshener.">
            <a:extLst>
              <a:ext uri="{FF2B5EF4-FFF2-40B4-BE49-F238E27FC236}">
                <a16:creationId xmlns:a16="http://schemas.microsoft.com/office/drawing/2014/main" id="{8D84514C-2A49-3409-EA35-73780D4BF481}"/>
              </a:ext>
            </a:extLst>
          </p:cNvPr>
          <p:cNvGrpSpPr/>
          <p:nvPr/>
        </p:nvGrpSpPr>
        <p:grpSpPr>
          <a:xfrm>
            <a:off x="8165937" y="2105448"/>
            <a:ext cx="3487452" cy="2857500"/>
            <a:chOff x="7726712" y="2508749"/>
            <a:chExt cx="3810000" cy="2857500"/>
          </a:xfrm>
        </p:grpSpPr>
        <p:pic>
          <p:nvPicPr>
            <p:cNvPr id="4" name="Content Placeholder 6" descr="A red fire hydrant on the street&#10;&#10;Description automatically generated with low confidence">
              <a:extLst>
                <a:ext uri="{FF2B5EF4-FFF2-40B4-BE49-F238E27FC236}">
                  <a16:creationId xmlns:a16="http://schemas.microsoft.com/office/drawing/2014/main" id="{1EFEF6CE-00D4-0B9B-4653-1E74BDA9A177}"/>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7726712" y="2508749"/>
              <a:ext cx="3810000" cy="2857500"/>
            </a:xfrm>
            <a:prstGeom prst="rect">
              <a:avLst/>
            </a:prstGeom>
          </p:spPr>
        </p:pic>
        <p:sp>
          <p:nvSpPr>
            <p:cNvPr id="6" name="Rectangle 5">
              <a:extLst>
                <a:ext uri="{FF2B5EF4-FFF2-40B4-BE49-F238E27FC236}">
                  <a16:creationId xmlns:a16="http://schemas.microsoft.com/office/drawing/2014/main" id="{CE9640DC-8C7E-DA45-CFF1-C775218F36B1}"/>
                </a:ext>
              </a:extLst>
            </p:cNvPr>
            <p:cNvSpPr/>
            <p:nvPr/>
          </p:nvSpPr>
          <p:spPr>
            <a:xfrm rot="20333216">
              <a:off x="9334500" y="3225800"/>
              <a:ext cx="558800" cy="203200"/>
            </a:xfrm>
            <a:prstGeom prst="rect">
              <a:avLst/>
            </a:prstGeom>
            <a:solidFill>
              <a:srgbClr val="4E1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Flowchart: Summing Junction 4">
            <a:extLst>
              <a:ext uri="{FF2B5EF4-FFF2-40B4-BE49-F238E27FC236}">
                <a16:creationId xmlns:a16="http://schemas.microsoft.com/office/drawing/2014/main" id="{1BACAB58-D08F-6A8C-0C16-1500A5BB7BF3}"/>
              </a:ext>
              <a:ext uri="{C183D7F6-B498-43B3-948B-1728B52AA6E4}">
                <adec:decorative xmlns:adec="http://schemas.microsoft.com/office/drawing/2017/decorative" val="1"/>
              </a:ext>
            </a:extLst>
          </p:cNvPr>
          <p:cNvSpPr/>
          <p:nvPr/>
        </p:nvSpPr>
        <p:spPr>
          <a:xfrm>
            <a:off x="9277596" y="2226794"/>
            <a:ext cx="1264134" cy="1394610"/>
          </a:xfrm>
          <a:prstGeom prst="flowChartSummingJunction">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00000"/>
                </a:solidFill>
              </a:ln>
              <a:noFill/>
            </a:endParaRPr>
          </a:p>
        </p:txBody>
      </p:sp>
      <p:sp>
        <p:nvSpPr>
          <p:cNvPr id="8" name="TextBox 7">
            <a:extLst>
              <a:ext uri="{FF2B5EF4-FFF2-40B4-BE49-F238E27FC236}">
                <a16:creationId xmlns:a16="http://schemas.microsoft.com/office/drawing/2014/main" id="{C362D671-5C18-CB5C-CE69-1CDC59CE2A46}"/>
              </a:ext>
            </a:extLst>
          </p:cNvPr>
          <p:cNvSpPr txBox="1"/>
          <p:nvPr/>
        </p:nvSpPr>
        <p:spPr>
          <a:xfrm>
            <a:off x="8032306" y="4936381"/>
            <a:ext cx="4111430" cy="461665"/>
          </a:xfrm>
          <a:prstGeom prst="rect">
            <a:avLst/>
          </a:prstGeom>
          <a:noFill/>
        </p:spPr>
        <p:txBody>
          <a:bodyPr wrap="square" rtlCol="0">
            <a:spAutoFit/>
          </a:bodyPr>
          <a:lstStyle/>
          <a:p>
            <a:r>
              <a:rPr lang="en-US" sz="1200" dirty="0"/>
              <a:t>Image Source: </a:t>
            </a:r>
            <a:r>
              <a:rPr lang="en-US" sz="1200" dirty="0">
                <a:hlinkClick r:id="rId9"/>
              </a:rPr>
              <a:t>CC BY-NC 2.0 2005 Sam Kim, Flickr Creative Commons</a:t>
            </a:r>
            <a:endParaRPr lang="en-US" sz="1200" dirty="0"/>
          </a:p>
        </p:txBody>
      </p:sp>
      <p:sp>
        <p:nvSpPr>
          <p:cNvPr id="11" name="TextBox 10">
            <a:extLst>
              <a:ext uri="{FF2B5EF4-FFF2-40B4-BE49-F238E27FC236}">
                <a16:creationId xmlns:a16="http://schemas.microsoft.com/office/drawing/2014/main" id="{13A45C01-BA6B-804D-B449-278C425A6778}"/>
              </a:ext>
            </a:extLst>
          </p:cNvPr>
          <p:cNvSpPr txBox="1"/>
          <p:nvPr/>
        </p:nvSpPr>
        <p:spPr>
          <a:xfrm>
            <a:off x="6785659" y="6030182"/>
            <a:ext cx="6094070" cy="369332"/>
          </a:xfrm>
          <a:prstGeom prst="rect">
            <a:avLst/>
          </a:prstGeom>
          <a:noFill/>
        </p:spPr>
        <p:txBody>
          <a:bodyPr wrap="square">
            <a:spAutoFit/>
          </a:bodyPr>
          <a:lstStyle/>
          <a:p>
            <a:r>
              <a:rPr lang="en-US" sz="1800" baseline="30000" dirty="0"/>
              <a:t>1</a:t>
            </a:r>
            <a:r>
              <a:rPr lang="en-US" sz="1800" dirty="0"/>
              <a:t> McDonald et al., 2018 10.1126/science.aaq0524</a:t>
            </a:r>
          </a:p>
        </p:txBody>
      </p:sp>
    </p:spTree>
    <p:extLst>
      <p:ext uri="{BB962C8B-B14F-4D97-AF65-F5344CB8AC3E}">
        <p14:creationId xmlns:p14="http://schemas.microsoft.com/office/powerpoint/2010/main" val="31374462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ody of water with rocks and trees in the background&#10;&#10;Description automatically generated with low confidence">
            <a:extLst>
              <a:ext uri="{FF2B5EF4-FFF2-40B4-BE49-F238E27FC236}">
                <a16:creationId xmlns:a16="http://schemas.microsoft.com/office/drawing/2014/main" id="{6EBE2239-0A44-CAE6-7CCD-BA4399ABA15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45C3076A-1522-B190-4376-6A089649D017}"/>
              </a:ext>
            </a:extLst>
          </p:cNvPr>
          <p:cNvSpPr txBox="1"/>
          <p:nvPr/>
        </p:nvSpPr>
        <p:spPr>
          <a:xfrm>
            <a:off x="4748515" y="251460"/>
            <a:ext cx="2694969" cy="523220"/>
          </a:xfrm>
          <a:prstGeom prst="rect">
            <a:avLst/>
          </a:prstGeom>
          <a:noFill/>
        </p:spPr>
        <p:txBody>
          <a:bodyPr wrap="none" rtlCol="0">
            <a:spAutoFit/>
          </a:bodyPr>
          <a:lstStyle/>
          <a:p>
            <a:r>
              <a:rPr lang="en-US" sz="2800" dirty="0">
                <a:solidFill>
                  <a:schemeClr val="accent1">
                    <a:lumMod val="75000"/>
                  </a:schemeClr>
                </a:solidFill>
                <a:latin typeface="Century Gothic" panose="020B0502020202020204" pitchFamily="34" charset="0"/>
              </a:rPr>
              <a:t>Fresh air break</a:t>
            </a:r>
          </a:p>
        </p:txBody>
      </p:sp>
    </p:spTree>
    <p:extLst>
      <p:ext uri="{BB962C8B-B14F-4D97-AF65-F5344CB8AC3E}">
        <p14:creationId xmlns:p14="http://schemas.microsoft.com/office/powerpoint/2010/main" val="3379894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EBB226-4BAE-74B6-9269-8D2B58B67C60}"/>
              </a:ext>
            </a:extLst>
          </p:cNvPr>
          <p:cNvSpPr/>
          <p:nvPr/>
        </p:nvSpPr>
        <p:spPr>
          <a:xfrm>
            <a:off x="4724400" y="685800"/>
            <a:ext cx="2743200" cy="2743200"/>
          </a:xfrm>
          <a:prstGeom prst="rect">
            <a:avLst/>
          </a:prstGeom>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a:solidFill>
                  <a:sysClr val="windowText" lastClr="000000"/>
                </a:solidFill>
                <a:latin typeface="Century Gothic" panose="020B0502020202020204" pitchFamily="34" charset="0"/>
              </a:rPr>
              <a:t>Keep it Dry</a:t>
            </a:r>
          </a:p>
        </p:txBody>
      </p:sp>
    </p:spTree>
    <p:extLst>
      <p:ext uri="{BB962C8B-B14F-4D97-AF65-F5344CB8AC3E}">
        <p14:creationId xmlns:p14="http://schemas.microsoft.com/office/powerpoint/2010/main" val="26039826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22"/>
          </p:nvPr>
        </p:nvSpPr>
        <p:spPr>
          <a:xfrm>
            <a:off x="5961739" y="2130013"/>
            <a:ext cx="5742581" cy="3259567"/>
          </a:xfrm>
        </p:spPr>
        <p:txBody>
          <a:bodyPr>
            <a:normAutofit fontScale="77500" lnSpcReduction="20000"/>
          </a:bodyPr>
          <a:lstStyle/>
          <a:p>
            <a:pPr marL="457200" indent="-457200">
              <a:buClr>
                <a:schemeClr val="accent6"/>
              </a:buClr>
              <a:buFont typeface="Wingdings" panose="05000000000000000000" pitchFamily="2" charset="2"/>
              <a:buChar char="§"/>
            </a:pPr>
            <a:r>
              <a:rPr lang="en-US" sz="3200" dirty="0">
                <a:latin typeface="+mn-lt"/>
                <a:hlinkClick r:id="rId3"/>
              </a:rPr>
              <a:t>Video: Mold Prevention and Treatment in Your Home</a:t>
            </a:r>
            <a:endParaRPr lang="en-US" sz="3200" dirty="0">
              <a:latin typeface="+mn-lt"/>
            </a:endParaRPr>
          </a:p>
          <a:p>
            <a:pPr marL="457200" indent="-457200">
              <a:buClr>
                <a:schemeClr val="accent6"/>
              </a:buClr>
              <a:buFont typeface="Wingdings" panose="05000000000000000000" pitchFamily="2" charset="2"/>
              <a:buChar char="§"/>
            </a:pPr>
            <a:r>
              <a:rPr lang="en-US" sz="3200" dirty="0">
                <a:latin typeface="+mn-lt"/>
              </a:rPr>
              <a:t>Mold Information Line: </a:t>
            </a:r>
            <a:r>
              <a:rPr lang="en-US" sz="3200" dirty="0">
                <a:solidFill>
                  <a:schemeClr val="accent5"/>
                </a:solidFill>
                <a:latin typeface="+mn-lt"/>
              </a:rPr>
              <a:t>360-236-3090</a:t>
            </a:r>
          </a:p>
          <a:p>
            <a:pPr marL="457200" indent="-457200">
              <a:buClr>
                <a:schemeClr val="accent6"/>
              </a:buClr>
              <a:buFont typeface="Wingdings" panose="05000000000000000000" pitchFamily="2" charset="2"/>
              <a:buChar char="§"/>
            </a:pPr>
            <a:r>
              <a:rPr lang="en-US" sz="3200" dirty="0">
                <a:latin typeface="+mn-lt"/>
              </a:rPr>
              <a:t>E/Mailed information packet:</a:t>
            </a:r>
          </a:p>
          <a:p>
            <a:pPr marL="976313" lvl="1" indent="-457200">
              <a:buClr>
                <a:schemeClr val="accent6"/>
              </a:buClr>
              <a:buFont typeface="Wingdings" panose="05000000000000000000" pitchFamily="2" charset="2"/>
              <a:buChar char="§"/>
            </a:pPr>
            <a:r>
              <a:rPr lang="en-US" sz="2600" dirty="0">
                <a:latin typeface="+mn-lt"/>
              </a:rPr>
              <a:t>Brief Guide to Mold, Moisture, and Your Home (EPA)</a:t>
            </a:r>
          </a:p>
          <a:p>
            <a:pPr marL="976313" lvl="1" indent="-457200">
              <a:buClr>
                <a:schemeClr val="accent6"/>
              </a:buClr>
              <a:buFont typeface="Wingdings" panose="05000000000000000000" pitchFamily="2" charset="2"/>
              <a:buChar char="§"/>
            </a:pPr>
            <a:r>
              <a:rPr lang="en-US" sz="2600" dirty="0">
                <a:latin typeface="+mn-lt"/>
                <a:hlinkClick r:id="rId4"/>
              </a:rPr>
              <a:t>Mold Guidance for Tenants and Landlords brochure (NW Clean Air Agency)</a:t>
            </a:r>
            <a:endParaRPr lang="en-US" sz="2600" dirty="0">
              <a:latin typeface="+mn-lt"/>
            </a:endParaRPr>
          </a:p>
          <a:p>
            <a:pPr marL="976313" lvl="1" indent="-457200">
              <a:buClr>
                <a:schemeClr val="accent6"/>
              </a:buClr>
              <a:buFont typeface="Wingdings" panose="05000000000000000000" pitchFamily="2" charset="2"/>
              <a:buChar char="§"/>
            </a:pPr>
            <a:r>
              <a:rPr lang="en-US" sz="2600" dirty="0"/>
              <a:t>DOH’s mold webpage</a:t>
            </a:r>
          </a:p>
          <a:p>
            <a:pPr marL="976313" lvl="1" indent="-457200">
              <a:buClr>
                <a:schemeClr val="accent6"/>
              </a:buClr>
              <a:buFont typeface="Wingdings" panose="05000000000000000000" pitchFamily="2" charset="2"/>
              <a:buChar char="§"/>
            </a:pPr>
            <a:r>
              <a:rPr lang="en-US" sz="2600" dirty="0">
                <a:latin typeface="+mn-lt"/>
              </a:rPr>
              <a:t>List of tenant-landlor</a:t>
            </a:r>
            <a:r>
              <a:rPr lang="en-US" sz="2600" dirty="0"/>
              <a:t>d resources</a:t>
            </a:r>
            <a:endParaRPr lang="en-US" sz="2600" dirty="0">
              <a:latin typeface="+mn-lt"/>
            </a:endParaRPr>
          </a:p>
          <a:p>
            <a:pPr marL="342900" indent="-342900">
              <a:buFont typeface="Arial" panose="020B0604020202020204" pitchFamily="34" charset="0"/>
              <a:buChar char="•"/>
            </a:pPr>
            <a:endParaRPr lang="en-US" sz="2800" dirty="0">
              <a:solidFill>
                <a:schemeClr val="tx1"/>
              </a:solidFill>
              <a:latin typeface="+mn-lt"/>
            </a:endParaRPr>
          </a:p>
          <a:p>
            <a:endParaRPr lang="en-US" sz="2800" dirty="0">
              <a:latin typeface="+mn-lt"/>
            </a:endParaRPr>
          </a:p>
        </p:txBody>
      </p:sp>
      <p:sp>
        <p:nvSpPr>
          <p:cNvPr id="3" name="Title 2"/>
          <p:cNvSpPr>
            <a:spLocks noGrp="1"/>
          </p:cNvSpPr>
          <p:nvPr>
            <p:ph type="title"/>
          </p:nvPr>
        </p:nvSpPr>
        <p:spPr>
          <a:xfrm>
            <a:off x="5542" y="264160"/>
            <a:ext cx="12180916" cy="891844"/>
          </a:xfrm>
        </p:spPr>
        <p:txBody>
          <a:bodyPr>
            <a:normAutofit/>
          </a:bodyPr>
          <a:lstStyle/>
          <a:p>
            <a:r>
              <a:rPr lang="en-US" dirty="0">
                <a:solidFill>
                  <a:schemeClr val="accent6"/>
                </a:solidFill>
              </a:rPr>
              <a:t>Mold and Moisture</a:t>
            </a:r>
            <a:br>
              <a:rPr lang="en-US" dirty="0">
                <a:solidFill>
                  <a:schemeClr val="accent6"/>
                </a:solidFill>
              </a:rPr>
            </a:br>
            <a:r>
              <a:rPr lang="en-US" sz="2200" dirty="0">
                <a:solidFill>
                  <a:schemeClr val="accent6"/>
                </a:solidFill>
                <a:hlinkClick r:id="rId5"/>
              </a:rPr>
              <a:t>www.doh.wa.gov/mold</a:t>
            </a:r>
            <a:endParaRPr lang="en-US" sz="2200" dirty="0">
              <a:solidFill>
                <a:schemeClr val="accent6"/>
              </a:solidFill>
            </a:endParaRPr>
          </a:p>
        </p:txBody>
      </p:sp>
      <p:pic>
        <p:nvPicPr>
          <p:cNvPr id="5" name="Picture 4" descr="Screenshot of mold video">
            <a:extLst>
              <a:ext uri="{FF2B5EF4-FFF2-40B4-BE49-F238E27FC236}">
                <a16:creationId xmlns:a16="http://schemas.microsoft.com/office/drawing/2014/main" id="{B57806EB-32AB-4402-509E-CFD9912C340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1200" y="1841499"/>
            <a:ext cx="4827654" cy="2758659"/>
          </a:xfrm>
          <a:prstGeom prst="rect">
            <a:avLst/>
          </a:prstGeom>
        </p:spPr>
      </p:pic>
      <p:sp>
        <p:nvSpPr>
          <p:cNvPr id="4" name="TextBox 3">
            <a:extLst>
              <a:ext uri="{FF2B5EF4-FFF2-40B4-BE49-F238E27FC236}">
                <a16:creationId xmlns:a16="http://schemas.microsoft.com/office/drawing/2014/main" id="{D8E9DF4E-E84D-10EF-E038-8AC65653C156}"/>
              </a:ext>
            </a:extLst>
          </p:cNvPr>
          <p:cNvSpPr txBox="1"/>
          <p:nvPr/>
        </p:nvSpPr>
        <p:spPr>
          <a:xfrm>
            <a:off x="1366221" y="5292762"/>
            <a:ext cx="2652073" cy="369332"/>
          </a:xfrm>
          <a:prstGeom prst="rect">
            <a:avLst/>
          </a:prstGeom>
          <a:noFill/>
        </p:spPr>
        <p:txBody>
          <a:bodyPr wrap="none" rtlCol="0">
            <a:spAutoFit/>
          </a:bodyPr>
          <a:lstStyle/>
          <a:p>
            <a:r>
              <a:rPr lang="en-US" dirty="0"/>
              <a:t>Update coming very soon!</a:t>
            </a:r>
          </a:p>
        </p:txBody>
      </p:sp>
    </p:spTree>
    <p:extLst>
      <p:ext uri="{BB962C8B-B14F-4D97-AF65-F5344CB8AC3E}">
        <p14:creationId xmlns:p14="http://schemas.microsoft.com/office/powerpoint/2010/main" val="38269310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695FE0-E0D7-ED92-01FB-AB5C606E5CFE}"/>
              </a:ext>
            </a:extLst>
          </p:cNvPr>
          <p:cNvSpPr>
            <a:spLocks noGrp="1"/>
          </p:cNvSpPr>
          <p:nvPr>
            <p:ph type="title"/>
          </p:nvPr>
        </p:nvSpPr>
        <p:spPr>
          <a:xfrm>
            <a:off x="1712259" y="1317811"/>
            <a:ext cx="8767481" cy="1650234"/>
          </a:xfrm>
        </p:spPr>
        <p:txBody>
          <a:bodyPr>
            <a:normAutofit fontScale="90000"/>
          </a:bodyPr>
          <a:lstStyle/>
          <a:p>
            <a:r>
              <a:rPr lang="en-US" sz="3200" dirty="0">
                <a:effectLst/>
                <a:latin typeface="Calibri" panose="020F0502020204030204" pitchFamily="34" charset="0"/>
                <a:ea typeface="Calibri" panose="020F0502020204030204" pitchFamily="34" charset="0"/>
                <a:cs typeface="Calibri" panose="020F0502020204030204" pitchFamily="34" charset="0"/>
              </a:rPr>
              <a:t>We spend most of our days in indoor environments, which means the air we breathe in our homes and workspaces has a big impact on our health.</a:t>
            </a:r>
            <a:br>
              <a:rPr lang="en-US" dirty="0"/>
            </a:br>
            <a:endParaRPr lang="en-US" dirty="0"/>
          </a:p>
        </p:txBody>
      </p:sp>
    </p:spTree>
    <p:extLst>
      <p:ext uri="{BB962C8B-B14F-4D97-AF65-F5344CB8AC3E}">
        <p14:creationId xmlns:p14="http://schemas.microsoft.com/office/powerpoint/2010/main" val="5279148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22"/>
          </p:nvPr>
        </p:nvSpPr>
        <p:spPr>
          <a:xfrm>
            <a:off x="615449" y="4081533"/>
            <a:ext cx="6109842" cy="2116857"/>
          </a:xfrm>
        </p:spPr>
        <p:txBody>
          <a:bodyPr>
            <a:normAutofit fontScale="85000" lnSpcReduction="20000"/>
          </a:bodyPr>
          <a:lstStyle/>
          <a:p>
            <a:pPr>
              <a:buClrTx/>
            </a:pPr>
            <a:r>
              <a:rPr lang="en-US" sz="2800" dirty="0"/>
              <a:t>Learn about rights and resources</a:t>
            </a:r>
          </a:p>
          <a:p>
            <a:pPr marL="976313" lvl="1" indent="-457200">
              <a:buClrTx/>
            </a:pPr>
            <a:r>
              <a:rPr lang="en-US" sz="2800" dirty="0"/>
              <a:t>Info about requirements and rights</a:t>
            </a:r>
          </a:p>
          <a:p>
            <a:pPr marL="976313" lvl="1" indent="-457200">
              <a:buClrTx/>
            </a:pPr>
            <a:r>
              <a:rPr lang="en-US" sz="2800" dirty="0"/>
              <a:t>Resources to handle disputes</a:t>
            </a:r>
          </a:p>
          <a:p>
            <a:pPr>
              <a:buClrTx/>
            </a:pPr>
            <a:r>
              <a:rPr lang="en-US" sz="2900" dirty="0"/>
              <a:t>Report building code violations to local building code enforcement</a:t>
            </a:r>
          </a:p>
          <a:p>
            <a:pPr marL="976313" lvl="1" indent="-457200">
              <a:buClrTx/>
            </a:pPr>
            <a:r>
              <a:rPr lang="en-US" sz="2900" dirty="0">
                <a:solidFill>
                  <a:schemeClr val="tx1"/>
                </a:solidFill>
              </a:rPr>
              <a:t>Water/structural – not mold</a:t>
            </a:r>
            <a:endParaRPr lang="en-US" sz="2900" dirty="0"/>
          </a:p>
          <a:p>
            <a:pPr marL="342900" indent="-342900">
              <a:buFont typeface="Arial" panose="020B0604020202020204" pitchFamily="34" charset="0"/>
              <a:buChar char="•"/>
            </a:pPr>
            <a:endParaRPr lang="en-US" sz="3000" dirty="0">
              <a:latin typeface="+mn-lt"/>
            </a:endParaRPr>
          </a:p>
          <a:p>
            <a:pPr marL="342900" indent="-342900">
              <a:buFont typeface="Arial" panose="020B0604020202020204" pitchFamily="34" charset="0"/>
              <a:buChar char="•"/>
            </a:pPr>
            <a:endParaRPr lang="en-US" sz="2800" dirty="0">
              <a:latin typeface="+mn-lt"/>
            </a:endParaRPr>
          </a:p>
        </p:txBody>
      </p:sp>
      <p:sp>
        <p:nvSpPr>
          <p:cNvPr id="3" name="Title 2"/>
          <p:cNvSpPr>
            <a:spLocks noGrp="1"/>
          </p:cNvSpPr>
          <p:nvPr>
            <p:ph type="title"/>
          </p:nvPr>
        </p:nvSpPr>
        <p:spPr>
          <a:xfrm>
            <a:off x="5542" y="310596"/>
            <a:ext cx="12180916" cy="845408"/>
          </a:xfrm>
        </p:spPr>
        <p:txBody>
          <a:bodyPr>
            <a:normAutofit/>
          </a:bodyPr>
          <a:lstStyle/>
          <a:p>
            <a:r>
              <a:rPr lang="en-US" i="0" dirty="0">
                <a:solidFill>
                  <a:schemeClr val="accent6"/>
                </a:solidFill>
                <a:effectLst/>
                <a:hlinkClick r:id="rId3">
                  <a:extLst>
                    <a:ext uri="{A12FA001-AC4F-418D-AE19-62706E023703}">
                      <ahyp:hlinkClr xmlns:ahyp="http://schemas.microsoft.com/office/drawing/2018/hyperlinkcolor" val="tx"/>
                    </a:ext>
                  </a:extLst>
                </a:hlinkClick>
              </a:rPr>
              <a:t>Renters, Landlords, and Mold</a:t>
            </a:r>
            <a:br>
              <a:rPr lang="en-US" i="0" dirty="0">
                <a:solidFill>
                  <a:schemeClr val="accent6"/>
                </a:solidFill>
                <a:effectLst/>
              </a:rPr>
            </a:br>
            <a:r>
              <a:rPr lang="en-US" sz="2200" i="0" dirty="0">
                <a:solidFill>
                  <a:schemeClr val="accent6"/>
                </a:solidFill>
                <a:effectLst/>
              </a:rPr>
              <a:t>www.doh.wa.gov/rentermold</a:t>
            </a:r>
            <a:endParaRPr lang="en-US" sz="2200" dirty="0">
              <a:solidFill>
                <a:schemeClr val="accent6"/>
              </a:solidFill>
            </a:endParaRPr>
          </a:p>
        </p:txBody>
      </p:sp>
      <p:sp>
        <p:nvSpPr>
          <p:cNvPr id="7" name="TextBox 6">
            <a:extLst>
              <a:ext uri="{FF2B5EF4-FFF2-40B4-BE49-F238E27FC236}">
                <a16:creationId xmlns:a16="http://schemas.microsoft.com/office/drawing/2014/main" id="{27754B6E-D0AA-EE7D-8FFB-CB6743E18567}"/>
              </a:ext>
            </a:extLst>
          </p:cNvPr>
          <p:cNvSpPr txBox="1"/>
          <p:nvPr/>
        </p:nvSpPr>
        <p:spPr>
          <a:xfrm>
            <a:off x="7305742" y="4081533"/>
            <a:ext cx="4698190" cy="830997"/>
          </a:xfrm>
          <a:prstGeom prst="rect">
            <a:avLst/>
          </a:prstGeom>
          <a:noFill/>
        </p:spPr>
        <p:txBody>
          <a:bodyPr wrap="square">
            <a:spAutoFit/>
          </a:bodyPr>
          <a:lstStyle/>
          <a:p>
            <a:r>
              <a:rPr lang="en-US" sz="1600" dirty="0"/>
              <a:t>One example resource we recommend – NW Justice Project / CLEAR line / WashingtonLawHelp.org. </a:t>
            </a:r>
            <a:br>
              <a:rPr lang="en-US" sz="1600" dirty="0">
                <a:hlinkClick r:id="rId4"/>
              </a:rPr>
            </a:br>
            <a:r>
              <a:rPr lang="en-US" sz="1600" dirty="0">
                <a:hlinkClick r:id="rId4"/>
              </a:rPr>
              <a:t>Tenants: If you need repairs | WashingtonLawHelp.org</a:t>
            </a:r>
            <a:endParaRPr lang="en-US" sz="1600" dirty="0"/>
          </a:p>
        </p:txBody>
      </p:sp>
      <p:pic>
        <p:nvPicPr>
          <p:cNvPr id="9" name="Picture 8">
            <a:extLst>
              <a:ext uri="{FF2B5EF4-FFF2-40B4-BE49-F238E27FC236}">
                <a16:creationId xmlns:a16="http://schemas.microsoft.com/office/drawing/2014/main" id="{D23313B6-220D-4AF7-77CA-AC47FF44192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02747" y="1609380"/>
            <a:ext cx="4292651" cy="2472153"/>
          </a:xfrm>
          <a:prstGeom prst="rect">
            <a:avLst/>
          </a:prstGeom>
        </p:spPr>
      </p:pic>
      <p:sp>
        <p:nvSpPr>
          <p:cNvPr id="11" name="TextBox 10">
            <a:extLst>
              <a:ext uri="{FF2B5EF4-FFF2-40B4-BE49-F238E27FC236}">
                <a16:creationId xmlns:a16="http://schemas.microsoft.com/office/drawing/2014/main" id="{55683AE1-F128-25C6-51F7-EABFF098D945}"/>
              </a:ext>
            </a:extLst>
          </p:cNvPr>
          <p:cNvSpPr txBox="1"/>
          <p:nvPr/>
        </p:nvSpPr>
        <p:spPr>
          <a:xfrm>
            <a:off x="615449" y="1609380"/>
            <a:ext cx="6109842" cy="2308324"/>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buClrTx/>
            </a:pPr>
            <a:r>
              <a:rPr lang="en-US" sz="2000" dirty="0">
                <a:latin typeface="+mn-lt"/>
              </a:rPr>
              <a:t>Residential Landlord-Tenant Act (self-enforced)</a:t>
            </a:r>
          </a:p>
          <a:p>
            <a:pPr marL="61913"/>
            <a:r>
              <a:rPr lang="en-US" sz="2000" u="sng" dirty="0">
                <a:latin typeface="+mn-lt"/>
              </a:rPr>
              <a:t>Landlords</a:t>
            </a:r>
            <a:r>
              <a:rPr lang="en-US" sz="2000" dirty="0">
                <a:latin typeface="+mn-lt"/>
              </a:rPr>
              <a:t>:</a:t>
            </a:r>
          </a:p>
          <a:p>
            <a:pPr marL="747713" lvl="1" indent="-457200">
              <a:buFont typeface="Wingdings" panose="05000000000000000000" pitchFamily="2" charset="2"/>
              <a:buChar char="§"/>
            </a:pPr>
            <a:r>
              <a:rPr lang="en-US" sz="2000" b="0" i="0" dirty="0">
                <a:solidFill>
                  <a:srgbClr val="3B3B3B"/>
                </a:solidFill>
                <a:effectLst/>
                <a:latin typeface="+mn-lt"/>
              </a:rPr>
              <a:t>Fix building problems to avoid moisture buildup</a:t>
            </a:r>
            <a:endParaRPr lang="en-US" sz="2000" dirty="0">
              <a:latin typeface="+mn-lt"/>
            </a:endParaRPr>
          </a:p>
          <a:p>
            <a:pPr marL="747713" lvl="1" indent="-457200">
              <a:buFont typeface="Wingdings" panose="05000000000000000000" pitchFamily="2" charset="2"/>
              <a:buChar char="§"/>
            </a:pPr>
            <a:r>
              <a:rPr lang="en-US" sz="2000" dirty="0">
                <a:latin typeface="+mn-lt"/>
              </a:rPr>
              <a:t>Notify tenant about health hazards, control</a:t>
            </a:r>
          </a:p>
          <a:p>
            <a:pPr marL="61913"/>
            <a:r>
              <a:rPr lang="en-US" sz="2000" u="sng" dirty="0">
                <a:latin typeface="+mn-lt"/>
              </a:rPr>
              <a:t>Tenants</a:t>
            </a:r>
            <a:r>
              <a:rPr lang="en-US" sz="2000" dirty="0">
                <a:latin typeface="+mn-lt"/>
              </a:rPr>
              <a:t>:</a:t>
            </a:r>
          </a:p>
          <a:p>
            <a:pPr marL="747713" lvl="1" indent="-457200">
              <a:buFont typeface="Wingdings" panose="05000000000000000000" pitchFamily="2" charset="2"/>
              <a:buChar char="§"/>
            </a:pPr>
            <a:r>
              <a:rPr lang="en-US" sz="2000" dirty="0">
                <a:latin typeface="+mn-lt"/>
              </a:rPr>
              <a:t>Operate heating, ventilation to limit condensation</a:t>
            </a:r>
          </a:p>
          <a:p>
            <a:pPr marL="747713" lvl="1" indent="-457200">
              <a:buFont typeface="Wingdings" panose="05000000000000000000" pitchFamily="2" charset="2"/>
              <a:buChar char="§"/>
            </a:pPr>
            <a:r>
              <a:rPr lang="en-US" sz="2000" dirty="0">
                <a:latin typeface="+mn-lt"/>
              </a:rPr>
              <a:t>Communicate to landlord about leaks or moisture</a:t>
            </a:r>
          </a:p>
        </p:txBody>
      </p:sp>
    </p:spTree>
    <p:extLst>
      <p:ext uri="{BB962C8B-B14F-4D97-AF65-F5344CB8AC3E}">
        <p14:creationId xmlns:p14="http://schemas.microsoft.com/office/powerpoint/2010/main" val="34312669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10438FD-CCA2-D542-E964-D7A83EADB2A9}"/>
              </a:ext>
            </a:extLst>
          </p:cNvPr>
          <p:cNvSpPr>
            <a:spLocks noGrp="1"/>
          </p:cNvSpPr>
          <p:nvPr>
            <p:ph type="body" sz="quarter" idx="22"/>
          </p:nvPr>
        </p:nvSpPr>
        <p:spPr>
          <a:xfrm>
            <a:off x="1635368" y="1793630"/>
            <a:ext cx="9122279" cy="4044462"/>
          </a:xfrm>
        </p:spPr>
        <p:style>
          <a:lnRef idx="2">
            <a:schemeClr val="accent2"/>
          </a:lnRef>
          <a:fillRef idx="1">
            <a:schemeClr val="lt1"/>
          </a:fillRef>
          <a:effectRef idx="0">
            <a:schemeClr val="accent2"/>
          </a:effectRef>
          <a:fontRef idx="minor">
            <a:schemeClr val="dk1"/>
          </a:fontRef>
        </p:style>
        <p:txBody>
          <a:bodyPr/>
          <a:lstStyle/>
          <a:p>
            <a:pPr marL="342900" indent="-342900">
              <a:lnSpc>
                <a:spcPct val="100000"/>
              </a:lnSpc>
              <a:spcBef>
                <a:spcPts val="600"/>
              </a:spcBef>
              <a:buClr>
                <a:schemeClr val="accent6"/>
              </a:buClr>
              <a:buFont typeface="Arial" panose="020B0604020202020204" pitchFamily="34" charset="0"/>
              <a:buChar char="•"/>
            </a:pPr>
            <a:r>
              <a:rPr lang="en-US" sz="2400" dirty="0">
                <a:latin typeface="Century Gothic" panose="020B0502020202020204" pitchFamily="34" charset="0"/>
              </a:rPr>
              <a:t>Health concerns (mold </a:t>
            </a:r>
            <a:r>
              <a:rPr lang="en-US" sz="2400" i="1" dirty="0">
                <a:latin typeface="Century Gothic" panose="020B0502020202020204" pitchFamily="34" charset="0"/>
              </a:rPr>
              <a:t>and</a:t>
            </a:r>
            <a:r>
              <a:rPr lang="en-US" sz="2400" dirty="0">
                <a:latin typeface="Century Gothic" panose="020B0502020202020204" pitchFamily="34" charset="0"/>
              </a:rPr>
              <a:t> moisture): Asthma, allergies; infections rare</a:t>
            </a:r>
          </a:p>
          <a:p>
            <a:pPr marL="342900" indent="-342900">
              <a:lnSpc>
                <a:spcPct val="100000"/>
              </a:lnSpc>
              <a:spcBef>
                <a:spcPts val="600"/>
              </a:spcBef>
              <a:buClr>
                <a:schemeClr val="accent6"/>
              </a:buClr>
              <a:buFont typeface="Arial" panose="020B0604020202020204" pitchFamily="34" charset="0"/>
              <a:buChar char="•"/>
            </a:pPr>
            <a:r>
              <a:rPr lang="en-US" sz="2400" dirty="0">
                <a:latin typeface="Century Gothic" panose="020B0502020202020204" pitchFamily="34" charset="0"/>
              </a:rPr>
              <a:t>Don’t need to know the color/type</a:t>
            </a:r>
          </a:p>
          <a:p>
            <a:pPr marL="342900" indent="-342900">
              <a:buClrTx/>
              <a:buFont typeface="Arial" panose="020B0604020202020204" pitchFamily="34" charset="0"/>
              <a:buChar char="•"/>
            </a:pPr>
            <a:r>
              <a:rPr lang="en-US" sz="2400" dirty="0">
                <a:latin typeface="Century Gothic" panose="020B0502020202020204" pitchFamily="34" charset="0"/>
              </a:rPr>
              <a:t>Mold is a moisture problem! Remediation:</a:t>
            </a:r>
          </a:p>
          <a:p>
            <a:pPr marL="862013" lvl="1" indent="-342900">
              <a:lnSpc>
                <a:spcPct val="100000"/>
              </a:lnSpc>
              <a:spcBef>
                <a:spcPts val="600"/>
              </a:spcBef>
              <a:buClr>
                <a:schemeClr val="accent6"/>
              </a:buClr>
            </a:pPr>
            <a:r>
              <a:rPr lang="en-US" dirty="0">
                <a:latin typeface="Century Gothic" panose="020B0502020202020204" pitchFamily="34" charset="0"/>
              </a:rPr>
              <a:t>Fix the water problem</a:t>
            </a:r>
          </a:p>
          <a:p>
            <a:pPr marL="862013" lvl="1" indent="-342900">
              <a:lnSpc>
                <a:spcPct val="100000"/>
              </a:lnSpc>
              <a:spcBef>
                <a:spcPts val="600"/>
              </a:spcBef>
              <a:buClr>
                <a:schemeClr val="accent6"/>
              </a:buClr>
            </a:pPr>
            <a:r>
              <a:rPr lang="en-US" dirty="0">
                <a:latin typeface="Century Gothic" panose="020B0502020202020204" pitchFamily="34" charset="0"/>
              </a:rPr>
              <a:t>Clean the mold – use soap and water</a:t>
            </a:r>
          </a:p>
          <a:p>
            <a:pPr marL="1033463" lvl="2" indent="-285750">
              <a:lnSpc>
                <a:spcPct val="100000"/>
              </a:lnSpc>
              <a:spcBef>
                <a:spcPts val="600"/>
              </a:spcBef>
              <a:buClr>
                <a:schemeClr val="accent6"/>
              </a:buClr>
            </a:pPr>
            <a:r>
              <a:rPr lang="en-US" dirty="0">
                <a:latin typeface="Century Gothic" panose="020B0502020202020204" pitchFamily="34" charset="0"/>
              </a:rPr>
              <a:t>Hire a professional  if &gt; 10 ft</a:t>
            </a:r>
            <a:r>
              <a:rPr lang="en-US" baseline="30000" dirty="0">
                <a:latin typeface="Century Gothic" panose="020B0502020202020204" pitchFamily="34" charset="0"/>
              </a:rPr>
              <a:t>2</a:t>
            </a:r>
            <a:r>
              <a:rPr lang="en-US" dirty="0">
                <a:latin typeface="Century Gothic" panose="020B0502020202020204" pitchFamily="34" charset="0"/>
              </a:rPr>
              <a:t> or commercial or sewage</a:t>
            </a:r>
          </a:p>
          <a:p>
            <a:pPr marL="862013" lvl="1" indent="-342900">
              <a:lnSpc>
                <a:spcPct val="100000"/>
              </a:lnSpc>
              <a:spcBef>
                <a:spcPts val="600"/>
              </a:spcBef>
              <a:buClr>
                <a:schemeClr val="accent6"/>
              </a:buClr>
            </a:pPr>
            <a:r>
              <a:rPr lang="en-US" dirty="0">
                <a:latin typeface="Century Gothic" panose="020B0502020202020204" pitchFamily="34" charset="0"/>
              </a:rPr>
              <a:t>Remove water, dry materials promptly (24-48 </a:t>
            </a:r>
            <a:r>
              <a:rPr lang="en-US" dirty="0" err="1">
                <a:latin typeface="Century Gothic" panose="020B0502020202020204" pitchFamily="34" charset="0"/>
              </a:rPr>
              <a:t>hrs</a:t>
            </a:r>
            <a:r>
              <a:rPr lang="en-US" dirty="0">
                <a:latin typeface="Century Gothic" panose="020B0502020202020204" pitchFamily="34" charset="0"/>
              </a:rPr>
              <a:t>)</a:t>
            </a:r>
          </a:p>
          <a:p>
            <a:pPr marL="342900" indent="-342900">
              <a:lnSpc>
                <a:spcPct val="100000"/>
              </a:lnSpc>
              <a:spcBef>
                <a:spcPts val="600"/>
              </a:spcBef>
              <a:buClr>
                <a:schemeClr val="accent6"/>
              </a:buClr>
              <a:buFont typeface="Arial" panose="020B0604020202020204" pitchFamily="34" charset="0"/>
              <a:buChar char="•"/>
            </a:pPr>
            <a:r>
              <a:rPr lang="en-US" sz="2400" dirty="0">
                <a:latin typeface="Century Gothic" panose="020B0502020202020204" pitchFamily="34" charset="0"/>
              </a:rPr>
              <a:t>IF clean/investigate, do wear PPE: Mask, goggles, gloves.</a:t>
            </a:r>
          </a:p>
          <a:p>
            <a:pPr marL="976313" lvl="1" indent="-457200">
              <a:lnSpc>
                <a:spcPct val="100000"/>
              </a:lnSpc>
              <a:spcBef>
                <a:spcPts val="600"/>
              </a:spcBef>
              <a:buClr>
                <a:schemeClr val="accent6"/>
              </a:buClr>
            </a:pPr>
            <a:endParaRPr lang="en-US" dirty="0">
              <a:latin typeface="Century Gothic" panose="020B0502020202020204" pitchFamily="34" charset="0"/>
            </a:endParaRPr>
          </a:p>
          <a:p>
            <a:pPr marL="342900" indent="-342900">
              <a:lnSpc>
                <a:spcPct val="100000"/>
              </a:lnSpc>
              <a:spcBef>
                <a:spcPts val="600"/>
              </a:spcBef>
              <a:buFont typeface="Arial" panose="020B0604020202020204" pitchFamily="34" charset="0"/>
              <a:buChar char="•"/>
            </a:pPr>
            <a:endParaRPr lang="en-US" sz="1800" dirty="0">
              <a:latin typeface="Century Gothic" panose="020B0502020202020204" pitchFamily="34" charset="0"/>
            </a:endParaRPr>
          </a:p>
        </p:txBody>
      </p:sp>
      <p:sp>
        <p:nvSpPr>
          <p:cNvPr id="3" name="Title 2">
            <a:extLst>
              <a:ext uri="{FF2B5EF4-FFF2-40B4-BE49-F238E27FC236}">
                <a16:creationId xmlns:a16="http://schemas.microsoft.com/office/drawing/2014/main" id="{BB087872-1EDA-3626-E6E5-B9F19B41C5AF}"/>
              </a:ext>
            </a:extLst>
          </p:cNvPr>
          <p:cNvSpPr>
            <a:spLocks noGrp="1"/>
          </p:cNvSpPr>
          <p:nvPr>
            <p:ph type="title"/>
          </p:nvPr>
        </p:nvSpPr>
        <p:spPr/>
        <p:txBody>
          <a:bodyPr>
            <a:normAutofit fontScale="90000"/>
          </a:bodyPr>
          <a:lstStyle/>
          <a:p>
            <a:r>
              <a:rPr lang="en-US" dirty="0"/>
              <a:t>Mold and Moisture: Key Points</a:t>
            </a:r>
          </a:p>
        </p:txBody>
      </p:sp>
      <p:sp>
        <p:nvSpPr>
          <p:cNvPr id="5" name="TextBox 4">
            <a:extLst>
              <a:ext uri="{FF2B5EF4-FFF2-40B4-BE49-F238E27FC236}">
                <a16:creationId xmlns:a16="http://schemas.microsoft.com/office/drawing/2014/main" id="{9098515C-D363-5BEA-557D-DC566F7A0FD7}"/>
              </a:ext>
            </a:extLst>
          </p:cNvPr>
          <p:cNvSpPr txBox="1"/>
          <p:nvPr/>
        </p:nvSpPr>
        <p:spPr>
          <a:xfrm>
            <a:off x="0" y="6551796"/>
            <a:ext cx="6096000" cy="276999"/>
          </a:xfrm>
          <a:prstGeom prst="rect">
            <a:avLst/>
          </a:prstGeom>
          <a:noFill/>
        </p:spPr>
        <p:txBody>
          <a:bodyPr wrap="square">
            <a:spAutoFit/>
          </a:bodyPr>
          <a:lstStyle/>
          <a:p>
            <a:r>
              <a:rPr lang="en-US" sz="1200" dirty="0"/>
              <a:t>Image Source: Avinash Kumar CDC </a:t>
            </a:r>
            <a:r>
              <a:rPr lang="en-US" sz="1200" dirty="0" err="1"/>
              <a:t>Unsplash</a:t>
            </a:r>
            <a:endParaRPr lang="en-US" sz="1200" dirty="0"/>
          </a:p>
        </p:txBody>
      </p:sp>
    </p:spTree>
    <p:extLst>
      <p:ext uri="{BB962C8B-B14F-4D97-AF65-F5344CB8AC3E}">
        <p14:creationId xmlns:p14="http://schemas.microsoft.com/office/powerpoint/2010/main" val="30142370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8C0B5A7-9A72-2DAE-BBB9-F8A6879E9657}"/>
              </a:ext>
            </a:extLst>
          </p:cNvPr>
          <p:cNvSpPr>
            <a:spLocks noGrp="1"/>
          </p:cNvSpPr>
          <p:nvPr>
            <p:ph type="body" sz="quarter" idx="22"/>
          </p:nvPr>
        </p:nvSpPr>
        <p:spPr>
          <a:xfrm>
            <a:off x="509081" y="1525489"/>
            <a:ext cx="7954695" cy="4504648"/>
          </a:xfrm>
        </p:spPr>
        <p:txBody>
          <a:bodyPr>
            <a:normAutofit/>
          </a:bodyPr>
          <a:lstStyle/>
          <a:p>
            <a:pPr marL="342900" indent="-342900">
              <a:lnSpc>
                <a:spcPct val="120000"/>
              </a:lnSpc>
              <a:spcBef>
                <a:spcPts val="200"/>
              </a:spcBef>
              <a:buClrTx/>
              <a:buFont typeface="Wingdings" panose="05000000000000000000" pitchFamily="2" charset="2"/>
              <a:buChar char="§"/>
            </a:pPr>
            <a:r>
              <a:rPr lang="en-US" b="1" dirty="0">
                <a:latin typeface="Century Gothic" panose="020B0502020202020204" pitchFamily="34" charset="0"/>
              </a:rPr>
              <a:t>Most healthy people don’t react to molds. </a:t>
            </a:r>
          </a:p>
          <a:p>
            <a:pPr marL="862013" lvl="1" indent="-342900">
              <a:lnSpc>
                <a:spcPct val="120000"/>
              </a:lnSpc>
              <a:spcBef>
                <a:spcPts val="200"/>
              </a:spcBef>
              <a:buClrTx/>
            </a:pPr>
            <a:r>
              <a:rPr lang="en-US" dirty="0"/>
              <a:t>Living/working in a building with mold/damp increases risk</a:t>
            </a:r>
          </a:p>
          <a:p>
            <a:pPr marL="342900" indent="-342900">
              <a:lnSpc>
                <a:spcPct val="120000"/>
              </a:lnSpc>
              <a:spcBef>
                <a:spcPts val="200"/>
              </a:spcBef>
              <a:buFont typeface="Arial" panose="020B0604020202020204" pitchFamily="34" charset="0"/>
              <a:buChar char="•"/>
            </a:pPr>
            <a:r>
              <a:rPr lang="en-US" b="1" dirty="0">
                <a:latin typeface="Century Gothic" panose="020B0502020202020204" pitchFamily="34" charset="0"/>
              </a:rPr>
              <a:t>Causal link hard to make.</a:t>
            </a:r>
          </a:p>
          <a:p>
            <a:pPr marL="862013" lvl="1" indent="-342900">
              <a:lnSpc>
                <a:spcPct val="120000"/>
              </a:lnSpc>
              <a:spcBef>
                <a:spcPts val="200"/>
              </a:spcBef>
              <a:buFont typeface="Arial" panose="020B0604020202020204" pitchFamily="34" charset="0"/>
              <a:buChar char="•"/>
            </a:pPr>
            <a:r>
              <a:rPr lang="en-US" dirty="0"/>
              <a:t>Most strongly associated with </a:t>
            </a:r>
            <a:r>
              <a:rPr lang="en-US" u="sng" dirty="0"/>
              <a:t>musty odor</a:t>
            </a:r>
            <a:r>
              <a:rPr lang="en-US" dirty="0"/>
              <a:t>, visible mold / dampness</a:t>
            </a:r>
          </a:p>
          <a:p>
            <a:pPr marL="342900" indent="-342900">
              <a:lnSpc>
                <a:spcPct val="120000"/>
              </a:lnSpc>
              <a:spcBef>
                <a:spcPts val="200"/>
              </a:spcBef>
              <a:buFont typeface="Arial" panose="020B0604020202020204" pitchFamily="34" charset="0"/>
              <a:buChar char="•"/>
            </a:pPr>
            <a:r>
              <a:rPr lang="en-US" dirty="0">
                <a:latin typeface="Century Gothic" panose="020B0502020202020204" pitchFamily="34" charset="0"/>
              </a:rPr>
              <a:t>Associated effects:</a:t>
            </a:r>
          </a:p>
          <a:p>
            <a:pPr marL="862013" lvl="1" indent="-342900">
              <a:lnSpc>
                <a:spcPct val="120000"/>
              </a:lnSpc>
              <a:spcBef>
                <a:spcPts val="200"/>
              </a:spcBef>
              <a:buFont typeface="Arial" panose="020B0604020202020204" pitchFamily="34" charset="0"/>
              <a:buChar char="•"/>
            </a:pPr>
            <a:r>
              <a:rPr lang="en-US" dirty="0"/>
              <a:t>Asthma onset/attack, headaches, fatigue, eye/nose/throat irritation, allergies</a:t>
            </a:r>
          </a:p>
          <a:p>
            <a:pPr marL="862013" lvl="1" indent="-342900">
              <a:lnSpc>
                <a:spcPct val="120000"/>
              </a:lnSpc>
              <a:spcBef>
                <a:spcPts val="200"/>
              </a:spcBef>
              <a:buFont typeface="Arial" panose="020B0604020202020204" pitchFamily="34" charset="0"/>
              <a:buChar char="•"/>
            </a:pPr>
            <a:r>
              <a:rPr lang="en-US" dirty="0"/>
              <a:t>Rare: respiratory infections, depression</a:t>
            </a:r>
          </a:p>
          <a:p>
            <a:pPr marL="862013" lvl="1" indent="-342900">
              <a:lnSpc>
                <a:spcPct val="120000"/>
              </a:lnSpc>
              <a:spcBef>
                <a:spcPts val="200"/>
              </a:spcBef>
              <a:buFont typeface="Arial" panose="020B0604020202020204" pitchFamily="34" charset="0"/>
              <a:buChar char="•"/>
            </a:pPr>
            <a:r>
              <a:rPr lang="en-US" dirty="0"/>
              <a:t>Extremely rare (occupational): Inhaled mycotoxin-related diseases, HP, ODTS</a:t>
            </a:r>
          </a:p>
        </p:txBody>
      </p:sp>
      <p:sp>
        <p:nvSpPr>
          <p:cNvPr id="3" name="Title 2">
            <a:extLst>
              <a:ext uri="{FF2B5EF4-FFF2-40B4-BE49-F238E27FC236}">
                <a16:creationId xmlns:a16="http://schemas.microsoft.com/office/drawing/2014/main" id="{C5E1EC4F-287C-D0CF-BC20-9A11E3B85C14}"/>
              </a:ext>
            </a:extLst>
          </p:cNvPr>
          <p:cNvSpPr>
            <a:spLocks noGrp="1"/>
          </p:cNvSpPr>
          <p:nvPr>
            <p:ph type="title"/>
          </p:nvPr>
        </p:nvSpPr>
        <p:spPr/>
        <p:txBody>
          <a:bodyPr>
            <a:normAutofit fontScale="90000"/>
          </a:bodyPr>
          <a:lstStyle/>
          <a:p>
            <a:r>
              <a:rPr lang="en-US" dirty="0">
                <a:solidFill>
                  <a:schemeClr val="accent6"/>
                </a:solidFill>
              </a:rPr>
              <a:t>What are the Health Concerns of Mold and Moisture?</a:t>
            </a:r>
            <a:endParaRPr lang="en-US" dirty="0"/>
          </a:p>
        </p:txBody>
      </p:sp>
      <p:sp>
        <p:nvSpPr>
          <p:cNvPr id="5" name="TextBox 4">
            <a:extLst>
              <a:ext uri="{FF2B5EF4-FFF2-40B4-BE49-F238E27FC236}">
                <a16:creationId xmlns:a16="http://schemas.microsoft.com/office/drawing/2014/main" id="{D5C37A0C-E0A2-577A-6316-201D05ECC00A}"/>
              </a:ext>
            </a:extLst>
          </p:cNvPr>
          <p:cNvSpPr txBox="1"/>
          <p:nvPr/>
        </p:nvSpPr>
        <p:spPr>
          <a:xfrm>
            <a:off x="848738" y="5876249"/>
            <a:ext cx="10834181" cy="307777"/>
          </a:xfrm>
          <a:prstGeom prst="rect">
            <a:avLst/>
          </a:prstGeom>
          <a:noFill/>
        </p:spPr>
        <p:txBody>
          <a:bodyPr wrap="square">
            <a:spAutoFit/>
          </a:bodyPr>
          <a:lstStyle/>
          <a:p>
            <a:pPr defTabSz="395288"/>
            <a:r>
              <a:rPr lang="en-US" sz="1400" dirty="0"/>
              <a:t>Source: AIHA (2020) </a:t>
            </a:r>
            <a:r>
              <a:rPr lang="en-US" sz="1400" i="1" dirty="0">
                <a:hlinkClick r:id="rId3"/>
              </a:rPr>
              <a:t>Recognition, Evaluation, and Control of Indoor Mold</a:t>
            </a:r>
            <a:r>
              <a:rPr lang="en-US" sz="1400" dirty="0"/>
              <a:t>, 2</a:t>
            </a:r>
            <a:r>
              <a:rPr lang="en-US" sz="1400" baseline="30000" dirty="0"/>
              <a:t>nd</a:t>
            </a:r>
            <a:r>
              <a:rPr lang="en-US" sz="1400" dirty="0"/>
              <a:t> Ed. American Industrial Hygiene Association, Falls Church, VA.</a:t>
            </a:r>
          </a:p>
        </p:txBody>
      </p:sp>
      <p:sp>
        <p:nvSpPr>
          <p:cNvPr id="6" name="TextBox 5">
            <a:extLst>
              <a:ext uri="{FF2B5EF4-FFF2-40B4-BE49-F238E27FC236}">
                <a16:creationId xmlns:a16="http://schemas.microsoft.com/office/drawing/2014/main" id="{720C660E-A60E-0EC5-378A-FE5654CA8397}"/>
              </a:ext>
            </a:extLst>
          </p:cNvPr>
          <p:cNvSpPr txBox="1"/>
          <p:nvPr/>
        </p:nvSpPr>
        <p:spPr>
          <a:xfrm>
            <a:off x="8909538" y="2321004"/>
            <a:ext cx="3001107" cy="1231106"/>
          </a:xfrm>
          <a:prstGeom prst="rect">
            <a:avLst/>
          </a:prstGeom>
          <a:noFill/>
          <a:ln>
            <a:solidFill>
              <a:schemeClr val="tx1"/>
            </a:solidFill>
          </a:ln>
        </p:spPr>
        <p:txBody>
          <a:bodyPr wrap="square" lIns="0" tIns="0" rIns="0" bIns="0">
            <a:spAutoFit/>
          </a:bodyPr>
          <a:lstStyle/>
          <a:p>
            <a:pPr marL="61913"/>
            <a:r>
              <a:rPr lang="en-US" sz="1600" dirty="0">
                <a:latin typeface="Century Gothic" panose="020B0502020202020204" pitchFamily="34" charset="0"/>
              </a:rPr>
              <a:t>Health concerns:</a:t>
            </a:r>
          </a:p>
          <a:p>
            <a:pPr marL="633413" lvl="1" indent="-342900">
              <a:buFont typeface="Arial" panose="020B0604020202020204" pitchFamily="34" charset="0"/>
              <a:buChar char="•"/>
            </a:pPr>
            <a:r>
              <a:rPr lang="en-US" sz="1600" dirty="0">
                <a:latin typeface="Century Gothic" panose="020B0502020202020204" pitchFamily="34" charset="0"/>
              </a:rPr>
              <a:t>Immediate: 911 or </a:t>
            </a:r>
            <a:r>
              <a:rPr lang="en-US" sz="1600" dirty="0">
                <a:latin typeface="Century Gothic" panose="020B0502020202020204" pitchFamily="34" charset="0"/>
                <a:hlinkClick r:id="rId4"/>
              </a:rPr>
              <a:t>Washington Poison Center</a:t>
            </a:r>
            <a:r>
              <a:rPr lang="en-US" sz="1600" dirty="0">
                <a:latin typeface="Century Gothic" panose="020B0502020202020204" pitchFamily="34" charset="0"/>
              </a:rPr>
              <a:t> 800-222-1222</a:t>
            </a:r>
          </a:p>
          <a:p>
            <a:pPr marL="633413" lvl="1" indent="-342900">
              <a:buFont typeface="Arial" panose="020B0604020202020204" pitchFamily="34" charset="0"/>
              <a:buChar char="•"/>
            </a:pPr>
            <a:r>
              <a:rPr lang="en-US" sz="1600" dirty="0">
                <a:latin typeface="Century Gothic" panose="020B0502020202020204" pitchFamily="34" charset="0"/>
              </a:rPr>
              <a:t>Health professional</a:t>
            </a:r>
          </a:p>
        </p:txBody>
      </p:sp>
    </p:spTree>
    <p:extLst>
      <p:ext uri="{BB962C8B-B14F-4D97-AF65-F5344CB8AC3E}">
        <p14:creationId xmlns:p14="http://schemas.microsoft.com/office/powerpoint/2010/main" val="679834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F1BC2BA-C57E-6C51-9866-D6535F9BFC44}"/>
              </a:ext>
            </a:extLst>
          </p:cNvPr>
          <p:cNvSpPr>
            <a:spLocks noGrp="1"/>
          </p:cNvSpPr>
          <p:nvPr>
            <p:ph type="body" sz="quarter" idx="22"/>
          </p:nvPr>
        </p:nvSpPr>
        <p:spPr>
          <a:xfrm>
            <a:off x="622300" y="1652954"/>
            <a:ext cx="6343275" cy="4531072"/>
          </a:xfrm>
        </p:spPr>
        <p:txBody>
          <a:bodyPr>
            <a:normAutofit/>
          </a:bodyPr>
          <a:lstStyle/>
          <a:p>
            <a:pPr marL="457200" indent="-457200">
              <a:buClrTx/>
              <a:buFont typeface="Wingdings" panose="05000000000000000000" pitchFamily="2" charset="2"/>
              <a:buChar char="§"/>
            </a:pPr>
            <a:r>
              <a:rPr lang="en-US" sz="2400" dirty="0">
                <a:latin typeface="Century Gothic" panose="020B0502020202020204" pitchFamily="34" charset="0"/>
              </a:rPr>
              <a:t>Mycotoxins</a:t>
            </a:r>
          </a:p>
          <a:p>
            <a:pPr marL="976313" lvl="1" indent="-457200">
              <a:buClrTx/>
            </a:pPr>
            <a:r>
              <a:rPr lang="en-US" sz="2400" dirty="0"/>
              <a:t>Only cause harm by inhalation at extreme concentrations</a:t>
            </a:r>
          </a:p>
          <a:p>
            <a:pPr marL="1204913" lvl="2" indent="-457200">
              <a:buClrTx/>
              <a:buFont typeface="Arial" panose="020B0604020202020204" pitchFamily="34" charset="0"/>
              <a:buChar char="•"/>
            </a:pPr>
            <a:r>
              <a:rPr lang="en-US" sz="2000" dirty="0"/>
              <a:t>In agriculture/heavy exposure be wary</a:t>
            </a:r>
            <a:endParaRPr lang="en-US" sz="2400" dirty="0"/>
          </a:p>
          <a:p>
            <a:pPr marL="976313" lvl="1" indent="-457200">
              <a:buClrTx/>
            </a:pPr>
            <a:r>
              <a:rPr lang="en-US" sz="2400" dirty="0"/>
              <a:t>Research ongoing</a:t>
            </a:r>
          </a:p>
          <a:p>
            <a:pPr marL="457200" indent="-457200">
              <a:buClrTx/>
              <a:buFont typeface="Arial" panose="020B0604020202020204" pitchFamily="34" charset="0"/>
              <a:buChar char="•"/>
            </a:pPr>
            <a:r>
              <a:rPr lang="en-US" sz="2400" dirty="0">
                <a:latin typeface="Century Gothic" panose="020B0502020202020204" pitchFamily="34" charset="0"/>
              </a:rPr>
              <a:t>What about “Black mold”? Color doesn’t matter. </a:t>
            </a:r>
          </a:p>
          <a:p>
            <a:pPr marL="976313" lvl="1" indent="-457200">
              <a:buClrTx/>
              <a:buFont typeface="Arial" panose="020B0604020202020204" pitchFamily="34" charset="0"/>
              <a:buChar char="•"/>
            </a:pPr>
            <a:r>
              <a:rPr lang="en-US" sz="2200" dirty="0">
                <a:latin typeface="Century Gothic" panose="020B0502020202020204" pitchFamily="34" charset="0"/>
              </a:rPr>
              <a:t>All indoor molds are potential health hazards and need to be cleaned up.</a:t>
            </a:r>
          </a:p>
          <a:p>
            <a:pPr marL="457200" indent="-457200">
              <a:buClrTx/>
              <a:buFont typeface="Wingdings" panose="05000000000000000000" pitchFamily="2" charset="2"/>
              <a:buChar char="§"/>
            </a:pPr>
            <a:endParaRPr lang="en-US" sz="2400" dirty="0">
              <a:latin typeface="Century Gothic" panose="020B0502020202020204" pitchFamily="34" charset="0"/>
            </a:endParaRPr>
          </a:p>
          <a:p>
            <a:pPr marL="342900" indent="-342900">
              <a:buFont typeface="Arial" panose="020B0604020202020204" pitchFamily="34" charset="0"/>
              <a:buChar char="•"/>
            </a:pPr>
            <a:endParaRPr lang="en-US" sz="2000" dirty="0">
              <a:latin typeface="Century Gothic" panose="020B0502020202020204" pitchFamily="34" charset="0"/>
            </a:endParaRPr>
          </a:p>
        </p:txBody>
      </p:sp>
      <p:sp>
        <p:nvSpPr>
          <p:cNvPr id="3" name="Title 2">
            <a:extLst>
              <a:ext uri="{FF2B5EF4-FFF2-40B4-BE49-F238E27FC236}">
                <a16:creationId xmlns:a16="http://schemas.microsoft.com/office/drawing/2014/main" id="{178A0775-A3A8-0A8D-2E83-D21463DBEEE4}"/>
              </a:ext>
            </a:extLst>
          </p:cNvPr>
          <p:cNvSpPr>
            <a:spLocks noGrp="1"/>
          </p:cNvSpPr>
          <p:nvPr>
            <p:ph type="title"/>
          </p:nvPr>
        </p:nvSpPr>
        <p:spPr/>
        <p:txBody>
          <a:bodyPr>
            <a:normAutofit fontScale="90000"/>
          </a:bodyPr>
          <a:lstStyle/>
          <a:p>
            <a:r>
              <a:rPr lang="en-US" dirty="0">
                <a:solidFill>
                  <a:schemeClr val="accent6"/>
                </a:solidFill>
              </a:rPr>
              <a:t>Are Molds “Toxic”?</a:t>
            </a:r>
          </a:p>
        </p:txBody>
      </p:sp>
      <p:pic>
        <p:nvPicPr>
          <p:cNvPr id="4" name="Picture 2" descr="aspergillus flavus and penicillum cyclopodium growth on a lab medium.">
            <a:extLst>
              <a:ext uri="{FF2B5EF4-FFF2-40B4-BE49-F238E27FC236}">
                <a16:creationId xmlns:a16="http://schemas.microsoft.com/office/drawing/2014/main" id="{2C234798-9CFD-BC1B-29A7-7DBCA566435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43800" y="1406525"/>
            <a:ext cx="4191000" cy="2924175"/>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28DDFEEE-A306-B078-E548-5504BB7EBF28}"/>
              </a:ext>
            </a:extLst>
          </p:cNvPr>
          <p:cNvSpPr txBox="1"/>
          <p:nvPr/>
        </p:nvSpPr>
        <p:spPr>
          <a:xfrm>
            <a:off x="7556500" y="4483100"/>
            <a:ext cx="4279900" cy="523220"/>
          </a:xfrm>
          <a:prstGeom prst="rect">
            <a:avLst/>
          </a:prstGeom>
          <a:noFill/>
        </p:spPr>
        <p:txBody>
          <a:bodyPr wrap="square" rtlCol="0">
            <a:spAutoFit/>
          </a:bodyPr>
          <a:lstStyle/>
          <a:p>
            <a:r>
              <a:rPr lang="en-US" sz="1400" dirty="0"/>
              <a:t>Aspergillus flavus and Penicillium </a:t>
            </a:r>
            <a:r>
              <a:rPr lang="en-US" sz="1400" dirty="0" err="1"/>
              <a:t>cyclopium</a:t>
            </a:r>
            <a:r>
              <a:rPr lang="en-US" sz="1400" dirty="0"/>
              <a:t>. </a:t>
            </a:r>
          </a:p>
          <a:p>
            <a:r>
              <a:rPr lang="en-US" sz="1400" dirty="0">
                <a:sym typeface="Wingdings" panose="05000000000000000000" pitchFamily="2" charset="2"/>
              </a:rPr>
              <a:t>Source: </a:t>
            </a:r>
            <a:r>
              <a:rPr lang="en-US" sz="1400" dirty="0">
                <a:hlinkClick r:id="rId4"/>
              </a:rPr>
              <a:t>George Barron - Fungi Image Collection</a:t>
            </a:r>
            <a:r>
              <a:rPr lang="en-US" sz="1400" dirty="0"/>
              <a:t>.</a:t>
            </a:r>
          </a:p>
        </p:txBody>
      </p:sp>
      <p:sp>
        <p:nvSpPr>
          <p:cNvPr id="6" name="TextBox 5">
            <a:extLst>
              <a:ext uri="{FF2B5EF4-FFF2-40B4-BE49-F238E27FC236}">
                <a16:creationId xmlns:a16="http://schemas.microsoft.com/office/drawing/2014/main" id="{EF368A31-3125-6D45-9AE3-F02BB89000CD}"/>
              </a:ext>
            </a:extLst>
          </p:cNvPr>
          <p:cNvSpPr txBox="1"/>
          <p:nvPr/>
        </p:nvSpPr>
        <p:spPr>
          <a:xfrm>
            <a:off x="949569" y="5316133"/>
            <a:ext cx="10620131" cy="923330"/>
          </a:xfrm>
          <a:prstGeom prst="rect">
            <a:avLst/>
          </a:prstGeom>
          <a:noFill/>
        </p:spPr>
        <p:txBody>
          <a:bodyPr wrap="square">
            <a:spAutoFit/>
          </a:bodyPr>
          <a:lstStyle/>
          <a:p>
            <a:r>
              <a:rPr lang="en-US" dirty="0"/>
              <a:t>More info:</a:t>
            </a:r>
            <a:endParaRPr lang="en-US" dirty="0">
              <a:hlinkClick r:id="" action="ppaction://noaction"/>
            </a:endParaRPr>
          </a:p>
          <a:p>
            <a:r>
              <a:rPr lang="en-US" dirty="0">
                <a:hlinkClick r:id="" action="ppaction://noaction"/>
              </a:rPr>
              <a:t>Mycotoxins | WHO</a:t>
            </a:r>
            <a:endParaRPr lang="en-US" dirty="0"/>
          </a:p>
          <a:p>
            <a:r>
              <a:rPr lang="en-US" dirty="0">
                <a:hlinkClick r:id="rId5"/>
              </a:rPr>
              <a:t>Mold, Testing, and Remediation | NIOSH | CDC</a:t>
            </a:r>
            <a:endParaRPr lang="en-US" dirty="0"/>
          </a:p>
        </p:txBody>
      </p:sp>
    </p:spTree>
    <p:extLst>
      <p:ext uri="{BB962C8B-B14F-4D97-AF65-F5344CB8AC3E}">
        <p14:creationId xmlns:p14="http://schemas.microsoft.com/office/powerpoint/2010/main" val="39756788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88761D4-4A5C-C715-4A4F-0217023D1195}"/>
              </a:ext>
            </a:extLst>
          </p:cNvPr>
          <p:cNvSpPr>
            <a:spLocks noGrp="1"/>
          </p:cNvSpPr>
          <p:nvPr>
            <p:ph type="body" sz="quarter" idx="22"/>
          </p:nvPr>
        </p:nvSpPr>
        <p:spPr>
          <a:xfrm>
            <a:off x="379379" y="1606084"/>
            <a:ext cx="6468893" cy="4240239"/>
          </a:xfrm>
        </p:spPr>
        <p:txBody>
          <a:bodyPr>
            <a:normAutofit lnSpcReduction="10000"/>
          </a:bodyPr>
          <a:lstStyle/>
          <a:p>
            <a:pPr marL="342900" indent="-342900">
              <a:buClrTx/>
              <a:buFont typeface="Arial" panose="020B0604020202020204" pitchFamily="34" charset="0"/>
              <a:buChar char="•"/>
            </a:pPr>
            <a:r>
              <a:rPr lang="en-US" b="1" dirty="0">
                <a:solidFill>
                  <a:schemeClr val="tx2"/>
                </a:solidFill>
                <a:latin typeface="Century Gothic" panose="020B0502020202020204" pitchFamily="34" charset="0"/>
              </a:rPr>
              <a:t>No. Sampling is not usually needed.</a:t>
            </a:r>
          </a:p>
          <a:p>
            <a:pPr marL="862013" lvl="1" indent="-342900">
              <a:buClrTx/>
            </a:pPr>
            <a:r>
              <a:rPr lang="en-US" dirty="0">
                <a:solidFill>
                  <a:schemeClr val="tx2"/>
                </a:solidFill>
              </a:rPr>
              <a:t>Insurance or legal purposes.</a:t>
            </a:r>
          </a:p>
          <a:p>
            <a:pPr marL="342900" indent="-342900">
              <a:buClrTx/>
              <a:buFont typeface="Arial" panose="020B0604020202020204" pitchFamily="34" charset="0"/>
              <a:buChar char="•"/>
            </a:pPr>
            <a:r>
              <a:rPr lang="en-US" dirty="0">
                <a:solidFill>
                  <a:schemeClr val="tx2"/>
                </a:solidFill>
                <a:latin typeface="Century Gothic" panose="020B0502020202020204" pitchFamily="34" charset="0"/>
              </a:rPr>
              <a:t>It’s not useful.</a:t>
            </a:r>
          </a:p>
          <a:p>
            <a:pPr marL="862013" lvl="1" indent="-342900">
              <a:buClrTx/>
            </a:pPr>
            <a:r>
              <a:rPr lang="en-US" dirty="0">
                <a:solidFill>
                  <a:schemeClr val="tx2"/>
                </a:solidFill>
              </a:rPr>
              <a:t>No standards for “unhealthy” levels</a:t>
            </a:r>
          </a:p>
          <a:p>
            <a:pPr marL="862013" lvl="1" indent="-342900">
              <a:buClrTx/>
            </a:pPr>
            <a:r>
              <a:rPr lang="en-US" dirty="0">
                <a:solidFill>
                  <a:schemeClr val="tx2"/>
                </a:solidFill>
              </a:rPr>
              <a:t>It’s everywhere!</a:t>
            </a:r>
          </a:p>
          <a:p>
            <a:pPr marL="862013" lvl="1" indent="-342900">
              <a:buClrTx/>
            </a:pPr>
            <a:r>
              <a:rPr lang="en-US" dirty="0">
                <a:solidFill>
                  <a:schemeClr val="tx2"/>
                </a:solidFill>
              </a:rPr>
              <a:t>Type doesn’t (usually) matter</a:t>
            </a:r>
          </a:p>
          <a:p>
            <a:pPr marL="342900" indent="-342900">
              <a:buClrTx/>
              <a:buFont typeface="Arial" panose="020B0604020202020204" pitchFamily="34" charset="0"/>
              <a:buChar char="•"/>
            </a:pPr>
            <a:r>
              <a:rPr lang="en-US" dirty="0">
                <a:solidFill>
                  <a:schemeClr val="tx2"/>
                </a:solidFill>
                <a:latin typeface="Century Gothic" panose="020B0502020202020204" pitchFamily="34" charset="0"/>
              </a:rPr>
              <a:t>Instead:</a:t>
            </a:r>
          </a:p>
          <a:p>
            <a:pPr marL="862013" lvl="1" indent="-342900">
              <a:buClrTx/>
            </a:pPr>
            <a:r>
              <a:rPr lang="en-US" dirty="0">
                <a:solidFill>
                  <a:schemeClr val="tx2"/>
                </a:solidFill>
              </a:rPr>
              <a:t>See, smell (</a:t>
            </a:r>
            <a:r>
              <a:rPr lang="en-US" sz="2100" dirty="0">
                <a:solidFill>
                  <a:schemeClr val="tx2"/>
                </a:solidFill>
              </a:rPr>
              <a:t>musty/moldy, dirty socks)</a:t>
            </a:r>
          </a:p>
          <a:p>
            <a:pPr marL="862013" lvl="1" indent="-342900">
              <a:buClrTx/>
            </a:pPr>
            <a:r>
              <a:rPr lang="en-US" sz="2100" dirty="0">
                <a:solidFill>
                  <a:schemeClr val="tx2"/>
                </a:solidFill>
              </a:rPr>
              <a:t>Moisture meter (pins/against wall), RH meter</a:t>
            </a:r>
          </a:p>
          <a:p>
            <a:pPr marL="342900" indent="-342900">
              <a:buClrTx/>
              <a:buFont typeface="Arial" panose="020B0604020202020204" pitchFamily="34" charset="0"/>
              <a:buChar char="•"/>
            </a:pPr>
            <a:r>
              <a:rPr lang="en-US" dirty="0">
                <a:solidFill>
                  <a:schemeClr val="tx2"/>
                </a:solidFill>
                <a:latin typeface="Century Gothic" panose="020B0502020202020204" pitchFamily="34" charset="0"/>
              </a:rPr>
              <a:t>Types of sampling: Surface (tape), air, blood (definitely a no), skin allergen</a:t>
            </a:r>
          </a:p>
          <a:p>
            <a:pPr marL="342900" indent="-342900">
              <a:buClrTx/>
              <a:buFont typeface="Arial" panose="020B0604020202020204" pitchFamily="34" charset="0"/>
              <a:buChar char="•"/>
            </a:pPr>
            <a:r>
              <a:rPr lang="en-US" dirty="0">
                <a:solidFill>
                  <a:schemeClr val="tx2"/>
                </a:solidFill>
                <a:latin typeface="Century Gothic" panose="020B0502020202020204" pitchFamily="34" charset="0"/>
              </a:rPr>
              <a:t>`</a:t>
            </a:r>
            <a:r>
              <a:rPr lang="en-US" dirty="0">
                <a:solidFill>
                  <a:schemeClr val="tx2"/>
                </a:solidFill>
              </a:rPr>
              <a:t> If wanted, done by a professional.</a:t>
            </a:r>
          </a:p>
        </p:txBody>
      </p:sp>
      <p:sp>
        <p:nvSpPr>
          <p:cNvPr id="3" name="Title 2">
            <a:extLst>
              <a:ext uri="{FF2B5EF4-FFF2-40B4-BE49-F238E27FC236}">
                <a16:creationId xmlns:a16="http://schemas.microsoft.com/office/drawing/2014/main" id="{E066BC0D-531F-B40C-AFC0-E47245CCDAC9}"/>
              </a:ext>
            </a:extLst>
          </p:cNvPr>
          <p:cNvSpPr>
            <a:spLocks noGrp="1"/>
          </p:cNvSpPr>
          <p:nvPr>
            <p:ph type="title"/>
          </p:nvPr>
        </p:nvSpPr>
        <p:spPr/>
        <p:txBody>
          <a:bodyPr>
            <a:normAutofit fontScale="90000"/>
          </a:bodyPr>
          <a:lstStyle/>
          <a:p>
            <a:r>
              <a:rPr lang="en-US" dirty="0">
                <a:solidFill>
                  <a:schemeClr val="accent6"/>
                </a:solidFill>
              </a:rPr>
              <a:t>Should I recommend sampling?</a:t>
            </a:r>
          </a:p>
        </p:txBody>
      </p:sp>
      <p:sp>
        <p:nvSpPr>
          <p:cNvPr id="7" name="TextBox 6">
            <a:extLst>
              <a:ext uri="{FF2B5EF4-FFF2-40B4-BE49-F238E27FC236}">
                <a16:creationId xmlns:a16="http://schemas.microsoft.com/office/drawing/2014/main" id="{65164D78-5AEF-2B95-1DEF-5E3CD6D83302}"/>
              </a:ext>
            </a:extLst>
          </p:cNvPr>
          <p:cNvSpPr txBox="1"/>
          <p:nvPr/>
        </p:nvSpPr>
        <p:spPr>
          <a:xfrm>
            <a:off x="9337928" y="2733565"/>
            <a:ext cx="2395907" cy="523220"/>
          </a:xfrm>
          <a:prstGeom prst="rect">
            <a:avLst/>
          </a:prstGeom>
          <a:noFill/>
        </p:spPr>
        <p:txBody>
          <a:bodyPr wrap="square" rtlCol="0">
            <a:spAutoFit/>
          </a:bodyPr>
          <a:lstStyle/>
          <a:p>
            <a:r>
              <a:rPr lang="en-US" sz="1400" dirty="0"/>
              <a:t>Image Source: </a:t>
            </a:r>
            <a:r>
              <a:rPr lang="en-US" sz="1400" dirty="0">
                <a:hlinkClick r:id="rId3"/>
              </a:rPr>
              <a:t>Mold Image Library | US EPA</a:t>
            </a:r>
            <a:endParaRPr lang="en-US" sz="1400" dirty="0"/>
          </a:p>
        </p:txBody>
      </p:sp>
      <p:sp>
        <p:nvSpPr>
          <p:cNvPr id="5" name="TextBox 4">
            <a:extLst>
              <a:ext uri="{FF2B5EF4-FFF2-40B4-BE49-F238E27FC236}">
                <a16:creationId xmlns:a16="http://schemas.microsoft.com/office/drawing/2014/main" id="{3F3E86DB-DFAA-E377-2A4A-22FDA3CC58EA}"/>
              </a:ext>
            </a:extLst>
          </p:cNvPr>
          <p:cNvSpPr txBox="1"/>
          <p:nvPr/>
        </p:nvSpPr>
        <p:spPr>
          <a:xfrm>
            <a:off x="379379" y="5897031"/>
            <a:ext cx="6650334" cy="523220"/>
          </a:xfrm>
          <a:prstGeom prst="rect">
            <a:avLst/>
          </a:prstGeom>
          <a:noFill/>
        </p:spPr>
        <p:txBody>
          <a:bodyPr wrap="square">
            <a:spAutoFit/>
          </a:bodyPr>
          <a:lstStyle/>
          <a:p>
            <a:r>
              <a:rPr lang="en-US" sz="1400" dirty="0"/>
              <a:t>Read more: </a:t>
            </a:r>
            <a:r>
              <a:rPr lang="en-US" sz="1400" dirty="0">
                <a:hlinkClick r:id="rId4"/>
              </a:rPr>
              <a:t>A Brief Guide to Mold, Moisture and Your Home | US EPA</a:t>
            </a:r>
            <a:endParaRPr lang="en-US" sz="1400" dirty="0"/>
          </a:p>
          <a:p>
            <a:r>
              <a:rPr lang="en-US" sz="1400" dirty="0"/>
              <a:t>Additional slide with literature in extra slides</a:t>
            </a:r>
          </a:p>
        </p:txBody>
      </p:sp>
      <p:pic>
        <p:nvPicPr>
          <p:cNvPr id="2050" name="Picture 2">
            <a:extLst>
              <a:ext uri="{FF2B5EF4-FFF2-40B4-BE49-F238E27FC236}">
                <a16:creationId xmlns:a16="http://schemas.microsoft.com/office/drawing/2014/main" id="{D9C7B139-31DF-EB62-EA67-FC254EFF7D6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378439" y="504103"/>
            <a:ext cx="2203961" cy="220396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EC9D60D-4152-04D2-47CC-8C727EE0D51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067713" y="3282286"/>
            <a:ext cx="4744908" cy="2669011"/>
          </a:xfrm>
          <a:prstGeom prst="rect">
            <a:avLst/>
          </a:prstGeom>
        </p:spPr>
      </p:pic>
      <p:sp>
        <p:nvSpPr>
          <p:cNvPr id="9" name="TextBox 8">
            <a:extLst>
              <a:ext uri="{FF2B5EF4-FFF2-40B4-BE49-F238E27FC236}">
                <a16:creationId xmlns:a16="http://schemas.microsoft.com/office/drawing/2014/main" id="{247AB116-51CA-1D3D-010D-A1753BE40BE6}"/>
              </a:ext>
            </a:extLst>
          </p:cNvPr>
          <p:cNvSpPr txBox="1"/>
          <p:nvPr/>
        </p:nvSpPr>
        <p:spPr>
          <a:xfrm>
            <a:off x="7067713" y="5959358"/>
            <a:ext cx="4744908" cy="369332"/>
          </a:xfrm>
          <a:prstGeom prst="rect">
            <a:avLst/>
          </a:prstGeom>
          <a:noFill/>
        </p:spPr>
        <p:txBody>
          <a:bodyPr wrap="square">
            <a:spAutoFit/>
          </a:bodyPr>
          <a:lstStyle/>
          <a:p>
            <a:pPr marL="176213" lvl="2" indent="-109538"/>
            <a:r>
              <a:rPr lang="en-US" sz="1800" dirty="0">
                <a:solidFill>
                  <a:schemeClr val="accent1"/>
                </a:solidFill>
                <a:hlinkClick r:id="rId7" action="ppaction://hlinkfile">
                  <a:extLst>
                    <a:ext uri="{A12FA001-AC4F-418D-AE19-62706E023703}">
                      <ahyp:hlinkClr xmlns:ahyp="http://schemas.microsoft.com/office/drawing/2018/hyperlinkcolor" val="tx"/>
                    </a:ext>
                  </a:extLst>
                </a:hlinkClick>
              </a:rPr>
              <a:t>Video: Moisture/RH Meter (Building Potential)</a:t>
            </a:r>
            <a:endParaRPr lang="en-US" dirty="0">
              <a:solidFill>
                <a:schemeClr val="accent1"/>
              </a:solidFill>
            </a:endParaRPr>
          </a:p>
        </p:txBody>
      </p:sp>
    </p:spTree>
    <p:extLst>
      <p:ext uri="{BB962C8B-B14F-4D97-AF65-F5344CB8AC3E}">
        <p14:creationId xmlns:p14="http://schemas.microsoft.com/office/powerpoint/2010/main" val="13518081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0EB5C2C-3DEB-9625-3D95-D03543F74456}"/>
              </a:ext>
            </a:extLst>
          </p:cNvPr>
          <p:cNvSpPr>
            <a:spLocks noGrp="1"/>
          </p:cNvSpPr>
          <p:nvPr>
            <p:ph type="body" sz="quarter" idx="22"/>
          </p:nvPr>
        </p:nvSpPr>
        <p:spPr>
          <a:xfrm>
            <a:off x="1077706" y="2517288"/>
            <a:ext cx="5399190" cy="3751627"/>
          </a:xfrm>
        </p:spPr>
        <p:txBody>
          <a:bodyPr/>
          <a:lstStyle/>
          <a:p>
            <a:r>
              <a:rPr lang="en-US" dirty="0">
                <a:solidFill>
                  <a:schemeClr val="accent6"/>
                </a:solidFill>
              </a:rPr>
              <a:t>Roof, window, and plumbing leaks</a:t>
            </a:r>
          </a:p>
          <a:p>
            <a:r>
              <a:rPr lang="en-US" dirty="0">
                <a:solidFill>
                  <a:schemeClr val="accent6"/>
                </a:solidFill>
              </a:rPr>
              <a:t>Condensation onto cool surfaces</a:t>
            </a:r>
          </a:p>
          <a:p>
            <a:pPr marL="342900" indent="-342900">
              <a:buFont typeface="Arial" panose="020B0604020202020204" pitchFamily="34" charset="0"/>
              <a:buChar char="•"/>
            </a:pPr>
            <a:r>
              <a:rPr lang="en-US" dirty="0"/>
              <a:t>Occurs when air saturated with water contacts a cool surface, like a soda can in the summer.</a:t>
            </a:r>
          </a:p>
          <a:p>
            <a:r>
              <a:rPr lang="en-US" dirty="0">
                <a:solidFill>
                  <a:schemeClr val="accent6"/>
                </a:solidFill>
              </a:rPr>
              <a:t>Poor external drainage</a:t>
            </a:r>
            <a:endParaRPr lang="en-US" dirty="0"/>
          </a:p>
          <a:p>
            <a:endParaRPr lang="en-US" dirty="0"/>
          </a:p>
        </p:txBody>
      </p:sp>
      <p:sp>
        <p:nvSpPr>
          <p:cNvPr id="4" name="Title 2">
            <a:extLst>
              <a:ext uri="{FF2B5EF4-FFF2-40B4-BE49-F238E27FC236}">
                <a16:creationId xmlns:a16="http://schemas.microsoft.com/office/drawing/2014/main" id="{FEDB2128-A734-D66B-DF71-DD530B387D33}"/>
              </a:ext>
            </a:extLst>
          </p:cNvPr>
          <p:cNvSpPr txBox="1">
            <a:spLocks/>
          </p:cNvSpPr>
          <p:nvPr/>
        </p:nvSpPr>
        <p:spPr>
          <a:xfrm>
            <a:off x="5542" y="603152"/>
            <a:ext cx="6471353" cy="1200150"/>
          </a:xfrm>
          <a:prstGeom prst="rect">
            <a:avLst/>
          </a:prstGeom>
          <a:solidFill>
            <a:schemeClr val="bg1">
              <a:lumMod val="85000"/>
            </a:schemeClr>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3000" kern="1200">
                <a:solidFill>
                  <a:schemeClr val="tx1"/>
                </a:solidFill>
                <a:latin typeface="Century Gothic" panose="020B0502020202020204" pitchFamily="34" charset="0"/>
                <a:ea typeface="+mj-ea"/>
                <a:cs typeface="+mj-cs"/>
              </a:defRPr>
            </a:lvl1pPr>
          </a:lstStyle>
          <a:p>
            <a:r>
              <a:rPr lang="en-US" dirty="0">
                <a:solidFill>
                  <a:schemeClr val="accent6"/>
                </a:solidFill>
              </a:rPr>
              <a:t>Common mold causes</a:t>
            </a:r>
          </a:p>
        </p:txBody>
      </p:sp>
      <p:pic>
        <p:nvPicPr>
          <p:cNvPr id="5" name="Picture 4">
            <a:extLst>
              <a:ext uri="{FF2B5EF4-FFF2-40B4-BE49-F238E27FC236}">
                <a16:creationId xmlns:a16="http://schemas.microsoft.com/office/drawing/2014/main" id="{35A5C26B-22DE-C860-DB1E-ADB03629186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785" b="3349"/>
          <a:stretch/>
        </p:blipFill>
        <p:spPr>
          <a:xfrm>
            <a:off x="8779034" y="302810"/>
            <a:ext cx="3128911" cy="2214479"/>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FD6ADA3A-BADE-D5A5-1640-EBD8C01AF0B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95313" y="2979273"/>
            <a:ext cx="3012632" cy="1964644"/>
          </a:xfrm>
          <a:prstGeom prst="rect">
            <a:avLst/>
          </a:prstGeom>
        </p:spPr>
      </p:pic>
      <p:pic>
        <p:nvPicPr>
          <p:cNvPr id="7" name="Picture 6">
            <a:extLst>
              <a:ext uri="{FF2B5EF4-FFF2-40B4-BE49-F238E27FC236}">
                <a16:creationId xmlns:a16="http://schemas.microsoft.com/office/drawing/2014/main" id="{F62FCB24-1CC4-A132-EC3D-2262EA2F55B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48226" y="1487980"/>
            <a:ext cx="3012632" cy="2121805"/>
          </a:xfrm>
          <a:prstGeom prst="rect">
            <a:avLst/>
          </a:prstGeom>
        </p:spPr>
      </p:pic>
      <p:pic>
        <p:nvPicPr>
          <p:cNvPr id="9" name="Picture 8" descr="Flooded basement with moldy rafters">
            <a:extLst>
              <a:ext uri="{FF2B5EF4-FFF2-40B4-BE49-F238E27FC236}">
                <a16:creationId xmlns:a16="http://schemas.microsoft.com/office/drawing/2014/main" id="{CAB5D2A6-B51A-0B11-B058-C8F5BB6C5F4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648225" y="4057109"/>
            <a:ext cx="3012633" cy="2211807"/>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C046C698-A859-C66C-40FD-FDAE3CE1EB42}"/>
              </a:ext>
            </a:extLst>
          </p:cNvPr>
          <p:cNvSpPr txBox="1"/>
          <p:nvPr/>
        </p:nvSpPr>
        <p:spPr>
          <a:xfrm>
            <a:off x="989704" y="5442933"/>
            <a:ext cx="5104502" cy="646331"/>
          </a:xfrm>
          <a:prstGeom prst="rect">
            <a:avLst/>
          </a:prstGeom>
          <a:noFill/>
        </p:spPr>
        <p:txBody>
          <a:bodyPr wrap="square">
            <a:spAutoFit/>
          </a:bodyPr>
          <a:lstStyle/>
          <a:p>
            <a:pPr marL="519113" lvl="1">
              <a:buClr>
                <a:schemeClr val="accent6"/>
              </a:buClr>
            </a:pPr>
            <a:r>
              <a:rPr lang="en-US" sz="1800" dirty="0">
                <a:latin typeface="+mn-lt"/>
                <a:hlinkClick r:id="rId6"/>
              </a:rPr>
              <a:t>Mold Guidance for Tenants and Landlords brochure (NW Clean Air Agency)</a:t>
            </a:r>
            <a:endParaRPr lang="en-US" sz="1800" dirty="0">
              <a:latin typeface="+mn-lt"/>
            </a:endParaRPr>
          </a:p>
        </p:txBody>
      </p:sp>
    </p:spTree>
    <p:extLst>
      <p:ext uri="{BB962C8B-B14F-4D97-AF65-F5344CB8AC3E}">
        <p14:creationId xmlns:p14="http://schemas.microsoft.com/office/powerpoint/2010/main" val="35250993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1BAC21E-B102-1E46-58B7-8D220C79674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8615" b="8589"/>
          <a:stretch/>
        </p:blipFill>
        <p:spPr>
          <a:xfrm>
            <a:off x="0" y="0"/>
            <a:ext cx="5946742" cy="6268916"/>
          </a:xfrm>
          <a:prstGeom prst="rect">
            <a:avLst/>
          </a:prstGeom>
        </p:spPr>
      </p:pic>
      <p:sp>
        <p:nvSpPr>
          <p:cNvPr id="2" name="Text Placeholder 1">
            <a:extLst>
              <a:ext uri="{FF2B5EF4-FFF2-40B4-BE49-F238E27FC236}">
                <a16:creationId xmlns:a16="http://schemas.microsoft.com/office/drawing/2014/main" id="{10275D84-675D-7597-A4DD-59E7CDE8B871}"/>
              </a:ext>
            </a:extLst>
          </p:cNvPr>
          <p:cNvSpPr>
            <a:spLocks noGrp="1"/>
          </p:cNvSpPr>
          <p:nvPr>
            <p:ph type="body" sz="quarter" idx="22"/>
          </p:nvPr>
        </p:nvSpPr>
        <p:spPr>
          <a:xfrm>
            <a:off x="4290646" y="1641231"/>
            <a:ext cx="7493684" cy="4290698"/>
          </a:xfrm>
          <a:solidFill>
            <a:srgbClr val="FFFFFF">
              <a:alpha val="80000"/>
            </a:srgbClr>
          </a:solidFill>
        </p:spPr>
        <p:txBody>
          <a:bodyPr/>
          <a:lstStyle/>
          <a:p>
            <a:pPr marL="342900" indent="-342900">
              <a:buFont typeface="Arial" panose="020B0604020202020204" pitchFamily="34" charset="0"/>
              <a:buChar char="•"/>
            </a:pPr>
            <a:r>
              <a:rPr lang="en-US" sz="2000" b="1" dirty="0">
                <a:latin typeface="Century Gothic" panose="020B0502020202020204" pitchFamily="34" charset="0"/>
              </a:rPr>
              <a:t>Scrub mold with soap or detergent solution. </a:t>
            </a:r>
          </a:p>
          <a:p>
            <a:pPr marL="514350" indent="-228600">
              <a:buFont typeface="Courier New" panose="02070309020205020404" pitchFamily="49" charset="0"/>
              <a:buChar char="o"/>
            </a:pPr>
            <a:r>
              <a:rPr lang="en-US" sz="2000" dirty="0">
                <a:latin typeface="Century Gothic" panose="020B0502020202020204" pitchFamily="34" charset="0"/>
              </a:rPr>
              <a:t>Disinfectants unproven, seldom needed (i.e., sewage). </a:t>
            </a:r>
          </a:p>
          <a:p>
            <a:pPr marL="1033463" lvl="1" indent="-228600"/>
            <a:r>
              <a:rPr lang="en-US" dirty="0"/>
              <a:t>Need to </a:t>
            </a:r>
            <a:r>
              <a:rPr lang="en-US" i="1" dirty="0"/>
              <a:t>remove</a:t>
            </a:r>
            <a:r>
              <a:rPr lang="en-US" dirty="0"/>
              <a:t> the mold.</a:t>
            </a:r>
          </a:p>
          <a:p>
            <a:pPr marL="1033463" lvl="1" indent="-228600"/>
            <a:r>
              <a:rPr lang="en-US" dirty="0"/>
              <a:t>If use, must be registered (WSDA, EPA); ventilate!</a:t>
            </a:r>
          </a:p>
          <a:p>
            <a:pPr lvl="1"/>
            <a:r>
              <a:rPr lang="en-US" dirty="0"/>
              <a:t>Gases, aerosols, foggers NOT recommended.</a:t>
            </a:r>
          </a:p>
          <a:p>
            <a:pPr marL="342900" indent="-342900">
              <a:buFont typeface="Arial" panose="020B0604020202020204" pitchFamily="34" charset="0"/>
              <a:buChar char="•"/>
            </a:pPr>
            <a:r>
              <a:rPr lang="en-US" sz="2000" b="1" dirty="0">
                <a:latin typeface="Century Gothic" panose="020B0502020202020204" pitchFamily="34" charset="0"/>
              </a:rPr>
              <a:t>Use a vacuum with a HEPA filter; limit dust generation.</a:t>
            </a:r>
          </a:p>
          <a:p>
            <a:pPr marL="342900" indent="-342900">
              <a:buFont typeface="Arial" panose="020B0604020202020204" pitchFamily="34" charset="0"/>
              <a:buChar char="•"/>
            </a:pPr>
            <a:r>
              <a:rPr lang="en-US" sz="2000" b="1" dirty="0">
                <a:latin typeface="Century Gothic" panose="020B0502020202020204" pitchFamily="34" charset="0"/>
              </a:rPr>
              <a:t>Dry all materials and remove all visible mold.</a:t>
            </a:r>
          </a:p>
          <a:p>
            <a:pPr marL="342900" indent="-342900">
              <a:buFont typeface="Arial" panose="020B0604020202020204" pitchFamily="34" charset="0"/>
              <a:buChar char="•"/>
            </a:pPr>
            <a:endParaRPr lang="en-US" sz="2000" dirty="0">
              <a:latin typeface="Century Gothic" panose="020B0502020202020204" pitchFamily="34" charset="0"/>
              <a:hlinkClick r:id="" action="ppaction://noaction"/>
            </a:endParaRPr>
          </a:p>
          <a:p>
            <a:r>
              <a:rPr lang="en-US" sz="2000" dirty="0">
                <a:latin typeface="Century Gothic" panose="020B0502020202020204" pitchFamily="34" charset="0"/>
                <a:hlinkClick r:id="" action="ppaction://noaction"/>
              </a:rPr>
              <a:t>NYC: What Tenants Should Know about Indoor Allergens (Local Law 55 of 2018)</a:t>
            </a:r>
            <a:r>
              <a:rPr lang="en-US" sz="2000" dirty="0">
                <a:latin typeface="Century Gothic" panose="020B0502020202020204" pitchFamily="34" charset="0"/>
              </a:rPr>
              <a:t> – NY state and NYC have mold rules</a:t>
            </a:r>
          </a:p>
        </p:txBody>
      </p:sp>
      <p:sp>
        <p:nvSpPr>
          <p:cNvPr id="3" name="Title 2">
            <a:extLst>
              <a:ext uri="{FF2B5EF4-FFF2-40B4-BE49-F238E27FC236}">
                <a16:creationId xmlns:a16="http://schemas.microsoft.com/office/drawing/2014/main" id="{5FA1663C-3578-1999-2A9B-9439C07DAADA}"/>
              </a:ext>
            </a:extLst>
          </p:cNvPr>
          <p:cNvSpPr>
            <a:spLocks noGrp="1"/>
          </p:cNvSpPr>
          <p:nvPr>
            <p:ph type="title"/>
          </p:nvPr>
        </p:nvSpPr>
        <p:spPr>
          <a:xfrm>
            <a:off x="4290646" y="673974"/>
            <a:ext cx="7895812" cy="482030"/>
          </a:xfrm>
          <a:noFill/>
        </p:spPr>
        <p:txBody>
          <a:bodyPr>
            <a:normAutofit fontScale="90000"/>
          </a:bodyPr>
          <a:lstStyle/>
          <a:p>
            <a:r>
              <a:rPr lang="en-US" dirty="0"/>
              <a:t>Cleanup: Basics</a:t>
            </a:r>
          </a:p>
        </p:txBody>
      </p:sp>
      <p:sp>
        <p:nvSpPr>
          <p:cNvPr id="10" name="Rectangle 9">
            <a:extLst>
              <a:ext uri="{FF2B5EF4-FFF2-40B4-BE49-F238E27FC236}">
                <a16:creationId xmlns:a16="http://schemas.microsoft.com/office/drawing/2014/main" id="{F16A8D3C-0CF7-8371-8A51-CE54C786BF7D}"/>
              </a:ext>
            </a:extLst>
          </p:cNvPr>
          <p:cNvSpPr/>
          <p:nvPr/>
        </p:nvSpPr>
        <p:spPr>
          <a:xfrm>
            <a:off x="5946742" y="1177290"/>
            <a:ext cx="1174148" cy="463941"/>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3084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969010-723B-6F15-0E5C-4047DE6B5527}"/>
              </a:ext>
            </a:extLst>
          </p:cNvPr>
          <p:cNvSpPr>
            <a:spLocks noGrp="1"/>
          </p:cNvSpPr>
          <p:nvPr>
            <p:ph type="title" idx="4294967295"/>
          </p:nvPr>
        </p:nvSpPr>
        <p:spPr>
          <a:xfrm>
            <a:off x="11113" y="-1588"/>
            <a:ext cx="12180887" cy="771526"/>
          </a:xfrm>
          <a:solidFill>
            <a:srgbClr val="0E4677"/>
          </a:solidFill>
        </p:spPr>
        <p:txBody>
          <a:bodyPr>
            <a:normAutofit/>
          </a:bodyPr>
          <a:lstStyle/>
          <a:p>
            <a:pPr algn="ctr"/>
            <a:r>
              <a:rPr lang="en-US" dirty="0">
                <a:solidFill>
                  <a:srgbClr val="F9B04B"/>
                </a:solidFill>
              </a:rPr>
              <a:t>What Can I Keep?</a:t>
            </a:r>
          </a:p>
        </p:txBody>
      </p:sp>
      <p:pic>
        <p:nvPicPr>
          <p:cNvPr id="5" name="Picture 4" descr="A screenshot of a phone&#10;&#10;Description automatically generated">
            <a:extLst>
              <a:ext uri="{FF2B5EF4-FFF2-40B4-BE49-F238E27FC236}">
                <a16:creationId xmlns:a16="http://schemas.microsoft.com/office/drawing/2014/main" id="{36BD6742-F149-0253-FFE8-C8EB89E988A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793240" y="847495"/>
            <a:ext cx="4852418" cy="2956194"/>
          </a:xfrm>
          <a:prstGeom prst="rect">
            <a:avLst/>
          </a:prstGeom>
        </p:spPr>
      </p:pic>
      <p:pic>
        <p:nvPicPr>
          <p:cNvPr id="6" name="Picture 5">
            <a:extLst>
              <a:ext uri="{FF2B5EF4-FFF2-40B4-BE49-F238E27FC236}">
                <a16:creationId xmlns:a16="http://schemas.microsoft.com/office/drawing/2014/main" id="{33EE8A3A-31F4-D298-B7DF-EBC098A25F6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80694" y="847495"/>
            <a:ext cx="4852418" cy="2956194"/>
          </a:xfrm>
          <a:prstGeom prst="rect">
            <a:avLst/>
          </a:prstGeom>
        </p:spPr>
      </p:pic>
      <p:pic>
        <p:nvPicPr>
          <p:cNvPr id="7" name="Picture 6" descr="A screenshot of a phone&#10;&#10;Description automatically generated">
            <a:extLst>
              <a:ext uri="{FF2B5EF4-FFF2-40B4-BE49-F238E27FC236}">
                <a16:creationId xmlns:a16="http://schemas.microsoft.com/office/drawing/2014/main" id="{9986DD5B-402E-A5CA-9CCF-29FA7E4D8FC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686967" y="3897810"/>
            <a:ext cx="4852418" cy="2956194"/>
          </a:xfrm>
          <a:prstGeom prst="rect">
            <a:avLst/>
          </a:prstGeom>
        </p:spPr>
      </p:pic>
      <p:sp>
        <p:nvSpPr>
          <p:cNvPr id="9" name="TextBox 8">
            <a:extLst>
              <a:ext uri="{FF2B5EF4-FFF2-40B4-BE49-F238E27FC236}">
                <a16:creationId xmlns:a16="http://schemas.microsoft.com/office/drawing/2014/main" id="{98A480C3-6DD4-4520-F8AE-C85EF22CE28C}"/>
              </a:ext>
            </a:extLst>
          </p:cNvPr>
          <p:cNvSpPr txBox="1"/>
          <p:nvPr/>
        </p:nvSpPr>
        <p:spPr>
          <a:xfrm>
            <a:off x="9095158" y="6205894"/>
            <a:ext cx="2586252" cy="369332"/>
          </a:xfrm>
          <a:prstGeom prst="rect">
            <a:avLst/>
          </a:prstGeom>
          <a:noFill/>
        </p:spPr>
        <p:txBody>
          <a:bodyPr wrap="square">
            <a:spAutoFit/>
          </a:bodyPr>
          <a:lstStyle/>
          <a:p>
            <a:r>
              <a:rPr lang="en-US" dirty="0">
                <a:hlinkClick r:id="rId5"/>
              </a:rPr>
              <a:t>epa.gov/flooded-homes </a:t>
            </a:r>
            <a:endParaRPr lang="en-US" dirty="0"/>
          </a:p>
        </p:txBody>
      </p:sp>
      <p:pic>
        <p:nvPicPr>
          <p:cNvPr id="12" name="Picture 11">
            <a:extLst>
              <a:ext uri="{FF2B5EF4-FFF2-40B4-BE49-F238E27FC236}">
                <a16:creationId xmlns:a16="http://schemas.microsoft.com/office/drawing/2014/main" id="{154A6998-ADF1-AE08-6533-7A43C41D774F}"/>
              </a:ext>
            </a:extLst>
          </p:cNvPr>
          <p:cNvPicPr>
            <a:picLocks noChangeAspect="1"/>
          </p:cNvPicPr>
          <p:nvPr/>
        </p:nvPicPr>
        <p:blipFill>
          <a:blip r:embed="rId6">
            <a:clrChange>
              <a:clrFrom>
                <a:srgbClr val="3D4551"/>
              </a:clrFrom>
              <a:clrTo>
                <a:srgbClr val="3D4551">
                  <a:alpha val="0"/>
                </a:srgbClr>
              </a:clrTo>
            </a:clrChange>
          </a:blip>
          <a:stretch>
            <a:fillRect/>
          </a:stretch>
        </p:blipFill>
        <p:spPr>
          <a:xfrm>
            <a:off x="9184366" y="4115506"/>
            <a:ext cx="2283771" cy="2300502"/>
          </a:xfrm>
          <a:prstGeom prst="rect">
            <a:avLst/>
          </a:prstGeom>
        </p:spPr>
      </p:pic>
      <p:sp>
        <p:nvSpPr>
          <p:cNvPr id="14" name="TextBox 13">
            <a:extLst>
              <a:ext uri="{FF2B5EF4-FFF2-40B4-BE49-F238E27FC236}">
                <a16:creationId xmlns:a16="http://schemas.microsoft.com/office/drawing/2014/main" id="{0017BAF5-B0EA-AC19-D9E1-47DD5B3FEAB9}"/>
              </a:ext>
            </a:extLst>
          </p:cNvPr>
          <p:cNvSpPr txBox="1"/>
          <p:nvPr/>
        </p:nvSpPr>
        <p:spPr>
          <a:xfrm>
            <a:off x="639897" y="4887921"/>
            <a:ext cx="2582805" cy="1477328"/>
          </a:xfrm>
          <a:prstGeom prst="rect">
            <a:avLst/>
          </a:prstGeom>
          <a:noFill/>
        </p:spPr>
        <p:txBody>
          <a:bodyPr wrap="square">
            <a:spAutoFit/>
          </a:bodyPr>
          <a:lstStyle/>
          <a:p>
            <a:r>
              <a:rPr lang="en-US" dirty="0"/>
              <a:t>More info: </a:t>
            </a:r>
            <a:r>
              <a:rPr lang="en-US" dirty="0">
                <a:hlinkClick r:id="rId7"/>
              </a:rPr>
              <a:t>Mold Remediation in Schools and Commercial Buildings Guide: Chapter 4 | US EPA</a:t>
            </a:r>
            <a:endParaRPr lang="en-US" dirty="0"/>
          </a:p>
        </p:txBody>
      </p:sp>
    </p:spTree>
    <p:extLst>
      <p:ext uri="{BB962C8B-B14F-4D97-AF65-F5344CB8AC3E}">
        <p14:creationId xmlns:p14="http://schemas.microsoft.com/office/powerpoint/2010/main" val="35803748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A3A4FB3-8BA9-FFDA-AC25-73C5FFC68449}"/>
              </a:ext>
            </a:extLst>
          </p:cNvPr>
          <p:cNvSpPr/>
          <p:nvPr/>
        </p:nvSpPr>
        <p:spPr>
          <a:xfrm>
            <a:off x="4495800" y="1828800"/>
            <a:ext cx="3200400" cy="3200400"/>
          </a:xfrm>
          <a:prstGeom prst="rect">
            <a:avLst/>
          </a:prstGeom>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4000" dirty="0">
                <a:solidFill>
                  <a:sysClr val="windowText" lastClr="000000"/>
                </a:solidFill>
                <a:latin typeface="Century Gothic" panose="020B0502020202020204" pitchFamily="34" charset="0"/>
              </a:rPr>
              <a:t>Ventilate Well</a:t>
            </a:r>
          </a:p>
        </p:txBody>
      </p:sp>
    </p:spTree>
    <p:extLst>
      <p:ext uri="{BB962C8B-B14F-4D97-AF65-F5344CB8AC3E}">
        <p14:creationId xmlns:p14="http://schemas.microsoft.com/office/powerpoint/2010/main" val="987474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C3B20E-78D1-5370-BF50-ADF493FD1A8E}"/>
              </a:ext>
            </a:extLst>
          </p:cNvPr>
          <p:cNvSpPr>
            <a:spLocks noGrp="1"/>
          </p:cNvSpPr>
          <p:nvPr>
            <p:ph type="title"/>
          </p:nvPr>
        </p:nvSpPr>
        <p:spPr/>
        <p:txBody>
          <a:bodyPr>
            <a:noAutofit/>
          </a:bodyPr>
          <a:lstStyle/>
          <a:p>
            <a:pPr marL="0" marR="0" lvl="0" indent="0" algn="ctr" defTabSz="914400" rtl="0" eaLnBrk="1" fontAlgn="auto" latinLnBrk="0" hangingPunct="1">
              <a:lnSpc>
                <a:spcPct val="90000"/>
              </a:lnSpc>
              <a:spcBef>
                <a:spcPts val="1000"/>
              </a:spcBef>
              <a:spcAft>
                <a:spcPts val="0"/>
              </a:spcAft>
              <a:buClr>
                <a:schemeClr val="accent5"/>
              </a:buClr>
              <a:buSzTx/>
              <a:buFont typeface="Wingdings" panose="05000000000000000000" pitchFamily="2" charset="2"/>
              <a:buNone/>
              <a:tabLst/>
              <a:defRPr/>
            </a:pPr>
            <a:r>
              <a:rPr kumimoji="0" lang="en-US" sz="3200" b="1" i="0" u="none" strike="noStrike" kern="1200" cap="none" spc="0" normalizeH="0" baseline="0" noProof="0" dirty="0">
                <a:ln>
                  <a:noFill/>
                </a:ln>
                <a:solidFill>
                  <a:schemeClr val="accent6"/>
                </a:solidFill>
                <a:effectLst/>
                <a:uLnTx/>
                <a:uFillTx/>
                <a:latin typeface="Century Gothic" panose="020B0502020202020204" pitchFamily="34" charset="0"/>
                <a:ea typeface="+mn-ea"/>
                <a:cs typeface="+mn-cs"/>
              </a:rPr>
              <a:t>Ventilate with Fresh Air </a:t>
            </a:r>
            <a:br>
              <a:rPr kumimoji="0" lang="en-US" sz="3200" b="1" i="0" u="none" strike="noStrike" kern="1200" cap="none" spc="0" normalizeH="0" baseline="0" noProof="0" dirty="0">
                <a:ln>
                  <a:noFill/>
                </a:ln>
                <a:solidFill>
                  <a:schemeClr val="accent6"/>
                </a:solidFill>
                <a:effectLst/>
                <a:uLnTx/>
                <a:uFillTx/>
                <a:latin typeface="Century Gothic" panose="020B0502020202020204" pitchFamily="34" charset="0"/>
                <a:ea typeface="+mn-ea"/>
                <a:cs typeface="+mn-cs"/>
              </a:rPr>
            </a:br>
            <a:r>
              <a:rPr kumimoji="0" lang="en-US" sz="3200" b="1" i="0" u="none" strike="noStrike" kern="1200" cap="none" spc="0" normalizeH="0" baseline="0" noProof="0" dirty="0">
                <a:ln>
                  <a:noFill/>
                </a:ln>
                <a:solidFill>
                  <a:schemeClr val="accent6"/>
                </a:solidFill>
                <a:effectLst/>
                <a:uLnTx/>
                <a:uFillTx/>
                <a:latin typeface="Century Gothic" panose="020B0502020202020204" pitchFamily="34" charset="0"/>
                <a:ea typeface="+mn-ea"/>
                <a:cs typeface="+mn-cs"/>
              </a:rPr>
              <a:t>and </a:t>
            </a:r>
            <a:r>
              <a:rPr lang="en-US" sz="3200" b="1" dirty="0">
                <a:solidFill>
                  <a:schemeClr val="accent6"/>
                </a:solidFill>
                <a:latin typeface="Century Gothic" panose="020B0502020202020204" pitchFamily="34" charset="0"/>
              </a:rPr>
              <a:t>Upgrade Filters</a:t>
            </a:r>
            <a:br>
              <a:rPr kumimoji="0" lang="en-US" sz="3200" b="1" i="0" u="none" strike="noStrike" kern="1200" cap="none" spc="0" normalizeH="0" baseline="0" noProof="0" dirty="0">
                <a:ln>
                  <a:noFill/>
                </a:ln>
                <a:solidFill>
                  <a:schemeClr val="accent6"/>
                </a:solidFill>
                <a:effectLst/>
                <a:uLnTx/>
                <a:uFillTx/>
                <a:latin typeface="Century Gothic" panose="020B0502020202020204" pitchFamily="34" charset="0"/>
                <a:ea typeface="+mn-ea"/>
                <a:cs typeface="+mn-cs"/>
              </a:rPr>
            </a:br>
            <a:endParaRPr kumimoji="0" lang="en-US" sz="2800" b="1" i="0" u="none" strike="noStrike" kern="1200" cap="none" spc="0" normalizeH="0" baseline="0" noProof="0" dirty="0">
              <a:ln>
                <a:noFill/>
              </a:ln>
              <a:solidFill>
                <a:schemeClr val="accent5"/>
              </a:solidFill>
              <a:effectLst/>
              <a:uLnTx/>
              <a:uFillTx/>
              <a:latin typeface="Century Gothic" panose="020B0502020202020204" pitchFamily="34" charset="0"/>
              <a:ea typeface="+mn-ea"/>
              <a:cs typeface="+mn-cs"/>
            </a:endParaRPr>
          </a:p>
        </p:txBody>
      </p:sp>
      <p:pic>
        <p:nvPicPr>
          <p:cNvPr id="7" name="Picture 6">
            <a:extLst>
              <a:ext uri="{FF2B5EF4-FFF2-40B4-BE49-F238E27FC236}">
                <a16:creationId xmlns:a16="http://schemas.microsoft.com/office/drawing/2014/main" id="{66D532E5-F4D2-D569-F850-AAFA7A20789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9505" y="3885457"/>
            <a:ext cx="6956128" cy="2400477"/>
          </a:xfrm>
          <a:prstGeom prst="rect">
            <a:avLst/>
          </a:prstGeom>
        </p:spPr>
      </p:pic>
      <p:sp>
        <p:nvSpPr>
          <p:cNvPr id="8" name="Text Placeholder 1">
            <a:extLst>
              <a:ext uri="{FF2B5EF4-FFF2-40B4-BE49-F238E27FC236}">
                <a16:creationId xmlns:a16="http://schemas.microsoft.com/office/drawing/2014/main" id="{43BC854E-9E3D-3C4F-C9A3-F772A7867167}"/>
              </a:ext>
            </a:extLst>
          </p:cNvPr>
          <p:cNvSpPr txBox="1">
            <a:spLocks/>
          </p:cNvSpPr>
          <p:nvPr/>
        </p:nvSpPr>
        <p:spPr>
          <a:xfrm>
            <a:off x="1060528" y="1322994"/>
            <a:ext cx="10070943" cy="235086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57B6AF"/>
              </a:buClr>
              <a:buFont typeface="Wingdings" panose="05000000000000000000" pitchFamily="2" charset="2"/>
              <a:buNone/>
              <a:defRPr sz="2200" kern="1200" baseline="0">
                <a:solidFill>
                  <a:schemeClr val="tx1"/>
                </a:solidFill>
                <a:latin typeface="+mn-lt"/>
                <a:ea typeface="+mn-ea"/>
                <a:cs typeface="+mn-cs"/>
              </a:defRPr>
            </a:lvl1pPr>
            <a:lvl2pPr marL="519113" indent="-238125" algn="l" defTabSz="914400" rtl="0" eaLnBrk="1" latinLnBrk="0" hangingPunct="1">
              <a:lnSpc>
                <a:spcPct val="90000"/>
              </a:lnSpc>
              <a:spcBef>
                <a:spcPts val="500"/>
              </a:spcBef>
              <a:buClr>
                <a:srgbClr val="57B6AF"/>
              </a:buClr>
              <a:buFont typeface="Wingdings" panose="05000000000000000000" pitchFamily="2" charset="2"/>
              <a:buChar char="§"/>
              <a:defRPr sz="2000" kern="1200">
                <a:solidFill>
                  <a:schemeClr val="tx1">
                    <a:lumMod val="75000"/>
                    <a:lumOff val="25000"/>
                  </a:schemeClr>
                </a:solidFill>
                <a:latin typeface="+mn-lt"/>
                <a:ea typeface="+mn-ea"/>
                <a:cs typeface="+mn-cs"/>
              </a:defRPr>
            </a:lvl2pPr>
            <a:lvl3pPr marL="747713" indent="-228600" algn="l" defTabSz="914400" rtl="0" eaLnBrk="1" latinLnBrk="0" hangingPunct="1">
              <a:lnSpc>
                <a:spcPct val="90000"/>
              </a:lnSpc>
              <a:spcBef>
                <a:spcPts val="500"/>
              </a:spcBef>
              <a:buClr>
                <a:srgbClr val="57B6AF"/>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919163" indent="-171450" algn="l" defTabSz="914400" rtl="0" eaLnBrk="1" latinLnBrk="0" hangingPunct="1">
              <a:lnSpc>
                <a:spcPct val="90000"/>
              </a:lnSpc>
              <a:spcBef>
                <a:spcPts val="500"/>
              </a:spcBef>
              <a:buClr>
                <a:srgbClr val="57B6AF"/>
              </a:buClr>
              <a:buFont typeface="Wingdings" panose="05000000000000000000" pitchFamily="2" charset="2"/>
              <a:buChar char="§"/>
              <a:defRPr sz="1800" kern="1200">
                <a:solidFill>
                  <a:schemeClr val="tx1">
                    <a:lumMod val="75000"/>
                    <a:lumOff val="25000"/>
                  </a:schemeClr>
                </a:solidFill>
                <a:latin typeface="+mn-lt"/>
                <a:ea typeface="+mn-ea"/>
                <a:cs typeface="+mn-cs"/>
              </a:defRPr>
            </a:lvl4pPr>
            <a:lvl5pPr marL="969963" indent="-228600" algn="l" defTabSz="914400" rtl="0" eaLnBrk="1" latinLnBrk="0" hangingPunct="1">
              <a:lnSpc>
                <a:spcPct val="90000"/>
              </a:lnSpc>
              <a:spcBef>
                <a:spcPts val="500"/>
              </a:spcBef>
              <a:buClr>
                <a:srgbClr val="CB8A49"/>
              </a:buClr>
              <a:buFont typeface="Century Gothic" panose="020B0502020202020204" pitchFamily="34" charset="0"/>
              <a:buChar char="♦"/>
              <a:defRPr sz="12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1800" dirty="0"/>
              <a:t>Aim for at least </a:t>
            </a:r>
            <a:r>
              <a:rPr lang="en-US" sz="1800" b="1" dirty="0"/>
              <a:t>5 air changes each hour outside air. </a:t>
            </a:r>
            <a:r>
              <a:rPr lang="en-US" sz="1800" dirty="0"/>
              <a:t>CO</a:t>
            </a:r>
            <a:r>
              <a:rPr lang="en-US" sz="1800" baseline="-25000" dirty="0"/>
              <a:t>2</a:t>
            </a:r>
            <a:r>
              <a:rPr lang="en-US" sz="1800" dirty="0"/>
              <a:t>: bring in more fresh air above 800 ppm.</a:t>
            </a:r>
          </a:p>
          <a:p>
            <a:pPr marL="342900" indent="-342900">
              <a:buFont typeface="Arial" panose="020B0604020202020204" pitchFamily="34" charset="0"/>
              <a:buChar char="•"/>
            </a:pPr>
            <a:r>
              <a:rPr lang="en-US" sz="1800" b="1" dirty="0"/>
              <a:t>Upgrade to MERV-13 filters</a:t>
            </a:r>
            <a:r>
              <a:rPr lang="en-US" sz="1800" dirty="0"/>
              <a:t>. (It’s in the mechanical code in Washington now!)</a:t>
            </a:r>
          </a:p>
          <a:p>
            <a:pPr marL="342900" indent="-342900">
              <a:buFont typeface="Arial" panose="020B0604020202020204" pitchFamily="34" charset="0"/>
              <a:buChar char="•"/>
            </a:pPr>
            <a:r>
              <a:rPr lang="en-US" sz="1800" dirty="0"/>
              <a:t>Keep your system operating as designed</a:t>
            </a:r>
          </a:p>
          <a:p>
            <a:pPr marL="862013" lvl="1" indent="-342900">
              <a:buFont typeface="Arial" panose="020B0604020202020204" pitchFamily="34" charset="0"/>
              <a:buChar char="•"/>
            </a:pPr>
            <a:r>
              <a:rPr lang="en-US" sz="1600" dirty="0"/>
              <a:t>Inspect and maintain local exhaust ventilation in restrooms, kitchens, cooking areas, and labs. </a:t>
            </a:r>
          </a:p>
          <a:p>
            <a:pPr marL="862013" lvl="1" indent="-342900">
              <a:buFont typeface="Arial" panose="020B0604020202020204" pitchFamily="34" charset="0"/>
              <a:buChar char="•"/>
            </a:pPr>
            <a:r>
              <a:rPr lang="en-US" sz="1600" dirty="0"/>
              <a:t>Change filters seasonally, inspect monthly</a:t>
            </a:r>
          </a:p>
          <a:p>
            <a:pPr marL="342900" indent="-342900">
              <a:buFont typeface="Arial" panose="020B0604020202020204" pitchFamily="34" charset="0"/>
              <a:buChar char="•"/>
            </a:pPr>
            <a:r>
              <a:rPr lang="en-US" sz="1800" dirty="0"/>
              <a:t>Without HVAC, open windows and doors to create a cross draft, use fans to increase effectiveness.</a:t>
            </a:r>
          </a:p>
          <a:p>
            <a:pPr marL="342900" indent="-342900">
              <a:buFont typeface="Arial" panose="020B0604020202020204" pitchFamily="34" charset="0"/>
              <a:buChar char="•"/>
            </a:pPr>
            <a:r>
              <a:rPr lang="en-US" sz="1800" b="1" dirty="0"/>
              <a:t>DOH </a:t>
            </a:r>
            <a:r>
              <a:rPr lang="en-US" sz="1800" b="1" i="1" dirty="0"/>
              <a:t>does not recommend additive technologies, including UV in most spaces.</a:t>
            </a:r>
            <a:endParaRPr lang="en-US" sz="1800" dirty="0"/>
          </a:p>
        </p:txBody>
      </p:sp>
      <p:sp>
        <p:nvSpPr>
          <p:cNvPr id="5" name="Explosion: 14 Points 4">
            <a:extLst>
              <a:ext uri="{FF2B5EF4-FFF2-40B4-BE49-F238E27FC236}">
                <a16:creationId xmlns:a16="http://schemas.microsoft.com/office/drawing/2014/main" id="{8E3996D8-FADB-A526-FBB8-DE9DC5090D33}"/>
              </a:ext>
            </a:extLst>
          </p:cNvPr>
          <p:cNvSpPr/>
          <p:nvPr/>
        </p:nvSpPr>
        <p:spPr>
          <a:xfrm rot="1457518">
            <a:off x="10481256" y="5851699"/>
            <a:ext cx="1300430" cy="1029306"/>
          </a:xfrm>
          <a:prstGeom prst="irregularSeal2">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dirty="0"/>
              <a:t>NEW</a:t>
            </a:r>
          </a:p>
        </p:txBody>
      </p:sp>
      <p:sp>
        <p:nvSpPr>
          <p:cNvPr id="9" name="TextBox 8">
            <a:extLst>
              <a:ext uri="{FF2B5EF4-FFF2-40B4-BE49-F238E27FC236}">
                <a16:creationId xmlns:a16="http://schemas.microsoft.com/office/drawing/2014/main" id="{433D8FF6-D6BC-03D1-2A88-263A4EB0D14A}"/>
              </a:ext>
            </a:extLst>
          </p:cNvPr>
          <p:cNvSpPr txBox="1"/>
          <p:nvPr/>
        </p:nvSpPr>
        <p:spPr>
          <a:xfrm>
            <a:off x="8333772" y="3696165"/>
            <a:ext cx="3837488" cy="2893100"/>
          </a:xfrm>
          <a:prstGeom prst="rect">
            <a:avLst/>
          </a:prstGeom>
          <a:noFill/>
        </p:spPr>
        <p:txBody>
          <a:bodyPr wrap="square">
            <a:spAutoFit/>
          </a:bodyPr>
          <a:lstStyle/>
          <a:p>
            <a:pPr marL="285750" indent="-285750" algn="l">
              <a:spcBef>
                <a:spcPts val="600"/>
              </a:spcBef>
              <a:buFont typeface="Arial" panose="020B0604020202020204" pitchFamily="34" charset="0"/>
              <a:buChar char="•"/>
            </a:pPr>
            <a:r>
              <a:rPr lang="en-US" b="0" i="0" u="sng" dirty="0">
                <a:solidFill>
                  <a:schemeClr val="accent1"/>
                </a:solidFill>
                <a:effectLst/>
                <a:latin typeface="Century Gothic" panose="020B0502020202020204" pitchFamily="34" charset="0"/>
                <a:hlinkClick r:id="rId4">
                  <a:extLst>
                    <a:ext uri="{A12FA001-AC4F-418D-AE19-62706E023703}">
                      <ahyp:hlinkClr xmlns:ahyp="http://schemas.microsoft.com/office/drawing/2018/hyperlinkcolor" val="tx"/>
                    </a:ext>
                  </a:extLst>
                </a:hlinkClick>
              </a:rPr>
              <a:t>Ventilation and Air Quality for Reducing Transmission of Airborne Illnesses (PDF)</a:t>
            </a:r>
            <a:endParaRPr lang="en-US" b="0" i="0" dirty="0">
              <a:solidFill>
                <a:schemeClr val="accent1"/>
              </a:solidFill>
              <a:effectLst/>
              <a:latin typeface="Century Gothic" panose="020B0502020202020204" pitchFamily="34" charset="0"/>
            </a:endParaRPr>
          </a:p>
          <a:p>
            <a:pPr marL="285750" indent="-285750" algn="l">
              <a:spcBef>
                <a:spcPts val="600"/>
              </a:spcBef>
              <a:buFont typeface="Arial" panose="020B0604020202020204" pitchFamily="34" charset="0"/>
              <a:buChar char="•"/>
            </a:pPr>
            <a:r>
              <a:rPr lang="en-US" b="0" i="0" u="sng" dirty="0">
                <a:solidFill>
                  <a:schemeClr val="accent1"/>
                </a:solidFill>
                <a:effectLst/>
                <a:latin typeface="Century Gothic" panose="020B0502020202020204" pitchFamily="34" charset="0"/>
                <a:hlinkClick r:id="rId5">
                  <a:extLst>
                    <a:ext uri="{A12FA001-AC4F-418D-AE19-62706E023703}">
                      <ahyp:hlinkClr xmlns:ahyp="http://schemas.microsoft.com/office/drawing/2018/hyperlinkcolor" val="tx"/>
                    </a:ext>
                  </a:extLst>
                </a:hlinkClick>
              </a:rPr>
              <a:t>Improving Ventilation and Indoor Air Quality During Wildfire Smoke Events (PDF)</a:t>
            </a:r>
            <a:endParaRPr lang="en-US" b="0" i="0" u="sng" dirty="0">
              <a:solidFill>
                <a:schemeClr val="accent1"/>
              </a:solidFill>
              <a:effectLst/>
              <a:latin typeface="Century Gothic" panose="020B0502020202020204" pitchFamily="34" charset="0"/>
            </a:endParaRPr>
          </a:p>
          <a:p>
            <a:pPr marL="285750" indent="-285750" algn="l">
              <a:spcBef>
                <a:spcPts val="600"/>
              </a:spcBef>
              <a:buFont typeface="Arial" panose="020B0604020202020204" pitchFamily="34" charset="0"/>
              <a:buChar char="•"/>
            </a:pPr>
            <a:r>
              <a:rPr lang="en-US" sz="1800" dirty="0">
                <a:latin typeface="Century Gothic" panose="020B0502020202020204" pitchFamily="34" charset="0"/>
                <a:hlinkClick r:id="rId6"/>
              </a:rPr>
              <a:t>CDC guidance</a:t>
            </a:r>
            <a:r>
              <a:rPr lang="en-US" sz="1800" dirty="0">
                <a:latin typeface="Century Gothic" panose="020B0502020202020204" pitchFamily="34" charset="0"/>
              </a:rPr>
              <a:t> (spring 2024)</a:t>
            </a:r>
          </a:p>
          <a:p>
            <a:pPr marL="285750" indent="-285750" algn="l">
              <a:spcBef>
                <a:spcPts val="600"/>
              </a:spcBef>
              <a:buFont typeface="Arial" panose="020B0604020202020204" pitchFamily="34" charset="0"/>
              <a:buChar char="•"/>
            </a:pPr>
            <a:r>
              <a:rPr lang="en-US" i="0" dirty="0">
                <a:solidFill>
                  <a:srgbClr val="000000"/>
                </a:solidFill>
                <a:effectLst/>
                <a:latin typeface="Century Gothic" panose="020B0502020202020204" pitchFamily="34" charset="0"/>
                <a:hlinkClick r:id="rId7"/>
              </a:rPr>
              <a:t>Ventilation While Cooking</a:t>
            </a:r>
            <a:endParaRPr lang="en-US" i="0" dirty="0">
              <a:solidFill>
                <a:srgbClr val="000000"/>
              </a:solidFill>
              <a:effectLst/>
              <a:latin typeface="Century Gothic" panose="020B0502020202020204" pitchFamily="34" charset="0"/>
            </a:endParaRPr>
          </a:p>
          <a:p>
            <a:pPr marL="285750" indent="-285750" algn="l">
              <a:spcBef>
                <a:spcPts val="600"/>
              </a:spcBef>
              <a:buFont typeface="Arial" panose="020B0604020202020204" pitchFamily="34" charset="0"/>
              <a:buChar char="•"/>
            </a:pPr>
            <a:endParaRPr lang="en-US" b="0" i="0" dirty="0">
              <a:solidFill>
                <a:srgbClr val="3B3B3B"/>
              </a:solidFill>
              <a:effectLst/>
              <a:latin typeface="Century Gothic" panose="020B0502020202020204" pitchFamily="34" charset="0"/>
            </a:endParaRPr>
          </a:p>
        </p:txBody>
      </p:sp>
    </p:spTree>
    <p:extLst>
      <p:ext uri="{BB962C8B-B14F-4D97-AF65-F5344CB8AC3E}">
        <p14:creationId xmlns:p14="http://schemas.microsoft.com/office/powerpoint/2010/main" val="41803105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F27549-CDEA-8700-5C71-76082CE34406}"/>
              </a:ext>
            </a:extLst>
          </p:cNvPr>
          <p:cNvSpPr>
            <a:spLocks noGrp="1"/>
          </p:cNvSpPr>
          <p:nvPr>
            <p:ph type="title"/>
          </p:nvPr>
        </p:nvSpPr>
        <p:spPr/>
        <p:txBody>
          <a:bodyPr>
            <a:normAutofit/>
          </a:bodyPr>
          <a:lstStyle/>
          <a:p>
            <a:r>
              <a:rPr lang="en-US" sz="2700" dirty="0">
                <a:solidFill>
                  <a:schemeClr val="accent6"/>
                </a:solidFill>
              </a:rPr>
              <a:t>Indoor Air Quality Management Basics</a:t>
            </a:r>
          </a:p>
        </p:txBody>
      </p:sp>
      <p:sp>
        <p:nvSpPr>
          <p:cNvPr id="6" name="TextBox 5">
            <a:extLst>
              <a:ext uri="{FF2B5EF4-FFF2-40B4-BE49-F238E27FC236}">
                <a16:creationId xmlns:a16="http://schemas.microsoft.com/office/drawing/2014/main" id="{C2FFAAE3-459B-836A-506A-BBECF5AD44CB}"/>
              </a:ext>
            </a:extLst>
          </p:cNvPr>
          <p:cNvSpPr txBox="1"/>
          <p:nvPr/>
        </p:nvSpPr>
        <p:spPr>
          <a:xfrm>
            <a:off x="542328" y="5966723"/>
            <a:ext cx="10076141" cy="307777"/>
          </a:xfrm>
          <a:prstGeom prst="rect">
            <a:avLst/>
          </a:prstGeom>
          <a:noFill/>
        </p:spPr>
        <p:txBody>
          <a:bodyPr wrap="square" rtlCol="0">
            <a:spAutoFit/>
          </a:bodyPr>
          <a:lstStyle/>
          <a:p>
            <a:r>
              <a:rPr lang="en-US" sz="1400" dirty="0"/>
              <a:t>Source: </a:t>
            </a:r>
            <a:r>
              <a:rPr lang="en-US" sz="1400" dirty="0">
                <a:hlinkClick r:id="rId2"/>
              </a:rPr>
              <a:t>Indoor air a neglected source of chemical, particulate exposures - NIH Environmental Factor, May 2021</a:t>
            </a:r>
            <a:endParaRPr lang="en-US" sz="1400" dirty="0"/>
          </a:p>
        </p:txBody>
      </p:sp>
      <p:grpSp>
        <p:nvGrpSpPr>
          <p:cNvPr id="11" name="Group 10">
            <a:extLst>
              <a:ext uri="{FF2B5EF4-FFF2-40B4-BE49-F238E27FC236}">
                <a16:creationId xmlns:a16="http://schemas.microsoft.com/office/drawing/2014/main" id="{1D597542-04D2-5D6A-F1B7-FF06C3C1AEA1}"/>
              </a:ext>
            </a:extLst>
          </p:cNvPr>
          <p:cNvGrpSpPr/>
          <p:nvPr/>
        </p:nvGrpSpPr>
        <p:grpSpPr>
          <a:xfrm>
            <a:off x="4135755" y="1797837"/>
            <a:ext cx="3920489" cy="3527053"/>
            <a:chOff x="6515101" y="1667111"/>
            <a:chExt cx="3304601" cy="3205138"/>
          </a:xfrm>
        </p:grpSpPr>
        <p:sp>
          <p:nvSpPr>
            <p:cNvPr id="2" name="Rectangle 1">
              <a:extLst>
                <a:ext uri="{FF2B5EF4-FFF2-40B4-BE49-F238E27FC236}">
                  <a16:creationId xmlns:a16="http://schemas.microsoft.com/office/drawing/2014/main" id="{41F8F839-041A-D02F-8BD2-B07F8E801FB3}"/>
                </a:ext>
              </a:extLst>
            </p:cNvPr>
            <p:cNvSpPr/>
            <p:nvPr/>
          </p:nvSpPr>
          <p:spPr>
            <a:xfrm>
              <a:off x="6515101" y="1667111"/>
              <a:ext cx="1577340" cy="1537932"/>
            </a:xfrm>
            <a:prstGeom prst="rect">
              <a:avLst/>
            </a:prstGeom>
            <a:effectLst>
              <a:glow rad="228600">
                <a:schemeClr val="accent2">
                  <a:satMod val="175000"/>
                  <a:alpha val="40000"/>
                </a:schemeClr>
              </a:glow>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dirty="0">
                  <a:solidFill>
                    <a:sysClr val="windowText" lastClr="000000"/>
                  </a:solidFill>
                </a:rPr>
                <a:t>Remove the Source</a:t>
              </a:r>
            </a:p>
          </p:txBody>
        </p:sp>
        <p:sp>
          <p:nvSpPr>
            <p:cNvPr id="8" name="Rectangle 7">
              <a:extLst>
                <a:ext uri="{FF2B5EF4-FFF2-40B4-BE49-F238E27FC236}">
                  <a16:creationId xmlns:a16="http://schemas.microsoft.com/office/drawing/2014/main" id="{CA3A4FB3-8BA9-FFDA-AC25-73C5FFC68449}"/>
                </a:ext>
              </a:extLst>
            </p:cNvPr>
            <p:cNvSpPr/>
            <p:nvPr/>
          </p:nvSpPr>
          <p:spPr>
            <a:xfrm>
              <a:off x="8242362" y="1667111"/>
              <a:ext cx="1577340" cy="1537932"/>
            </a:xfrm>
            <a:prstGeom prst="rect">
              <a:avLst/>
            </a:prstGeom>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000" dirty="0">
                  <a:solidFill>
                    <a:sysClr val="windowText" lastClr="000000"/>
                  </a:solidFill>
                </a:rPr>
                <a:t>Ventilate Well</a:t>
              </a:r>
            </a:p>
          </p:txBody>
        </p:sp>
        <p:sp>
          <p:nvSpPr>
            <p:cNvPr id="9" name="Rectangle 8">
              <a:extLst>
                <a:ext uri="{FF2B5EF4-FFF2-40B4-BE49-F238E27FC236}">
                  <a16:creationId xmlns:a16="http://schemas.microsoft.com/office/drawing/2014/main" id="{42EBB226-4BAE-74B6-9269-8D2B58B67C60}"/>
                </a:ext>
              </a:extLst>
            </p:cNvPr>
            <p:cNvSpPr/>
            <p:nvPr/>
          </p:nvSpPr>
          <p:spPr>
            <a:xfrm>
              <a:off x="6515101" y="3334317"/>
              <a:ext cx="1577340" cy="1537932"/>
            </a:xfrm>
            <a:prstGeom prst="rect">
              <a:avLst/>
            </a:prstGeom>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000" dirty="0">
                  <a:solidFill>
                    <a:sysClr val="windowText" lastClr="000000"/>
                  </a:solidFill>
                </a:rPr>
                <a:t>Keep it Dry</a:t>
              </a:r>
            </a:p>
          </p:txBody>
        </p:sp>
        <p:sp>
          <p:nvSpPr>
            <p:cNvPr id="10" name="Rectangle 9">
              <a:extLst>
                <a:ext uri="{FF2B5EF4-FFF2-40B4-BE49-F238E27FC236}">
                  <a16:creationId xmlns:a16="http://schemas.microsoft.com/office/drawing/2014/main" id="{645F9E99-B0BB-9341-5257-896F448475B6}"/>
                </a:ext>
              </a:extLst>
            </p:cNvPr>
            <p:cNvSpPr/>
            <p:nvPr/>
          </p:nvSpPr>
          <p:spPr>
            <a:xfrm>
              <a:off x="8242362" y="3334317"/>
              <a:ext cx="1577340" cy="1537932"/>
            </a:xfrm>
            <a:prstGeom prst="rect">
              <a:avLst/>
            </a:prstGeom>
            <a:effectLst>
              <a:outerShdw blurRad="50800" dist="38100" dir="2700000" algn="t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000" dirty="0">
                  <a:solidFill>
                    <a:sysClr val="windowText" lastClr="000000"/>
                  </a:solidFill>
                </a:rPr>
                <a:t>Keep Outdoor Pollution Out</a:t>
              </a:r>
            </a:p>
          </p:txBody>
        </p:sp>
      </p:grpSp>
    </p:spTree>
    <p:extLst>
      <p:ext uri="{BB962C8B-B14F-4D97-AF65-F5344CB8AC3E}">
        <p14:creationId xmlns:p14="http://schemas.microsoft.com/office/powerpoint/2010/main" val="37924782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ext&#10;&#10;Description automatically generated with medium confidence">
            <a:extLst>
              <a:ext uri="{FF2B5EF4-FFF2-40B4-BE49-F238E27FC236}">
                <a16:creationId xmlns:a16="http://schemas.microsoft.com/office/drawing/2014/main" id="{CF2DD4FC-A054-CE15-0A69-F8D18BF0E2F5}"/>
              </a:ext>
            </a:extLst>
          </p:cNvPr>
          <p:cNvPicPr>
            <a:picLocks noChangeAspect="1"/>
          </p:cNvPicPr>
          <p:nvPr/>
        </p:nvPicPr>
        <p:blipFill>
          <a:blip r:embed="rId2"/>
          <a:stretch>
            <a:fillRect/>
          </a:stretch>
        </p:blipFill>
        <p:spPr>
          <a:xfrm>
            <a:off x="48533" y="109777"/>
            <a:ext cx="6560018" cy="2485939"/>
          </a:xfrm>
          <a:prstGeom prst="rect">
            <a:avLst/>
          </a:prstGeom>
        </p:spPr>
      </p:pic>
      <p:sp>
        <p:nvSpPr>
          <p:cNvPr id="16" name="TextBox 15">
            <a:extLst>
              <a:ext uri="{FF2B5EF4-FFF2-40B4-BE49-F238E27FC236}">
                <a16:creationId xmlns:a16="http://schemas.microsoft.com/office/drawing/2014/main" id="{31FF3FB3-4627-38ED-FF9D-92019A66C055}"/>
              </a:ext>
            </a:extLst>
          </p:cNvPr>
          <p:cNvSpPr txBox="1"/>
          <p:nvPr/>
        </p:nvSpPr>
        <p:spPr>
          <a:xfrm>
            <a:off x="6270335" y="1822583"/>
            <a:ext cx="5584722" cy="4370427"/>
          </a:xfrm>
          <a:prstGeom prst="rect">
            <a:avLst/>
          </a:prstGeom>
          <a:noFill/>
        </p:spPr>
        <p:txBody>
          <a:bodyPr wrap="square">
            <a:spAutoFit/>
          </a:bodyPr>
          <a:lstStyle/>
          <a:p>
            <a:pPr marL="0" marR="0">
              <a:spcAft>
                <a:spcPts val="600"/>
              </a:spcAft>
            </a:pPr>
            <a:r>
              <a:rPr lang="en-US" sz="2000" kern="100" dirty="0">
                <a:effectLst/>
                <a:ea typeface="Aptos" panose="020B0004020202020204" pitchFamily="34" charset="0"/>
                <a:cs typeface="Arial" panose="020B0604020202020204" pitchFamily="34" charset="0"/>
              </a:rPr>
              <a:t>Important way to remove wildfire smoke, airborne illnesses, dust, and pollen from indoor air.</a:t>
            </a:r>
          </a:p>
          <a:p>
            <a:pPr marL="0" marR="0">
              <a:spcAft>
                <a:spcPts val="600"/>
              </a:spcAft>
            </a:pPr>
            <a:r>
              <a:rPr lang="en-US" sz="2000" kern="100" dirty="0">
                <a:effectLst/>
                <a:ea typeface="Aptos" panose="020B0004020202020204" pitchFamily="34" charset="0"/>
                <a:cs typeface="Arial" panose="020B0604020202020204" pitchFamily="34" charset="0"/>
              </a:rPr>
              <a:t>Look for these four basic criteria:</a:t>
            </a:r>
          </a:p>
          <a:p>
            <a:pPr marL="342900" marR="0" lvl="0" indent="-342900">
              <a:spcAft>
                <a:spcPts val="600"/>
              </a:spcAft>
              <a:buFont typeface="+mj-lt"/>
              <a:buAutoNum type="arabicPeriod"/>
            </a:pPr>
            <a:r>
              <a:rPr lang="en-US" sz="2000" kern="100" dirty="0">
                <a:effectLst/>
                <a:ea typeface="Aptos" panose="020B0004020202020204" pitchFamily="34" charset="0"/>
                <a:cs typeface="Arial" panose="020B0604020202020204" pitchFamily="34" charset="0"/>
              </a:rPr>
              <a:t>Filter only – no ionic, ozone, or UV technologies</a:t>
            </a:r>
          </a:p>
          <a:p>
            <a:pPr marL="342900" marR="0" lvl="0" indent="-342900">
              <a:spcAft>
                <a:spcPts val="600"/>
              </a:spcAft>
              <a:buFont typeface="+mj-lt"/>
              <a:buAutoNum type="arabicPeriod"/>
            </a:pPr>
            <a:r>
              <a:rPr lang="en-US" sz="2000" kern="100" dirty="0">
                <a:effectLst/>
                <a:ea typeface="Aptos" panose="020B0004020202020204" pitchFamily="34" charset="0"/>
                <a:cs typeface="Arial" panose="020B0604020202020204" pitchFamily="34" charset="0"/>
              </a:rPr>
              <a:t>A real HEPA filter</a:t>
            </a:r>
          </a:p>
          <a:p>
            <a:pPr marL="342900" marR="0" lvl="0" indent="-342900">
              <a:spcAft>
                <a:spcPts val="600"/>
              </a:spcAft>
              <a:buFont typeface="+mj-lt"/>
              <a:buAutoNum type="arabicPeriod"/>
            </a:pPr>
            <a:r>
              <a:rPr lang="en-US" sz="2000" kern="100" dirty="0">
                <a:effectLst/>
                <a:ea typeface="Aptos" panose="020B0004020202020204" pitchFamily="34" charset="0"/>
                <a:cs typeface="Arial" panose="020B0604020202020204" pitchFamily="34" charset="0"/>
              </a:rPr>
              <a:t>The right size for your room (CADR)</a:t>
            </a:r>
          </a:p>
          <a:p>
            <a:pPr marL="342900" marR="0" lvl="0" indent="-342900">
              <a:spcAft>
                <a:spcPts val="600"/>
              </a:spcAft>
              <a:buFont typeface="+mj-lt"/>
              <a:buAutoNum type="arabicPeriod"/>
            </a:pPr>
            <a:r>
              <a:rPr lang="en-US" sz="2000" kern="100" dirty="0">
                <a:effectLst/>
                <a:ea typeface="Aptos" panose="020B0004020202020204" pitchFamily="34" charset="0"/>
                <a:cs typeface="Arial" panose="020B0604020202020204" pitchFamily="34" charset="0"/>
              </a:rPr>
              <a:t>Not too loud</a:t>
            </a:r>
          </a:p>
          <a:p>
            <a:pPr marL="0" marR="0">
              <a:spcAft>
                <a:spcPts val="600"/>
              </a:spcAft>
            </a:pPr>
            <a:r>
              <a:rPr lang="en-US" sz="2000" kern="100" dirty="0">
                <a:effectLst/>
                <a:ea typeface="Aptos" panose="020B0004020202020204" pitchFamily="34" charset="0"/>
                <a:cs typeface="Arial" panose="020B0604020202020204" pitchFamily="34" charset="0"/>
              </a:rPr>
              <a:t>Detailed guide about choosing a portable air cleaner.</a:t>
            </a:r>
          </a:p>
          <a:p>
            <a:pPr>
              <a:spcAft>
                <a:spcPts val="600"/>
              </a:spcAft>
            </a:pPr>
            <a:r>
              <a:rPr lang="en-US" sz="2000" kern="100" dirty="0">
                <a:ea typeface="Aptos" panose="020B0004020202020204" pitchFamily="34" charset="0"/>
                <a:cs typeface="Arial" panose="020B0604020202020204" pitchFamily="34" charset="0"/>
              </a:rPr>
              <a:t>Good guidance: </a:t>
            </a:r>
            <a:r>
              <a:rPr lang="en-US" sz="2000" dirty="0">
                <a:hlinkClick r:id="rId3"/>
              </a:rPr>
              <a:t>NIH - Selection and use of Portable Air Cleaners</a:t>
            </a:r>
            <a:endParaRPr lang="en-US" sz="2000" dirty="0"/>
          </a:p>
          <a:p>
            <a:pPr marL="0" marR="0">
              <a:spcAft>
                <a:spcPts val="600"/>
              </a:spcAft>
            </a:pPr>
            <a:endParaRPr lang="en-US" sz="2000" kern="100" dirty="0">
              <a:effectLst/>
              <a:ea typeface="Aptos" panose="020B0004020202020204" pitchFamily="34" charset="0"/>
              <a:cs typeface="Arial" panose="020B0604020202020204" pitchFamily="34" charset="0"/>
            </a:endParaRPr>
          </a:p>
        </p:txBody>
      </p:sp>
      <p:sp>
        <p:nvSpPr>
          <p:cNvPr id="2" name="Title 2">
            <a:extLst>
              <a:ext uri="{FF2B5EF4-FFF2-40B4-BE49-F238E27FC236}">
                <a16:creationId xmlns:a16="http://schemas.microsoft.com/office/drawing/2014/main" id="{5C155BFC-328B-F5BE-F8D9-AD2DDACE2302}"/>
              </a:ext>
            </a:extLst>
          </p:cNvPr>
          <p:cNvSpPr txBox="1">
            <a:spLocks/>
          </p:cNvSpPr>
          <p:nvPr/>
        </p:nvSpPr>
        <p:spPr>
          <a:xfrm>
            <a:off x="6302478" y="355248"/>
            <a:ext cx="5889522" cy="122186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a:lstStyle>
          <a:p>
            <a:pPr algn="ctr">
              <a:defRPr/>
            </a:pPr>
            <a:r>
              <a:rPr lang="en-US" sz="4000" b="1" dirty="0"/>
              <a:t>Choose Portable Air Cleaners Thoughtfully</a:t>
            </a:r>
          </a:p>
        </p:txBody>
      </p:sp>
      <p:pic>
        <p:nvPicPr>
          <p:cNvPr id="3" name="Picture 2" descr="Diagram, engineering drawing&#10;&#10;Description automatically generated">
            <a:extLst>
              <a:ext uri="{FF2B5EF4-FFF2-40B4-BE49-F238E27FC236}">
                <a16:creationId xmlns:a16="http://schemas.microsoft.com/office/drawing/2014/main" id="{8FE1F80F-C9EB-4172-EAB8-FBD252A6ACD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77911" y="2925273"/>
            <a:ext cx="3497212" cy="3574699"/>
          </a:xfrm>
          <a:prstGeom prst="rect">
            <a:avLst/>
          </a:prstGeom>
        </p:spPr>
      </p:pic>
      <p:sp>
        <p:nvSpPr>
          <p:cNvPr id="4" name="Explosion: 14 Points 3">
            <a:extLst>
              <a:ext uri="{FF2B5EF4-FFF2-40B4-BE49-F238E27FC236}">
                <a16:creationId xmlns:a16="http://schemas.microsoft.com/office/drawing/2014/main" id="{3FDB2374-9C65-568F-7E71-C918D3ACFB10}"/>
              </a:ext>
            </a:extLst>
          </p:cNvPr>
          <p:cNvSpPr/>
          <p:nvPr/>
        </p:nvSpPr>
        <p:spPr>
          <a:xfrm>
            <a:off x="4238129" y="2595716"/>
            <a:ext cx="2064349" cy="1085803"/>
          </a:xfrm>
          <a:prstGeom prst="irregularSeal2">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dirty="0"/>
              <a:t>In progress</a:t>
            </a:r>
          </a:p>
        </p:txBody>
      </p:sp>
    </p:spTree>
    <p:extLst>
      <p:ext uri="{BB962C8B-B14F-4D97-AF65-F5344CB8AC3E}">
        <p14:creationId xmlns:p14="http://schemas.microsoft.com/office/powerpoint/2010/main" val="17725564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5F9E99-B0BB-9341-5257-896F448475B6}"/>
              </a:ext>
            </a:extLst>
          </p:cNvPr>
          <p:cNvSpPr/>
          <p:nvPr/>
        </p:nvSpPr>
        <p:spPr>
          <a:xfrm>
            <a:off x="4495800" y="1828800"/>
            <a:ext cx="3200400" cy="3200400"/>
          </a:xfrm>
          <a:prstGeom prst="rect">
            <a:avLst/>
          </a:prstGeom>
          <a:effectLst>
            <a:outerShdw blurRad="50800" dist="38100" dir="2700000" algn="t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dirty="0">
                <a:solidFill>
                  <a:sysClr val="windowText" lastClr="000000"/>
                </a:solidFill>
                <a:latin typeface="Century Gothic" panose="020B0502020202020204" pitchFamily="34" charset="0"/>
              </a:rPr>
              <a:t>Keep Outdoor Pollution Out</a:t>
            </a:r>
          </a:p>
        </p:txBody>
      </p:sp>
    </p:spTree>
    <p:extLst>
      <p:ext uri="{BB962C8B-B14F-4D97-AF65-F5344CB8AC3E}">
        <p14:creationId xmlns:p14="http://schemas.microsoft.com/office/powerpoint/2010/main" val="4269812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8526AFE9-141C-5D1A-4ABB-DC356BE8E9F9}"/>
              </a:ext>
            </a:extLst>
          </p:cNvPr>
          <p:cNvGraphicFramePr>
            <a:graphicFrameLocks noChangeAspect="1"/>
          </p:cNvGraphicFramePr>
          <p:nvPr/>
        </p:nvGraphicFramePr>
        <p:xfrm>
          <a:off x="3446441" y="0"/>
          <a:ext cx="5299117" cy="6858000"/>
        </p:xfrm>
        <a:graphic>
          <a:graphicData uri="http://schemas.openxmlformats.org/presentationml/2006/ole">
            <mc:AlternateContent xmlns:mc="http://schemas.openxmlformats.org/markup-compatibility/2006">
              <mc:Choice xmlns:v="urn:schemas-microsoft-com:vml" Requires="v">
                <p:oleObj name="Acrobat Document" r:id="rId3" imgW="4663262" imgH="6034723" progId="Acrobat.Document.DC">
                  <p:embed/>
                </p:oleObj>
              </mc:Choice>
              <mc:Fallback>
                <p:oleObj name="Acrobat Document" r:id="rId3" imgW="4663262" imgH="6034723" progId="Acrobat.Document.DC">
                  <p:embed/>
                  <p:pic>
                    <p:nvPicPr>
                      <p:cNvPr id="3" name="Object 2">
                        <a:extLst>
                          <a:ext uri="{FF2B5EF4-FFF2-40B4-BE49-F238E27FC236}">
                            <a16:creationId xmlns:a16="http://schemas.microsoft.com/office/drawing/2014/main" id="{8526AFE9-141C-5D1A-4ABB-DC356BE8E9F9}"/>
                          </a:ext>
                        </a:extLst>
                      </p:cNvPr>
                      <p:cNvPicPr/>
                      <p:nvPr/>
                    </p:nvPicPr>
                    <p:blipFill>
                      <a:blip r:embed="rId4"/>
                      <a:stretch>
                        <a:fillRect/>
                      </a:stretch>
                    </p:blipFill>
                    <p:spPr>
                      <a:xfrm>
                        <a:off x="3446441" y="0"/>
                        <a:ext cx="5299117" cy="6858000"/>
                      </a:xfrm>
                      <a:prstGeom prst="rect">
                        <a:avLst/>
                      </a:prstGeom>
                      <a:ln>
                        <a:solidFill>
                          <a:schemeClr val="accent6"/>
                        </a:solidFill>
                      </a:ln>
                    </p:spPr>
                  </p:pic>
                </p:oleObj>
              </mc:Fallback>
            </mc:AlternateContent>
          </a:graphicData>
        </a:graphic>
      </p:graphicFrame>
      <p:pic>
        <p:nvPicPr>
          <p:cNvPr id="9" name="Picture 8">
            <a:extLst>
              <a:ext uri="{FF2B5EF4-FFF2-40B4-BE49-F238E27FC236}">
                <a16:creationId xmlns:a16="http://schemas.microsoft.com/office/drawing/2014/main" id="{60BEDA5D-E947-4494-50BD-ECA6A0C63858}"/>
              </a:ext>
            </a:extLst>
          </p:cNvPr>
          <p:cNvPicPr>
            <a:picLocks noChangeAspect="1"/>
          </p:cNvPicPr>
          <p:nvPr/>
        </p:nvPicPr>
        <p:blipFill>
          <a:blip r:embed="rId5"/>
          <a:stretch>
            <a:fillRect/>
          </a:stretch>
        </p:blipFill>
        <p:spPr>
          <a:xfrm>
            <a:off x="8238503" y="460011"/>
            <a:ext cx="3497883" cy="3955123"/>
          </a:xfrm>
          <a:prstGeom prst="rect">
            <a:avLst/>
          </a:prstGeom>
          <a:ln w="28575">
            <a:solidFill>
              <a:srgbClr val="F7901E"/>
            </a:solidFill>
          </a:ln>
          <a:effectLst>
            <a:outerShdw blurRad="292100" dist="139700" dir="2700000" algn="tl" rotWithShape="0">
              <a:srgbClr val="333333">
                <a:alpha val="65000"/>
              </a:srgbClr>
            </a:outerShdw>
          </a:effectLst>
        </p:spPr>
      </p:pic>
      <p:cxnSp>
        <p:nvCxnSpPr>
          <p:cNvPr id="11" name="Straight Arrow Connector 10">
            <a:extLst>
              <a:ext uri="{FF2B5EF4-FFF2-40B4-BE49-F238E27FC236}">
                <a16:creationId xmlns:a16="http://schemas.microsoft.com/office/drawing/2014/main" id="{B2374420-DE77-6760-1F72-9098CA0D465A}"/>
              </a:ext>
            </a:extLst>
          </p:cNvPr>
          <p:cNvCxnSpPr>
            <a:cxnSpLocks/>
            <a:endCxn id="9" idx="1"/>
          </p:cNvCxnSpPr>
          <p:nvPr/>
        </p:nvCxnSpPr>
        <p:spPr>
          <a:xfrm flipV="1">
            <a:off x="6449028" y="2437573"/>
            <a:ext cx="1789475" cy="165001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5" name="TextBox 4">
            <a:extLst>
              <a:ext uri="{FF2B5EF4-FFF2-40B4-BE49-F238E27FC236}">
                <a16:creationId xmlns:a16="http://schemas.microsoft.com/office/drawing/2014/main" id="{4CFB95B8-920A-EC81-6B33-399F5FB6E65E}"/>
              </a:ext>
            </a:extLst>
          </p:cNvPr>
          <p:cNvSpPr txBox="1"/>
          <p:nvPr/>
        </p:nvSpPr>
        <p:spPr>
          <a:xfrm>
            <a:off x="310192" y="1722753"/>
            <a:ext cx="3011742" cy="4708981"/>
          </a:xfrm>
          <a:prstGeom prst="rect">
            <a:avLst/>
          </a:prstGeom>
          <a:noFill/>
        </p:spPr>
        <p:txBody>
          <a:bodyPr wrap="square">
            <a:spAutoFit/>
          </a:bodyPr>
          <a:lstStyle/>
          <a:p>
            <a:pPr marL="342900" indent="-342900">
              <a:buFont typeface="Arial" panose="020B0604020202020204" pitchFamily="34" charset="0"/>
              <a:buChar char="•"/>
            </a:pPr>
            <a:r>
              <a:rPr lang="en-US" sz="2000" dirty="0">
                <a:solidFill>
                  <a:srgbClr val="242424"/>
                </a:solidFill>
                <a:latin typeface="Segoe UI" panose="020B0502040204020203" pitchFamily="34" charset="0"/>
              </a:rPr>
              <a:t>Primary annual PM</a:t>
            </a:r>
            <a:r>
              <a:rPr lang="en-US" sz="2000" baseline="-25000" dirty="0">
                <a:solidFill>
                  <a:srgbClr val="242424"/>
                </a:solidFill>
                <a:latin typeface="Segoe UI" panose="020B0502040204020203" pitchFamily="34" charset="0"/>
              </a:rPr>
              <a:t>2.5</a:t>
            </a:r>
            <a:r>
              <a:rPr lang="en-US" sz="2000" dirty="0">
                <a:solidFill>
                  <a:srgbClr val="242424"/>
                </a:solidFill>
                <a:latin typeface="Segoe UI" panose="020B0502040204020203" pitchFamily="34" charset="0"/>
              </a:rPr>
              <a:t> NAAQS update (</a:t>
            </a:r>
            <a:r>
              <a:rPr lang="en-US" sz="2000" dirty="0">
                <a:solidFill>
                  <a:srgbClr val="242424"/>
                </a:solidFill>
                <a:latin typeface="Segoe UI" panose="020B0502040204020203" pitchFamily="34" charset="0"/>
                <a:hlinkClick r:id="rId6"/>
              </a:rPr>
              <a:t>EPA</a:t>
            </a:r>
            <a:r>
              <a:rPr lang="en-US" sz="2000" dirty="0">
                <a:solidFill>
                  <a:srgbClr val="242424"/>
                </a:solidFill>
                <a:latin typeface="Segoe UI" panose="020B0502040204020203" pitchFamily="34" charset="0"/>
              </a:rPr>
              <a:t>)</a:t>
            </a:r>
          </a:p>
          <a:p>
            <a:pPr marL="342900" indent="-342900">
              <a:buFont typeface="Arial" panose="020B0604020202020204" pitchFamily="34" charset="0"/>
              <a:buChar char="•"/>
            </a:pPr>
            <a:r>
              <a:rPr lang="en-US" sz="2000" dirty="0">
                <a:solidFill>
                  <a:srgbClr val="242424"/>
                </a:solidFill>
                <a:latin typeface="Segoe UI" panose="020B0502040204020203" pitchFamily="34" charset="0"/>
              </a:rPr>
              <a:t>Activities guide</a:t>
            </a:r>
          </a:p>
          <a:p>
            <a:pPr marL="800100" lvl="1" indent="-342900">
              <a:buFont typeface="Arial" panose="020B0604020202020204" pitchFamily="34" charset="0"/>
              <a:buChar char="•"/>
            </a:pPr>
            <a:r>
              <a:rPr lang="en-US" sz="2000" dirty="0">
                <a:solidFill>
                  <a:srgbClr val="242424"/>
                </a:solidFill>
                <a:latin typeface="Segoe UI" panose="020B0502040204020203" pitchFamily="34" charset="0"/>
              </a:rPr>
              <a:t>In </a:t>
            </a:r>
            <a:r>
              <a:rPr lang="en-US" sz="2000" dirty="0">
                <a:hlinkClick r:id="rId7"/>
              </a:rPr>
              <a:t>Partner Toolkit  </a:t>
            </a:r>
            <a:endParaRPr lang="en-US" sz="2000" dirty="0"/>
          </a:p>
          <a:p>
            <a:pPr marL="800100" lvl="1" indent="-342900">
              <a:buFont typeface="Arial" panose="020B0604020202020204" pitchFamily="34" charset="0"/>
              <a:buChar char="•"/>
            </a:pPr>
            <a:r>
              <a:rPr lang="en-US" sz="2000" dirty="0">
                <a:solidFill>
                  <a:srgbClr val="242424"/>
                </a:solidFill>
                <a:latin typeface="Segoe UI" panose="020B0502040204020203" pitchFamily="34" charset="0"/>
              </a:rPr>
              <a:t>Appendices include info on using sensors, decision scenarios</a:t>
            </a:r>
          </a:p>
          <a:p>
            <a:pPr marL="342900" indent="-342900">
              <a:buFont typeface="Arial" panose="020B0604020202020204" pitchFamily="34" charset="0"/>
              <a:buChar char="•"/>
            </a:pPr>
            <a:r>
              <a:rPr lang="en-US" sz="2000" dirty="0">
                <a:hlinkClick r:id="rId8"/>
              </a:rPr>
              <a:t>Improving Ventilation and IAQ During Wildfire Smoke Events</a:t>
            </a:r>
            <a:r>
              <a:rPr lang="en-US" sz="2000" dirty="0"/>
              <a:t>: Recs for Schools and Buildings with Mechanical Ventilation</a:t>
            </a:r>
          </a:p>
        </p:txBody>
      </p:sp>
      <p:sp>
        <p:nvSpPr>
          <p:cNvPr id="8" name="Title 2">
            <a:extLst>
              <a:ext uri="{FF2B5EF4-FFF2-40B4-BE49-F238E27FC236}">
                <a16:creationId xmlns:a16="http://schemas.microsoft.com/office/drawing/2014/main" id="{10EA6E49-403E-F0DE-BE15-1579D92861D2}"/>
              </a:ext>
            </a:extLst>
          </p:cNvPr>
          <p:cNvSpPr>
            <a:spLocks noGrp="1"/>
          </p:cNvSpPr>
          <p:nvPr>
            <p:ph type="title"/>
          </p:nvPr>
        </p:nvSpPr>
        <p:spPr>
          <a:xfrm>
            <a:off x="5542" y="673974"/>
            <a:ext cx="3440899" cy="482030"/>
          </a:xfrm>
        </p:spPr>
        <p:txBody>
          <a:bodyPr>
            <a:normAutofit fontScale="90000"/>
          </a:bodyPr>
          <a:lstStyle/>
          <a:p>
            <a:r>
              <a:rPr lang="en-US" dirty="0">
                <a:hlinkClick r:id="rId9"/>
              </a:rPr>
              <a:t>Smoke From Fires Webpage</a:t>
            </a:r>
            <a:endParaRPr lang="en-US" dirty="0"/>
          </a:p>
        </p:txBody>
      </p:sp>
    </p:spTree>
    <p:extLst>
      <p:ext uri="{BB962C8B-B14F-4D97-AF65-F5344CB8AC3E}">
        <p14:creationId xmlns:p14="http://schemas.microsoft.com/office/powerpoint/2010/main" val="27674770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DC6E553-EA92-D337-B320-2A3C52C11ABB}"/>
              </a:ext>
            </a:extLst>
          </p:cNvPr>
          <p:cNvSpPr>
            <a:spLocks noGrp="1"/>
          </p:cNvSpPr>
          <p:nvPr>
            <p:ph type="body" sz="quarter" idx="22"/>
          </p:nvPr>
        </p:nvSpPr>
        <p:spPr>
          <a:xfrm>
            <a:off x="1077706" y="1423687"/>
            <a:ext cx="9883520" cy="4845230"/>
          </a:xfrm>
        </p:spPr>
        <p:txBody>
          <a:bodyPr/>
          <a:lstStyle/>
          <a:p>
            <a:pPr>
              <a:lnSpc>
                <a:spcPct val="100000"/>
              </a:lnSpc>
              <a:spcBef>
                <a:spcPts val="500"/>
              </a:spcBef>
            </a:pPr>
            <a:r>
              <a:rPr lang="en-US" sz="2000" b="1" dirty="0">
                <a:solidFill>
                  <a:schemeClr val="accent1"/>
                </a:solidFill>
                <a:latin typeface="Century Gothic" panose="020B0502020202020204" pitchFamily="34" charset="0"/>
              </a:rPr>
              <a:t>Should IAQ measurements be part of a routine inspection?</a:t>
            </a:r>
          </a:p>
          <a:p>
            <a:pPr marL="862013" lvl="1" indent="-342900">
              <a:lnSpc>
                <a:spcPct val="100000"/>
              </a:lnSpc>
            </a:pPr>
            <a:r>
              <a:rPr lang="en-US" b="1" dirty="0">
                <a:solidFill>
                  <a:srgbClr val="FF0000"/>
                </a:solidFill>
                <a:latin typeface="Century Gothic" panose="020B0502020202020204" pitchFamily="34" charset="0"/>
              </a:rPr>
              <a:t>Temperature</a:t>
            </a:r>
            <a:r>
              <a:rPr lang="en-US" b="1" dirty="0">
                <a:latin typeface="Century Gothic" panose="020B0502020202020204" pitchFamily="34" charset="0"/>
              </a:rPr>
              <a:t>, </a:t>
            </a:r>
            <a:r>
              <a:rPr lang="en-US" b="1" dirty="0">
                <a:solidFill>
                  <a:srgbClr val="FF0000"/>
                </a:solidFill>
                <a:latin typeface="Century Gothic" panose="020B0502020202020204" pitchFamily="34" charset="0"/>
              </a:rPr>
              <a:t>relative humidity</a:t>
            </a:r>
            <a:r>
              <a:rPr lang="en-US" b="1" dirty="0">
                <a:solidFill>
                  <a:schemeClr val="tx1"/>
                </a:solidFill>
                <a:latin typeface="Century Gothic" panose="020B0502020202020204" pitchFamily="34" charset="0"/>
              </a:rPr>
              <a:t>, </a:t>
            </a:r>
            <a:r>
              <a:rPr lang="en-US" b="1" dirty="0">
                <a:solidFill>
                  <a:srgbClr val="00B050"/>
                </a:solidFill>
                <a:latin typeface="Century Gothic" panose="020B0502020202020204" pitchFamily="34" charset="0"/>
              </a:rPr>
              <a:t>air movement (fogger)</a:t>
            </a:r>
            <a:r>
              <a:rPr lang="en-US" b="1" dirty="0">
                <a:solidFill>
                  <a:schemeClr val="tx1"/>
                </a:solidFill>
                <a:latin typeface="Century Gothic" panose="020B0502020202020204" pitchFamily="34" charset="0"/>
              </a:rPr>
              <a:t>,</a:t>
            </a:r>
            <a:r>
              <a:rPr lang="en-US" b="1" dirty="0">
                <a:latin typeface="Century Gothic" panose="020B0502020202020204" pitchFamily="34" charset="0"/>
              </a:rPr>
              <a:t> </a:t>
            </a:r>
            <a:r>
              <a:rPr lang="en-US" b="1" dirty="0">
                <a:solidFill>
                  <a:schemeClr val="accent5"/>
                </a:solidFill>
                <a:latin typeface="Century Gothic" panose="020B0502020202020204" pitchFamily="34" charset="0"/>
              </a:rPr>
              <a:t>airflow and CO</a:t>
            </a:r>
            <a:r>
              <a:rPr lang="en-US" b="1" baseline="-25000" dirty="0">
                <a:solidFill>
                  <a:schemeClr val="accent5"/>
                </a:solidFill>
                <a:latin typeface="Century Gothic" panose="020B0502020202020204" pitchFamily="34" charset="0"/>
              </a:rPr>
              <a:t>2</a:t>
            </a:r>
            <a:r>
              <a:rPr lang="en-US" b="1" dirty="0">
                <a:solidFill>
                  <a:schemeClr val="accent5"/>
                </a:solidFill>
                <a:latin typeface="Century Gothic" panose="020B0502020202020204" pitchFamily="34" charset="0"/>
              </a:rPr>
              <a:t> </a:t>
            </a:r>
            <a:r>
              <a:rPr lang="en-US" dirty="0">
                <a:latin typeface="Century Gothic" panose="020B0502020202020204" pitchFamily="34" charset="0"/>
              </a:rPr>
              <a:t>(</a:t>
            </a:r>
            <a:r>
              <a:rPr lang="en-US" b="1" i="0" dirty="0">
                <a:solidFill>
                  <a:srgbClr val="1B1B1B"/>
                </a:solidFill>
                <a:effectLst/>
                <a:latin typeface="Century Gothic" panose="020B0502020202020204" pitchFamily="34" charset="0"/>
                <a:hlinkClick r:id="rId3"/>
              </a:rPr>
              <a:t>EPA Reference Guide for IAQ in Schools</a:t>
            </a:r>
            <a:r>
              <a:rPr lang="en-US" dirty="0">
                <a:latin typeface="Century Gothic" panose="020B0502020202020204" pitchFamily="34" charset="0"/>
              </a:rPr>
              <a:t>)</a:t>
            </a:r>
          </a:p>
          <a:p>
            <a:pPr marL="1090613" lvl="2" indent="-342900">
              <a:lnSpc>
                <a:spcPct val="100000"/>
              </a:lnSpc>
            </a:pPr>
            <a:r>
              <a:rPr lang="en-US" dirty="0">
                <a:latin typeface="Century Gothic" panose="020B0502020202020204" pitchFamily="34" charset="0"/>
              </a:rPr>
              <a:t>Note the conditions. For CO</a:t>
            </a:r>
            <a:r>
              <a:rPr lang="en-US" baseline="-25000" dirty="0">
                <a:latin typeface="Century Gothic" panose="020B0502020202020204" pitchFamily="34" charset="0"/>
              </a:rPr>
              <a:t>2</a:t>
            </a:r>
            <a:r>
              <a:rPr lang="en-US" dirty="0">
                <a:latin typeface="Century Gothic" panose="020B0502020202020204" pitchFamily="34" charset="0"/>
              </a:rPr>
              <a:t>, lots of people? May want to do longer </a:t>
            </a:r>
            <a:r>
              <a:rPr lang="en-US" dirty="0" err="1">
                <a:latin typeface="Century Gothic" panose="020B0502020202020204" pitchFamily="34" charset="0"/>
              </a:rPr>
              <a:t>msmt</a:t>
            </a:r>
            <a:r>
              <a:rPr lang="en-US" dirty="0">
                <a:latin typeface="Century Gothic" panose="020B0502020202020204" pitchFamily="34" charset="0"/>
              </a:rPr>
              <a:t>.</a:t>
            </a:r>
          </a:p>
          <a:p>
            <a:pPr marL="862013" lvl="1" indent="-342900">
              <a:lnSpc>
                <a:spcPct val="100000"/>
              </a:lnSpc>
            </a:pPr>
            <a:r>
              <a:rPr lang="en-US" b="1" dirty="0">
                <a:latin typeface="Century Gothic" panose="020B0502020202020204" pitchFamily="34" charset="0"/>
              </a:rPr>
              <a:t>Don’t recommend other chemicals </a:t>
            </a:r>
            <a:r>
              <a:rPr lang="en-US" dirty="0">
                <a:latin typeface="Century Gothic" panose="020B0502020202020204" pitchFamily="34" charset="0"/>
              </a:rPr>
              <a:t>– difficult to interpret, expensive, challenging. Examples: Total VOCs, specific VOCs like formaldehyde</a:t>
            </a:r>
          </a:p>
          <a:p>
            <a:pPr marL="1090613" lvl="2" indent="-342900">
              <a:lnSpc>
                <a:spcPct val="100000"/>
              </a:lnSpc>
            </a:pPr>
            <a:r>
              <a:rPr lang="en-US" dirty="0">
                <a:latin typeface="Century Gothic" panose="020B0502020202020204" pitchFamily="34" charset="0"/>
              </a:rPr>
              <a:t>Try other approaches first (removing/reducing sources, increasing ventilation), then hire a professional</a:t>
            </a:r>
          </a:p>
          <a:p>
            <a:pPr marL="1090613" lvl="2" indent="-342900">
              <a:lnSpc>
                <a:spcPct val="100000"/>
              </a:lnSpc>
            </a:pPr>
            <a:r>
              <a:rPr lang="en-US" b="1" dirty="0">
                <a:solidFill>
                  <a:schemeClr val="accent5"/>
                </a:solidFill>
                <a:latin typeface="Century Gothic" panose="020B0502020202020204" pitchFamily="34" charset="0"/>
              </a:rPr>
              <a:t>PM</a:t>
            </a:r>
            <a:r>
              <a:rPr lang="en-US" b="1" baseline="-25000" dirty="0">
                <a:solidFill>
                  <a:schemeClr val="accent5"/>
                </a:solidFill>
                <a:latin typeface="Century Gothic" panose="020B0502020202020204" pitchFamily="34" charset="0"/>
              </a:rPr>
              <a:t>2.5</a:t>
            </a:r>
            <a:r>
              <a:rPr lang="en-US" dirty="0">
                <a:latin typeface="Century Gothic" panose="020B0502020202020204" pitchFamily="34" charset="0"/>
              </a:rPr>
              <a:t>: This can be useful if measured over longer periods of time and compared to outdoors. Read more: </a:t>
            </a:r>
            <a:r>
              <a:rPr lang="en-US" dirty="0">
                <a:hlinkClick r:id="rId4"/>
              </a:rPr>
              <a:t>Children &amp; Youth Activities Guide for AQ</a:t>
            </a:r>
            <a:endParaRPr lang="en-US" b="0" i="0" u="sng" dirty="0">
              <a:solidFill>
                <a:srgbClr val="08586F"/>
              </a:solidFill>
              <a:effectLst/>
              <a:latin typeface="Century Gothic" panose="020B0502020202020204" pitchFamily="34" charset="0"/>
            </a:endParaRPr>
          </a:p>
          <a:p>
            <a:pPr marL="342900" indent="-342900">
              <a:lnSpc>
                <a:spcPct val="100000"/>
              </a:lnSpc>
              <a:spcBef>
                <a:spcPts val="500"/>
              </a:spcBef>
              <a:buFont typeface="Arial" panose="020B0604020202020204" pitchFamily="34" charset="0"/>
              <a:buChar char="•"/>
            </a:pPr>
            <a:r>
              <a:rPr lang="en-US" sz="1600" b="1" dirty="0">
                <a:latin typeface="Century Gothic" panose="020B0502020202020204" pitchFamily="34" charset="0"/>
              </a:rPr>
              <a:t>Resources:</a:t>
            </a:r>
            <a:r>
              <a:rPr lang="en-US" sz="1600" dirty="0">
                <a:latin typeface="Century Gothic" panose="020B0502020202020204" pitchFamily="34" charset="0"/>
              </a:rPr>
              <a:t> </a:t>
            </a:r>
            <a:r>
              <a:rPr lang="en-US" sz="1600" dirty="0">
                <a:solidFill>
                  <a:schemeClr val="accent1"/>
                </a:solidFill>
                <a:latin typeface="Century Gothic" panose="020B0502020202020204" pitchFamily="34" charset="0"/>
                <a:hlinkClick r:id="rId5">
                  <a:extLst>
                    <a:ext uri="{A12FA001-AC4F-418D-AE19-62706E023703}">
                      <ahyp:hlinkClr xmlns:ahyp="http://schemas.microsoft.com/office/drawing/2018/hyperlinkcolor" val="tx"/>
                    </a:ext>
                  </a:extLst>
                </a:hlinkClick>
              </a:rPr>
              <a:t>School Walk-Through Videos</a:t>
            </a:r>
            <a:r>
              <a:rPr lang="en-US" sz="1600" dirty="0">
                <a:solidFill>
                  <a:schemeClr val="accent1"/>
                </a:solidFill>
                <a:latin typeface="Century Gothic" panose="020B0502020202020204" pitchFamily="34" charset="0"/>
              </a:rPr>
              <a:t>, </a:t>
            </a:r>
            <a:r>
              <a:rPr lang="en-US" sz="1600" dirty="0">
                <a:solidFill>
                  <a:schemeClr val="accent1"/>
                </a:solidFill>
                <a:latin typeface="Century Gothic" panose="020B0502020202020204" pitchFamily="34" charset="0"/>
                <a:hlinkClick r:id="rId6">
                  <a:extLst>
                    <a:ext uri="{A12FA001-AC4F-418D-AE19-62706E023703}">
                      <ahyp:hlinkClr xmlns:ahyp="http://schemas.microsoft.com/office/drawing/2018/hyperlinkcolor" val="tx"/>
                    </a:ext>
                  </a:extLst>
                </a:hlinkClick>
              </a:rPr>
              <a:t>School Environmental Health and Safety Workshop  </a:t>
            </a:r>
            <a:endParaRPr lang="en-US" sz="1600" dirty="0">
              <a:solidFill>
                <a:schemeClr val="accent1"/>
              </a:solidFill>
              <a:latin typeface="Century Gothic" panose="020B0502020202020204" pitchFamily="34" charset="0"/>
            </a:endParaRPr>
          </a:p>
          <a:p>
            <a:pPr marL="862013" lvl="1" indent="-342900">
              <a:lnSpc>
                <a:spcPct val="100000"/>
              </a:lnSpc>
              <a:buFont typeface="Arial" panose="020B0604020202020204" pitchFamily="34" charset="0"/>
              <a:buChar char="•"/>
            </a:pPr>
            <a:r>
              <a:rPr lang="en-US" sz="1400" b="0" i="0" u="sng" dirty="0">
                <a:solidFill>
                  <a:srgbClr val="2699BB"/>
                </a:solidFill>
                <a:effectLst/>
                <a:latin typeface="Century Gothic" panose="020B0502020202020204" pitchFamily="34" charset="0"/>
                <a:hlinkClick r:id="rId7">
                  <a:extLst>
                    <a:ext uri="{A12FA001-AC4F-418D-AE19-62706E023703}">
                      <ahyp:hlinkClr xmlns:ahyp="http://schemas.microsoft.com/office/drawing/2018/hyperlinkcolor" val="tx"/>
                    </a:ext>
                  </a:extLst>
                </a:hlinkClick>
              </a:rPr>
              <a:t>Health </a:t>
            </a:r>
            <a:r>
              <a:rPr lang="en-US" sz="1400" b="0" i="0" u="sng" dirty="0">
                <a:solidFill>
                  <a:schemeClr val="accent1"/>
                </a:solidFill>
                <a:effectLst/>
                <a:latin typeface="Century Gothic" panose="020B0502020202020204" pitchFamily="34" charset="0"/>
                <a:hlinkClick r:id="rId7">
                  <a:extLst>
                    <a:ext uri="{A12FA001-AC4F-418D-AE19-62706E023703}">
                      <ahyp:hlinkClr xmlns:ahyp="http://schemas.microsoft.com/office/drawing/2018/hyperlinkcolor" val="tx"/>
                    </a:ext>
                  </a:extLst>
                </a:hlinkClick>
              </a:rPr>
              <a:t>Department School Inspections, TPCHD (PDF)</a:t>
            </a:r>
            <a:r>
              <a:rPr lang="en-US" sz="1400" b="0" i="0" u="sng" dirty="0">
                <a:solidFill>
                  <a:schemeClr val="accent1"/>
                </a:solidFill>
                <a:effectLst/>
                <a:latin typeface="Century Gothic" panose="020B0502020202020204" pitchFamily="34" charset="0"/>
              </a:rPr>
              <a:t>, </a:t>
            </a:r>
            <a:r>
              <a:rPr lang="en-US" sz="1400" b="0" i="0" u="sng" dirty="0">
                <a:solidFill>
                  <a:schemeClr val="accent1"/>
                </a:solidFill>
                <a:effectLst/>
                <a:latin typeface="Century Gothic" panose="020B0502020202020204" pitchFamily="34" charset="0"/>
                <a:hlinkClick r:id="rId8">
                  <a:extLst>
                    <a:ext uri="{A12FA001-AC4F-418D-AE19-62706E023703}">
                      <ahyp:hlinkClr xmlns:ahyp="http://schemas.microsoft.com/office/drawing/2018/hyperlinkcolor" val="tx"/>
                    </a:ext>
                  </a:extLst>
                </a:hlinkClick>
              </a:rPr>
              <a:t>Indoor Air Quality Continuous Monitoring, PSWCT-UP (PDF)</a:t>
            </a:r>
            <a:r>
              <a:rPr lang="en-US" sz="1400" b="0" i="0" u="sng" dirty="0">
                <a:solidFill>
                  <a:schemeClr val="accent1"/>
                </a:solidFill>
                <a:effectLst/>
                <a:latin typeface="Century Gothic" panose="020B0502020202020204" pitchFamily="34" charset="0"/>
              </a:rPr>
              <a:t>, </a:t>
            </a:r>
            <a:r>
              <a:rPr lang="en-US" sz="1400" b="0" i="0" u="sng" dirty="0">
                <a:solidFill>
                  <a:schemeClr val="accent1"/>
                </a:solidFill>
                <a:effectLst/>
                <a:latin typeface="Century Gothic" panose="020B0502020202020204" pitchFamily="34" charset="0"/>
                <a:hlinkClick r:id="rId9">
                  <a:extLst>
                    <a:ext uri="{A12FA001-AC4F-418D-AE19-62706E023703}">
                      <ahyp:hlinkClr xmlns:ahyp="http://schemas.microsoft.com/office/drawing/2018/hyperlinkcolor" val="tx"/>
                    </a:ext>
                  </a:extLst>
                </a:hlinkClick>
              </a:rPr>
              <a:t>Indoor Air Quality Monitoring (PDF)</a:t>
            </a:r>
            <a:r>
              <a:rPr lang="en-US" sz="1400" b="0" i="0" u="sng" dirty="0">
                <a:solidFill>
                  <a:schemeClr val="accent1"/>
                </a:solidFill>
                <a:effectLst/>
                <a:latin typeface="Century Gothic" panose="020B0502020202020204" pitchFamily="34" charset="0"/>
              </a:rPr>
              <a:t>, </a:t>
            </a:r>
            <a:r>
              <a:rPr lang="en-US" sz="1400" b="0" i="0" u="sng" dirty="0">
                <a:solidFill>
                  <a:schemeClr val="accent1"/>
                </a:solidFill>
                <a:effectLst/>
                <a:latin typeface="Century Gothic" panose="020B0502020202020204" pitchFamily="34" charset="0"/>
                <a:hlinkClick r:id="rId10">
                  <a:extLst>
                    <a:ext uri="{A12FA001-AC4F-418D-AE19-62706E023703}">
                      <ahyp:hlinkClr xmlns:ahyp="http://schemas.microsoft.com/office/drawing/2018/hyperlinkcolor" val="tx"/>
                    </a:ext>
                  </a:extLst>
                </a:hlinkClick>
              </a:rPr>
              <a:t>Post Pandemic Ventilation Guidance (PDF)</a:t>
            </a:r>
            <a:endParaRPr lang="en-US" sz="1400" dirty="0">
              <a:solidFill>
                <a:schemeClr val="accent1"/>
              </a:solidFill>
              <a:latin typeface="Century Gothic" panose="020B0502020202020204" pitchFamily="34" charset="0"/>
            </a:endParaRPr>
          </a:p>
        </p:txBody>
      </p:sp>
      <p:sp>
        <p:nvSpPr>
          <p:cNvPr id="3" name="Title 2">
            <a:extLst>
              <a:ext uri="{FF2B5EF4-FFF2-40B4-BE49-F238E27FC236}">
                <a16:creationId xmlns:a16="http://schemas.microsoft.com/office/drawing/2014/main" id="{DED62E70-28DD-EEA6-FDF7-5174D30686B3}"/>
              </a:ext>
            </a:extLst>
          </p:cNvPr>
          <p:cNvSpPr>
            <a:spLocks noGrp="1"/>
          </p:cNvSpPr>
          <p:nvPr>
            <p:ph type="title"/>
          </p:nvPr>
        </p:nvSpPr>
        <p:spPr/>
        <p:txBody>
          <a:bodyPr>
            <a:normAutofit fontScale="90000"/>
          </a:bodyPr>
          <a:lstStyle/>
          <a:p>
            <a:r>
              <a:rPr lang="en-US" dirty="0"/>
              <a:t>IAQ Inspections and Investigations in Schools</a:t>
            </a:r>
          </a:p>
        </p:txBody>
      </p:sp>
      <p:sp>
        <p:nvSpPr>
          <p:cNvPr id="4" name="TextBox 3">
            <a:extLst>
              <a:ext uri="{FF2B5EF4-FFF2-40B4-BE49-F238E27FC236}">
                <a16:creationId xmlns:a16="http://schemas.microsoft.com/office/drawing/2014/main" id="{D482F328-21A8-F501-7676-60F4520F7F7A}"/>
              </a:ext>
            </a:extLst>
          </p:cNvPr>
          <p:cNvSpPr txBox="1"/>
          <p:nvPr/>
        </p:nvSpPr>
        <p:spPr>
          <a:xfrm>
            <a:off x="2509295" y="5807251"/>
            <a:ext cx="7173410" cy="461665"/>
          </a:xfrm>
          <a:prstGeom prst="rect">
            <a:avLst/>
          </a:prstGeom>
          <a:noFill/>
        </p:spPr>
        <p:txBody>
          <a:bodyPr wrap="square">
            <a:spAutoFit/>
          </a:bodyPr>
          <a:lstStyle/>
          <a:p>
            <a:pPr algn="ctr"/>
            <a:r>
              <a:rPr lang="en-US" sz="2400" dirty="0">
                <a:hlinkClick r:id="rId11"/>
              </a:rPr>
              <a:t>Schools | Washington State Department of Health</a:t>
            </a:r>
            <a:endParaRPr lang="en-US" sz="2400" dirty="0"/>
          </a:p>
        </p:txBody>
      </p:sp>
    </p:spTree>
    <p:extLst>
      <p:ext uri="{BB962C8B-B14F-4D97-AF65-F5344CB8AC3E}">
        <p14:creationId xmlns:p14="http://schemas.microsoft.com/office/powerpoint/2010/main" val="20500786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Title 10"/>
          <p:cNvSpPr>
            <a:spLocks noGrp="1"/>
          </p:cNvSpPr>
          <p:nvPr>
            <p:ph type="title"/>
          </p:nvPr>
        </p:nvSpPr>
        <p:spPr>
          <a:xfrm>
            <a:off x="3601834" y="312235"/>
            <a:ext cx="4988328" cy="5256842"/>
          </a:xfrm>
          <a:solidFill>
            <a:srgbClr val="CCECFF">
              <a:alpha val="87059"/>
            </a:srgbClr>
          </a:solidFill>
        </p:spPr>
        <p:txBody>
          <a:bodyPr anchor="t" anchorCtr="0">
            <a:noAutofit/>
          </a:bodyPr>
          <a:lstStyle/>
          <a:p>
            <a:br>
              <a:rPr lang="en-US" sz="3200" dirty="0"/>
            </a:br>
            <a:r>
              <a:rPr lang="en-US" sz="3200" dirty="0"/>
              <a:t>Questions &amp; Discussion</a:t>
            </a:r>
            <a:br>
              <a:rPr lang="en-US" sz="3200" dirty="0"/>
            </a:br>
            <a:r>
              <a:rPr lang="en-US" sz="3200" dirty="0"/>
              <a:t>Thank You</a:t>
            </a:r>
            <a:br>
              <a:rPr lang="en-US" dirty="0"/>
            </a:br>
            <a:br>
              <a:rPr lang="en-US" dirty="0"/>
            </a:br>
            <a:r>
              <a:rPr lang="en-US" sz="2400" dirty="0"/>
              <a:t>Ali Boris, PhD</a:t>
            </a:r>
            <a:br>
              <a:rPr lang="en-US" sz="2400" dirty="0"/>
            </a:br>
            <a:r>
              <a:rPr lang="en-US" sz="2400" dirty="0">
                <a:hlinkClick r:id="rId4"/>
              </a:rPr>
              <a:t>Ali.Boris@doh.wa.gov</a:t>
            </a:r>
            <a:br>
              <a:rPr lang="en-US" sz="2400" dirty="0"/>
            </a:br>
            <a:r>
              <a:rPr lang="en-US" sz="2400" dirty="0"/>
              <a:t>564-669-0730</a:t>
            </a:r>
            <a:br>
              <a:rPr lang="en-US" sz="2400" dirty="0"/>
            </a:br>
            <a:br>
              <a:rPr lang="en-US" sz="2400" dirty="0"/>
            </a:br>
            <a:r>
              <a:rPr lang="en-US" sz="2400" i="1" dirty="0"/>
              <a:t>Indoor Air Quality Specialist</a:t>
            </a:r>
            <a:br>
              <a:rPr lang="en-US" sz="2400" i="1" dirty="0"/>
            </a:br>
            <a:r>
              <a:rPr lang="en-US" sz="2400" dirty="0">
                <a:solidFill>
                  <a:srgbClr val="000000"/>
                </a:solidFill>
                <a:effectLst/>
                <a:ea typeface="Calibri" panose="020F0502020204030204" pitchFamily="34" charset="0"/>
              </a:rPr>
              <a:t>School EH&amp;S + IAQ Program</a:t>
            </a:r>
            <a:br>
              <a:rPr lang="en-US" sz="2400" dirty="0">
                <a:effectLst/>
                <a:ea typeface="Calibri" panose="020F0502020204030204" pitchFamily="34" charset="0"/>
              </a:rPr>
            </a:br>
            <a:r>
              <a:rPr lang="en-US" sz="2400" dirty="0">
                <a:solidFill>
                  <a:srgbClr val="000000"/>
                </a:solidFill>
                <a:effectLst/>
                <a:ea typeface="Calibri" panose="020F0502020204030204" pitchFamily="34" charset="0"/>
              </a:rPr>
              <a:t>Environmental Public Health</a:t>
            </a:r>
            <a:br>
              <a:rPr lang="en-US" sz="2400" dirty="0">
                <a:solidFill>
                  <a:srgbClr val="000000"/>
                </a:solidFill>
                <a:effectLst/>
                <a:ea typeface="Calibri" panose="020F0502020204030204" pitchFamily="34" charset="0"/>
              </a:rPr>
            </a:br>
            <a:r>
              <a:rPr lang="en-US" sz="2400" dirty="0">
                <a:solidFill>
                  <a:srgbClr val="000000"/>
                </a:solidFill>
                <a:effectLst/>
                <a:ea typeface="Calibri" panose="020F0502020204030204" pitchFamily="34" charset="0"/>
              </a:rPr>
              <a:t>Washington DOH</a:t>
            </a:r>
            <a:br>
              <a:rPr lang="en-US" sz="2400" dirty="0">
                <a:solidFill>
                  <a:srgbClr val="000000"/>
                </a:solidFill>
                <a:effectLst/>
                <a:ea typeface="Calibri" panose="020F0502020204030204" pitchFamily="34" charset="0"/>
              </a:rPr>
            </a:br>
            <a:br>
              <a:rPr lang="en-US" sz="2000" dirty="0"/>
            </a:br>
            <a:endParaRPr lang="en-US" dirty="0"/>
          </a:p>
        </p:txBody>
      </p:sp>
      <p:pic>
        <p:nvPicPr>
          <p:cNvPr id="13" name="Picture 12">
            <a:extLst>
              <a:ext uri="{FF2B5EF4-FFF2-40B4-BE49-F238E27FC236}">
                <a16:creationId xmlns:a16="http://schemas.microsoft.com/office/drawing/2014/main" id="{0605DA45-513B-CDA1-75EB-48310368B1C5}"/>
              </a:ext>
            </a:extLst>
          </p:cNvPr>
          <p:cNvPicPr>
            <a:picLocks noChangeAspect="1"/>
          </p:cNvPicPr>
          <p:nvPr/>
        </p:nvPicPr>
        <p:blipFill>
          <a:blip r:embed="rId5"/>
          <a:stretch>
            <a:fillRect/>
          </a:stretch>
        </p:blipFill>
        <p:spPr>
          <a:xfrm>
            <a:off x="1014054" y="4215957"/>
            <a:ext cx="1800476" cy="1905266"/>
          </a:xfrm>
          <a:prstGeom prst="rect">
            <a:avLst/>
          </a:prstGeom>
        </p:spPr>
      </p:pic>
      <p:pic>
        <p:nvPicPr>
          <p:cNvPr id="16" name="Picture 15">
            <a:extLst>
              <a:ext uri="{FF2B5EF4-FFF2-40B4-BE49-F238E27FC236}">
                <a16:creationId xmlns:a16="http://schemas.microsoft.com/office/drawing/2014/main" id="{A24A36B1-31A2-9974-B8E3-863E57FB0931}"/>
              </a:ext>
            </a:extLst>
          </p:cNvPr>
          <p:cNvPicPr>
            <a:picLocks noChangeAspect="1"/>
          </p:cNvPicPr>
          <p:nvPr/>
        </p:nvPicPr>
        <p:blipFill>
          <a:blip r:embed="rId6"/>
          <a:stretch>
            <a:fillRect/>
          </a:stretch>
        </p:blipFill>
        <p:spPr>
          <a:xfrm>
            <a:off x="9265956" y="4215957"/>
            <a:ext cx="1943371" cy="1905266"/>
          </a:xfrm>
          <a:prstGeom prst="rect">
            <a:avLst/>
          </a:prstGeom>
        </p:spPr>
      </p:pic>
      <p:sp>
        <p:nvSpPr>
          <p:cNvPr id="18" name="TextBox 17">
            <a:extLst>
              <a:ext uri="{FF2B5EF4-FFF2-40B4-BE49-F238E27FC236}">
                <a16:creationId xmlns:a16="http://schemas.microsoft.com/office/drawing/2014/main" id="{42413811-CB67-E5CC-8CA7-9D6B7E5CB96A}"/>
              </a:ext>
            </a:extLst>
          </p:cNvPr>
          <p:cNvSpPr txBox="1"/>
          <p:nvPr/>
        </p:nvSpPr>
        <p:spPr>
          <a:xfrm>
            <a:off x="612035" y="6361099"/>
            <a:ext cx="2604514" cy="369332"/>
          </a:xfrm>
          <a:prstGeom prst="rect">
            <a:avLst/>
          </a:prstGeom>
          <a:solidFill>
            <a:srgbClr val="CCECFF"/>
          </a:solidFill>
        </p:spPr>
        <p:txBody>
          <a:bodyPr wrap="square">
            <a:spAutoFit/>
          </a:bodyPr>
          <a:lstStyle/>
          <a:p>
            <a:pPr algn="ctr"/>
            <a:r>
              <a:rPr lang="en-US" dirty="0">
                <a:hlinkClick r:id="rId7"/>
              </a:rPr>
              <a:t>www.doh.wa.gov/iaq</a:t>
            </a:r>
            <a:endParaRPr lang="en-US" dirty="0"/>
          </a:p>
        </p:txBody>
      </p:sp>
      <p:sp>
        <p:nvSpPr>
          <p:cNvPr id="20" name="TextBox 19">
            <a:extLst>
              <a:ext uri="{FF2B5EF4-FFF2-40B4-BE49-F238E27FC236}">
                <a16:creationId xmlns:a16="http://schemas.microsoft.com/office/drawing/2014/main" id="{614E6C85-6C2B-9F37-6326-F4D4856EB4A4}"/>
              </a:ext>
            </a:extLst>
          </p:cNvPr>
          <p:cNvSpPr txBox="1"/>
          <p:nvPr/>
        </p:nvSpPr>
        <p:spPr>
          <a:xfrm>
            <a:off x="8285356" y="6361099"/>
            <a:ext cx="3696628" cy="369332"/>
          </a:xfrm>
          <a:prstGeom prst="rect">
            <a:avLst/>
          </a:prstGeom>
          <a:solidFill>
            <a:srgbClr val="CCECFF"/>
          </a:solidFill>
        </p:spPr>
        <p:txBody>
          <a:bodyPr wrap="square">
            <a:spAutoFit/>
          </a:bodyPr>
          <a:lstStyle/>
          <a:p>
            <a:pPr algn="ctr"/>
            <a:r>
              <a:rPr lang="en-US" sz="1800" dirty="0">
                <a:hlinkClick r:id="rId8"/>
              </a:rPr>
              <a:t>www.doh.wa.gov/schoolenvironment</a:t>
            </a:r>
            <a:endParaRPr lang="en-US" dirty="0"/>
          </a:p>
        </p:txBody>
      </p:sp>
    </p:spTree>
    <p:extLst>
      <p:ext uri="{BB962C8B-B14F-4D97-AF65-F5344CB8AC3E}">
        <p14:creationId xmlns:p14="http://schemas.microsoft.com/office/powerpoint/2010/main" val="20456605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1846F-BB4D-DFAD-BC06-4F33124E6404}"/>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Accessibility notice</a:t>
            </a:r>
          </a:p>
        </p:txBody>
      </p:sp>
    </p:spTree>
    <p:extLst>
      <p:ext uri="{BB962C8B-B14F-4D97-AF65-F5344CB8AC3E}">
        <p14:creationId xmlns:p14="http://schemas.microsoft.com/office/powerpoint/2010/main" val="19907168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3CE86AE-4593-CCDA-F2B3-062B3AEEBA37}"/>
              </a:ext>
            </a:extLst>
          </p:cNvPr>
          <p:cNvSpPr>
            <a:spLocks noGrp="1"/>
          </p:cNvSpPr>
          <p:nvPr>
            <p:ph type="body" sz="quarter" idx="12"/>
          </p:nvPr>
        </p:nvSpPr>
        <p:spPr/>
        <p:txBody>
          <a:bodyPr/>
          <a:lstStyle/>
          <a:p>
            <a:r>
              <a:rPr lang="en-US" dirty="0"/>
              <a:t>Indoor Environment – other contaminants</a:t>
            </a:r>
          </a:p>
        </p:txBody>
      </p:sp>
      <p:sp>
        <p:nvSpPr>
          <p:cNvPr id="4" name="Title 3">
            <a:extLst>
              <a:ext uri="{FF2B5EF4-FFF2-40B4-BE49-F238E27FC236}">
                <a16:creationId xmlns:a16="http://schemas.microsoft.com/office/drawing/2014/main" id="{F66ECDD0-E5D3-AF9B-1942-C632CFAFB126}"/>
              </a:ext>
            </a:extLst>
          </p:cNvPr>
          <p:cNvSpPr>
            <a:spLocks noGrp="1"/>
          </p:cNvSpPr>
          <p:nvPr>
            <p:ph type="title"/>
          </p:nvPr>
        </p:nvSpPr>
        <p:spPr/>
        <p:txBody>
          <a:bodyPr>
            <a:normAutofit fontScale="90000"/>
          </a:bodyPr>
          <a:lstStyle/>
          <a:p>
            <a:r>
              <a:rPr lang="en-US" dirty="0"/>
              <a:t>Extra Slides</a:t>
            </a:r>
          </a:p>
        </p:txBody>
      </p:sp>
    </p:spTree>
    <p:extLst>
      <p:ext uri="{BB962C8B-B14F-4D97-AF65-F5344CB8AC3E}">
        <p14:creationId xmlns:p14="http://schemas.microsoft.com/office/powerpoint/2010/main" val="40409513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4AED227C-3581-CE63-12FE-D337B859B585}"/>
              </a:ext>
            </a:extLst>
          </p:cNvPr>
          <p:cNvSpPr>
            <a:spLocks noGrp="1"/>
          </p:cNvSpPr>
          <p:nvPr>
            <p:ph type="body" sz="quarter" idx="22"/>
          </p:nvPr>
        </p:nvSpPr>
        <p:spPr>
          <a:xfrm>
            <a:off x="866964" y="2130366"/>
            <a:ext cx="7756175" cy="4127866"/>
          </a:xfrm>
        </p:spPr>
        <p:txBody>
          <a:bodyPr>
            <a:normAutofit fontScale="92500" lnSpcReduction="10000"/>
          </a:bodyPr>
          <a:lstStyle/>
          <a:p>
            <a:pPr marL="342900" indent="-342900">
              <a:buFont typeface="Arial" panose="020B0604020202020204" pitchFamily="34" charset="0"/>
              <a:buChar char="•"/>
            </a:pPr>
            <a:r>
              <a:rPr lang="en-US" dirty="0"/>
              <a:t>Risk of overdose is extremely unlikely from exposure to the smoke from someone who is smoking fentanyl.</a:t>
            </a:r>
          </a:p>
          <a:p>
            <a:pPr marL="342900" indent="-342900">
              <a:buFont typeface="Arial" panose="020B0604020202020204" pitchFamily="34" charset="0"/>
              <a:buChar char="•"/>
            </a:pPr>
            <a:r>
              <a:rPr lang="en-US" dirty="0"/>
              <a:t>If you see drug paraphernalia such as pipes, liquid, or powder, leave the area immediately and contact law enforcement or the facility manager.</a:t>
            </a:r>
          </a:p>
          <a:p>
            <a:pPr marL="342900" indent="-342900">
              <a:buFont typeface="Arial" panose="020B0604020202020204" pitchFamily="34" charset="0"/>
              <a:buChar char="•"/>
            </a:pPr>
            <a:r>
              <a:rPr lang="en-US" dirty="0"/>
              <a:t>Being around any kind of smoke is unhealthy. Open windows and doors to get rid of the smoke.</a:t>
            </a:r>
          </a:p>
          <a:p>
            <a:pPr marL="342900" indent="-342900">
              <a:buFont typeface="Arial" panose="020B0604020202020204" pitchFamily="34" charset="0"/>
              <a:buChar char="•"/>
            </a:pPr>
            <a:r>
              <a:rPr lang="en-US" dirty="0"/>
              <a:t>If you see powder or a crushed pill on a nearby surface, do not touch it or attempt to remove it. Do not open windows or do anything that might cause powder to get into the air.</a:t>
            </a:r>
          </a:p>
          <a:p>
            <a:pPr marL="342900" indent="-342900">
              <a:buFont typeface="Arial" panose="020B0604020202020204" pitchFamily="34" charset="0"/>
              <a:buChar char="•"/>
            </a:pPr>
            <a:r>
              <a:rPr lang="en-US" dirty="0"/>
              <a:t>Clandestine lab cleanup different – U.S. EPA: </a:t>
            </a:r>
            <a:r>
              <a:rPr lang="en-US" dirty="0">
                <a:hlinkClick r:id="rId3"/>
              </a:rPr>
              <a:t>Fact Sheet: Fentanyl and Fentanyl Analogs</a:t>
            </a:r>
            <a:r>
              <a:rPr lang="en-US" dirty="0"/>
              <a:t>, </a:t>
            </a:r>
            <a:r>
              <a:rPr lang="en-US" dirty="0">
                <a:hlinkClick r:id="rId4"/>
              </a:rPr>
              <a:t>Voluntary Guidelines for Methamphetamine and Fentanyl Laboratory Cleanup</a:t>
            </a:r>
            <a:endParaRPr lang="en-US" dirty="0"/>
          </a:p>
          <a:p>
            <a:pPr marL="342900" indent="-342900">
              <a:buFont typeface="Arial" panose="020B0604020202020204" pitchFamily="34" charset="0"/>
              <a:buChar char="•"/>
            </a:pPr>
            <a:endParaRPr lang="en-US" dirty="0"/>
          </a:p>
        </p:txBody>
      </p:sp>
      <p:sp>
        <p:nvSpPr>
          <p:cNvPr id="6" name="Title 5">
            <a:extLst>
              <a:ext uri="{FF2B5EF4-FFF2-40B4-BE49-F238E27FC236}">
                <a16:creationId xmlns:a16="http://schemas.microsoft.com/office/drawing/2014/main" id="{011BAC93-ED8B-A846-8481-6FB548B63ECE}"/>
              </a:ext>
            </a:extLst>
          </p:cNvPr>
          <p:cNvSpPr>
            <a:spLocks noGrp="1"/>
          </p:cNvSpPr>
          <p:nvPr>
            <p:ph type="title"/>
          </p:nvPr>
        </p:nvSpPr>
        <p:spPr/>
        <p:txBody>
          <a:bodyPr>
            <a:normAutofit fontScale="90000"/>
          </a:bodyPr>
          <a:lstStyle/>
          <a:p>
            <a:r>
              <a:rPr lang="en-US" b="1" dirty="0"/>
              <a:t>Be Aware of Fentanyl and Analogs</a:t>
            </a:r>
          </a:p>
        </p:txBody>
      </p:sp>
      <p:pic>
        <p:nvPicPr>
          <p:cNvPr id="9" name="Picture 8">
            <a:extLst>
              <a:ext uri="{FF2B5EF4-FFF2-40B4-BE49-F238E27FC236}">
                <a16:creationId xmlns:a16="http://schemas.microsoft.com/office/drawing/2014/main" id="{5E660AC7-D1AD-9FC7-4F72-D8A031E4992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47753" y="2528763"/>
            <a:ext cx="2582187" cy="1696493"/>
          </a:xfrm>
          <a:prstGeom prst="rect">
            <a:avLst/>
          </a:prstGeom>
        </p:spPr>
      </p:pic>
      <p:sp>
        <p:nvSpPr>
          <p:cNvPr id="10" name="TextBox 9">
            <a:extLst>
              <a:ext uri="{FF2B5EF4-FFF2-40B4-BE49-F238E27FC236}">
                <a16:creationId xmlns:a16="http://schemas.microsoft.com/office/drawing/2014/main" id="{DDE15728-E6A2-5CF5-333A-731083BF0998}"/>
              </a:ext>
            </a:extLst>
          </p:cNvPr>
          <p:cNvSpPr txBox="1"/>
          <p:nvPr/>
        </p:nvSpPr>
        <p:spPr>
          <a:xfrm>
            <a:off x="9147753" y="4194299"/>
            <a:ext cx="2304605" cy="276999"/>
          </a:xfrm>
          <a:prstGeom prst="rect">
            <a:avLst/>
          </a:prstGeom>
          <a:noFill/>
        </p:spPr>
        <p:txBody>
          <a:bodyPr wrap="none" rtlCol="0">
            <a:spAutoFit/>
          </a:bodyPr>
          <a:lstStyle/>
          <a:p>
            <a:r>
              <a:rPr lang="en-US" sz="1200" dirty="0"/>
              <a:t>Lethal dose of fentanyl (U.S. EPA)</a:t>
            </a:r>
          </a:p>
        </p:txBody>
      </p:sp>
      <p:sp>
        <p:nvSpPr>
          <p:cNvPr id="3" name="TextBox 2">
            <a:extLst>
              <a:ext uri="{FF2B5EF4-FFF2-40B4-BE49-F238E27FC236}">
                <a16:creationId xmlns:a16="http://schemas.microsoft.com/office/drawing/2014/main" id="{D1597FC1-8B78-ADF7-BFF5-17BD1E44B255}"/>
              </a:ext>
            </a:extLst>
          </p:cNvPr>
          <p:cNvSpPr txBox="1"/>
          <p:nvPr/>
        </p:nvSpPr>
        <p:spPr>
          <a:xfrm>
            <a:off x="866964" y="1605022"/>
            <a:ext cx="7242857" cy="400110"/>
          </a:xfrm>
          <a:prstGeom prst="rect">
            <a:avLst/>
          </a:prstGeom>
          <a:noFill/>
        </p:spPr>
        <p:txBody>
          <a:bodyPr wrap="square">
            <a:spAutoFit/>
          </a:bodyPr>
          <a:lstStyle/>
          <a:p>
            <a:r>
              <a:rPr lang="en-US" sz="2000" dirty="0">
                <a:hlinkClick r:id="rId6"/>
              </a:rPr>
              <a:t>Fentanyl Exposure in Public Places | Washington DOH</a:t>
            </a:r>
            <a:endParaRPr lang="en-US" sz="2000" dirty="0"/>
          </a:p>
        </p:txBody>
      </p:sp>
      <p:sp>
        <p:nvSpPr>
          <p:cNvPr id="4" name="Explosion: 14 Points 3">
            <a:extLst>
              <a:ext uri="{FF2B5EF4-FFF2-40B4-BE49-F238E27FC236}">
                <a16:creationId xmlns:a16="http://schemas.microsoft.com/office/drawing/2014/main" id="{D1828739-BC75-C734-91D1-34CDF65DCC9C}"/>
              </a:ext>
            </a:extLst>
          </p:cNvPr>
          <p:cNvSpPr/>
          <p:nvPr/>
        </p:nvSpPr>
        <p:spPr>
          <a:xfrm>
            <a:off x="914400" y="372087"/>
            <a:ext cx="1737375" cy="1085803"/>
          </a:xfrm>
          <a:prstGeom prst="irregularSeal2">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dirty="0"/>
              <a:t>NEW</a:t>
            </a:r>
          </a:p>
        </p:txBody>
      </p:sp>
    </p:spTree>
    <p:extLst>
      <p:ext uri="{BB962C8B-B14F-4D97-AF65-F5344CB8AC3E}">
        <p14:creationId xmlns:p14="http://schemas.microsoft.com/office/powerpoint/2010/main" val="28108067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036FDF0-6F5B-4C1D-DDB1-26634E17A576}"/>
              </a:ext>
            </a:extLst>
          </p:cNvPr>
          <p:cNvSpPr>
            <a:spLocks noGrp="1"/>
          </p:cNvSpPr>
          <p:nvPr>
            <p:ph type="body" sz="quarter" idx="22"/>
          </p:nvPr>
        </p:nvSpPr>
        <p:spPr>
          <a:xfrm>
            <a:off x="1077706" y="1606083"/>
            <a:ext cx="6274564" cy="4662833"/>
          </a:xfrm>
        </p:spPr>
        <p:txBody>
          <a:bodyPr>
            <a:normAutofit fontScale="92500"/>
          </a:bodyPr>
          <a:lstStyle/>
          <a:p>
            <a:r>
              <a:rPr lang="en-US" sz="2400" dirty="0">
                <a:effectLst/>
                <a:latin typeface="Calibri" panose="020F0502020204030204" pitchFamily="34" charset="0"/>
                <a:ea typeface="Calibri" panose="020F0502020204030204" pitchFamily="34" charset="0"/>
              </a:rPr>
              <a:t>Recommended source </a:t>
            </a:r>
            <a:r>
              <a:rPr lang="en-US" sz="2400" dirty="0">
                <a:latin typeface="Calibri" panose="020F0502020204030204" pitchFamily="34" charset="0"/>
                <a:ea typeface="Calibri" panose="020F0502020204030204" pitchFamily="34" charset="0"/>
              </a:rPr>
              <a:t>for pesticide health hazards: </a:t>
            </a:r>
            <a:r>
              <a:rPr lang="fr-FR" sz="2400" dirty="0">
                <a:hlinkClick r:id="rId3"/>
              </a:rPr>
              <a:t>National Pesticide Information Center</a:t>
            </a:r>
            <a:endParaRPr lang="en-US" sz="2400" dirty="0"/>
          </a:p>
          <a:p>
            <a:r>
              <a:rPr lang="en-US" dirty="0"/>
              <a:t>Pesticides, including disinfectants, must be registered (WSDA 15.58 RCW and U.S. EPA FIFRA) prior to use.</a:t>
            </a:r>
          </a:p>
          <a:p>
            <a:pPr lvl="1"/>
            <a:r>
              <a:rPr lang="en-US" dirty="0"/>
              <a:t>EPA uses company-provided data that comply with testing guidelines to determine potential risk to humans and environment. </a:t>
            </a:r>
            <a:br>
              <a:rPr lang="en-US" dirty="0"/>
            </a:br>
            <a:r>
              <a:rPr lang="en-US" dirty="0">
                <a:hlinkClick r:id="rId4"/>
              </a:rPr>
              <a:t>About Pesticide Registration | US EPA</a:t>
            </a:r>
            <a:endParaRPr lang="en-US" dirty="0"/>
          </a:p>
          <a:p>
            <a:pPr lvl="2"/>
            <a:r>
              <a:rPr lang="en-US" sz="1400" dirty="0"/>
              <a:t>Acute, chronic, reproductive, and developmental toxicity to mammals, birds, and fish, the pesticide's environmental fate, degradation, translocations, and ecological studies on its harmful effects to nontarget plants and animals. </a:t>
            </a:r>
            <a:endParaRPr lang="en-US" dirty="0"/>
          </a:p>
          <a:p>
            <a:pPr lvl="1"/>
            <a:r>
              <a:rPr lang="en-US" sz="2200" dirty="0"/>
              <a:t>WSDA has an additional registration program and enforces </a:t>
            </a:r>
            <a:r>
              <a:rPr lang="en-US" sz="2200" dirty="0">
                <a:hlinkClick r:id="rId5"/>
              </a:rPr>
              <a:t>FIFRA</a:t>
            </a:r>
            <a:r>
              <a:rPr lang="en-US" sz="2200" dirty="0"/>
              <a:t> in Washington</a:t>
            </a:r>
          </a:p>
          <a:p>
            <a:pPr lvl="2"/>
            <a:r>
              <a:rPr lang="en-US" dirty="0"/>
              <a:t>Exception: tribal land (EPA)</a:t>
            </a:r>
          </a:p>
          <a:p>
            <a:pPr lvl="2"/>
            <a:r>
              <a:rPr lang="en-US" dirty="0">
                <a:hlinkClick r:id="rId6"/>
              </a:rPr>
              <a:t>WSU PICOL</a:t>
            </a:r>
            <a:r>
              <a:rPr lang="en-US" dirty="0"/>
              <a:t> database with OR/WA registered products</a:t>
            </a:r>
          </a:p>
        </p:txBody>
      </p:sp>
      <p:sp>
        <p:nvSpPr>
          <p:cNvPr id="3" name="Title 2">
            <a:extLst>
              <a:ext uri="{FF2B5EF4-FFF2-40B4-BE49-F238E27FC236}">
                <a16:creationId xmlns:a16="http://schemas.microsoft.com/office/drawing/2014/main" id="{D6D323AF-1E01-9746-AA68-02218A62CFE3}"/>
              </a:ext>
            </a:extLst>
          </p:cNvPr>
          <p:cNvSpPr>
            <a:spLocks noGrp="1"/>
          </p:cNvSpPr>
          <p:nvPr>
            <p:ph type="title"/>
          </p:nvPr>
        </p:nvSpPr>
        <p:spPr/>
        <p:txBody>
          <a:bodyPr>
            <a:normAutofit fontScale="90000"/>
          </a:bodyPr>
          <a:lstStyle/>
          <a:p>
            <a:r>
              <a:rPr lang="en-US" b="1" dirty="0"/>
              <a:t>How to Notify: Pesticides Registration and Misuse Claims</a:t>
            </a:r>
          </a:p>
        </p:txBody>
      </p:sp>
      <p:sp>
        <p:nvSpPr>
          <p:cNvPr id="5" name="TextBox 4">
            <a:extLst>
              <a:ext uri="{FF2B5EF4-FFF2-40B4-BE49-F238E27FC236}">
                <a16:creationId xmlns:a16="http://schemas.microsoft.com/office/drawing/2014/main" id="{33ACB6A6-47A5-E103-CC2E-2F4AA6BCBE11}"/>
              </a:ext>
            </a:extLst>
          </p:cNvPr>
          <p:cNvSpPr txBox="1"/>
          <p:nvPr/>
        </p:nvSpPr>
        <p:spPr>
          <a:xfrm>
            <a:off x="7682814" y="1606083"/>
            <a:ext cx="4056105" cy="4247317"/>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0" marR="0">
              <a:spcBef>
                <a:spcPts val="0"/>
              </a:spcBef>
              <a:spcAft>
                <a:spcPts val="0"/>
              </a:spcAft>
            </a:pPr>
            <a:r>
              <a:rPr lang="en-US" dirty="0">
                <a:latin typeface="Calibri" panose="020F0502020204030204" pitchFamily="34" charset="0"/>
                <a:ea typeface="Calibri" panose="020F0502020204030204" pitchFamily="34" charset="0"/>
              </a:rPr>
              <a:t>Chapter 15.58 RCW is the </a:t>
            </a:r>
            <a:r>
              <a:rPr lang="en-US" b="1" dirty="0">
                <a:latin typeface="Calibri" panose="020F0502020204030204" pitchFamily="34" charset="0"/>
                <a:ea typeface="Calibri" panose="020F0502020204030204" pitchFamily="34" charset="0"/>
              </a:rPr>
              <a:t>Washington Pesticide Control Act</a:t>
            </a:r>
            <a:r>
              <a:rPr lang="en-US" dirty="0">
                <a:latin typeface="Calibri" panose="020F0502020204030204" pitchFamily="34" charset="0"/>
                <a:ea typeface="Calibri" panose="020F0502020204030204" pitchFamily="34" charset="0"/>
              </a:rPr>
              <a:t>. It includes requirements for registration and proper use of pesticides. The Washington State Department of Agriculture (WSDA) is responsible for enforcing this act.</a:t>
            </a:r>
          </a:p>
          <a:p>
            <a:pPr marL="0" marR="0">
              <a:spcBef>
                <a:spcPts val="0"/>
              </a:spcBef>
              <a:spcAft>
                <a:spcPts val="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To notify the WSDA about a drift or misuse of a pesticide:</a:t>
            </a:r>
          </a:p>
          <a:p>
            <a:pPr marL="0" marR="0">
              <a:spcBef>
                <a:spcPts val="0"/>
              </a:spcBef>
              <a:spcAft>
                <a:spcPts val="0"/>
              </a:spcAft>
            </a:pPr>
            <a:r>
              <a:rPr lang="en-US" sz="1800" u="sng" dirty="0">
                <a:solidFill>
                  <a:srgbClr val="0000FF"/>
                </a:solidFill>
                <a:effectLst/>
                <a:latin typeface="Calibri" panose="020F0502020204030204" pitchFamily="34" charset="0"/>
                <a:ea typeface="Calibri" panose="020F0502020204030204" pitchFamily="34" charset="0"/>
                <a:hlinkClick r:id="rId7"/>
              </a:rPr>
              <a:t>PCompliance@agr.wa.gov</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1-844-388-2020</a:t>
            </a:r>
          </a:p>
          <a:p>
            <a:pPr marL="0" marR="0">
              <a:spcBef>
                <a:spcPts val="0"/>
              </a:spcBef>
              <a:spcAft>
                <a:spcPts val="0"/>
              </a:spcAft>
            </a:pPr>
            <a:endParaRPr lang="en-US" dirty="0">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Washington Department of Labor and Industries may also be contacted by WSDA </a:t>
            </a:r>
            <a:r>
              <a:rPr lang="en-US" dirty="0">
                <a:latin typeface="Calibri" panose="020F0502020204030204" pitchFamily="34" charset="0"/>
                <a:ea typeface="Calibri" panose="020F0502020204030204" pitchFamily="34" charset="0"/>
              </a:rPr>
              <a:t>for incidents involving employees.</a:t>
            </a:r>
            <a:endParaRPr lang="en-US" sz="18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2353560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p:cNvSpPr>
            <a:spLocks noGrp="1"/>
          </p:cNvSpPr>
          <p:nvPr>
            <p:ph type="body" sz="quarter" idx="22"/>
          </p:nvPr>
        </p:nvSpPr>
        <p:spPr>
          <a:xfrm>
            <a:off x="757666" y="1606083"/>
            <a:ext cx="7027204" cy="4662833"/>
          </a:xfrm>
        </p:spPr>
        <p:txBody>
          <a:bodyPr>
            <a:normAutofit lnSpcReduction="10000"/>
          </a:bodyPr>
          <a:lstStyle/>
          <a:p>
            <a:pPr marL="342900" indent="-342900">
              <a:buClr>
                <a:schemeClr val="accent6"/>
              </a:buClr>
              <a:buFont typeface="Wingdings" panose="05000000000000000000" pitchFamily="2" charset="2"/>
              <a:buChar char="§"/>
            </a:pPr>
            <a:r>
              <a:rPr lang="en-US" sz="2400" dirty="0">
                <a:latin typeface="+mn-lt"/>
              </a:rPr>
              <a:t>Health Risks</a:t>
            </a:r>
          </a:p>
          <a:p>
            <a:pPr marL="342900" indent="-342900">
              <a:buClr>
                <a:schemeClr val="accent6"/>
              </a:buClr>
              <a:buFont typeface="Wingdings" panose="05000000000000000000" pitchFamily="2" charset="2"/>
              <a:buChar char="§"/>
            </a:pPr>
            <a:r>
              <a:rPr lang="en-US" sz="2400" dirty="0"/>
              <a:t>Asbestos Containing Material</a:t>
            </a:r>
          </a:p>
          <a:p>
            <a:pPr marL="862013" lvl="1" indent="-342900">
              <a:buClr>
                <a:schemeClr val="accent6"/>
              </a:buClr>
              <a:buFont typeface="Wingdings" panose="05000000000000000000" pitchFamily="2" charset="2"/>
              <a:buChar char="§"/>
            </a:pPr>
            <a:r>
              <a:rPr lang="en-US" sz="2200" dirty="0"/>
              <a:t>Whether to test (can’t know unless you test)</a:t>
            </a:r>
          </a:p>
          <a:p>
            <a:pPr marL="862013" lvl="1" indent="-342900">
              <a:buClr>
                <a:schemeClr val="accent6"/>
              </a:buClr>
              <a:buFont typeface="Wingdings" panose="05000000000000000000" pitchFamily="2" charset="2"/>
              <a:buChar char="§"/>
            </a:pPr>
            <a:r>
              <a:rPr lang="en-US" sz="2200" b="0" i="0" dirty="0">
                <a:solidFill>
                  <a:srgbClr val="3B3B3B"/>
                </a:solidFill>
                <a:effectLst/>
              </a:rPr>
              <a:t>If in doubt, treat as if it contains asbestos </a:t>
            </a:r>
          </a:p>
          <a:p>
            <a:pPr marL="862013" lvl="1" indent="-342900">
              <a:buClr>
                <a:schemeClr val="accent6"/>
              </a:buClr>
              <a:buFont typeface="Wingdings" panose="05000000000000000000" pitchFamily="2" charset="2"/>
              <a:buChar char="§"/>
            </a:pPr>
            <a:r>
              <a:rPr lang="en-US" sz="2200" dirty="0">
                <a:hlinkClick r:id="rId3"/>
              </a:rPr>
              <a:t>EPA’s Proposed Ban of Ongoing Uses of Asbestos</a:t>
            </a:r>
            <a:endParaRPr lang="en-US" sz="2200" b="0" i="0" dirty="0">
              <a:solidFill>
                <a:srgbClr val="3B3B3B"/>
              </a:solidFill>
              <a:effectLst/>
            </a:endParaRPr>
          </a:p>
          <a:p>
            <a:pPr marL="457200" indent="-457200">
              <a:buClr>
                <a:schemeClr val="accent6"/>
              </a:buClr>
              <a:buFont typeface="Wingdings" panose="05000000000000000000" pitchFamily="2" charset="2"/>
              <a:buChar char="§"/>
            </a:pPr>
            <a:r>
              <a:rPr lang="en-US" sz="2600" dirty="0">
                <a:latin typeface="+mn-lt"/>
              </a:rPr>
              <a:t>Repair, removal, disposal</a:t>
            </a:r>
          </a:p>
          <a:p>
            <a:pPr marL="862013" lvl="1" indent="-342900">
              <a:buClr>
                <a:schemeClr val="accent6"/>
              </a:buClr>
              <a:buFont typeface="Wingdings" panose="05000000000000000000" pitchFamily="2" charset="2"/>
              <a:buChar char="§"/>
            </a:pPr>
            <a:r>
              <a:rPr lang="en-US" sz="2200" dirty="0">
                <a:latin typeface="+mn-lt"/>
              </a:rPr>
              <a:t>L&amp;I</a:t>
            </a:r>
          </a:p>
          <a:p>
            <a:pPr marL="862013" lvl="1" indent="-342900">
              <a:buClr>
                <a:schemeClr val="accent6"/>
              </a:buClr>
              <a:buFont typeface="Wingdings" panose="05000000000000000000" pitchFamily="2" charset="2"/>
              <a:buChar char="§"/>
            </a:pPr>
            <a:r>
              <a:rPr lang="en-US" sz="2200" dirty="0">
                <a:latin typeface="+mn-lt"/>
              </a:rPr>
              <a:t>Clean Air Agencies/tribal governments/Ecology</a:t>
            </a:r>
          </a:p>
          <a:p>
            <a:pPr marL="342900" indent="-342900">
              <a:buClr>
                <a:schemeClr val="accent6"/>
              </a:buClr>
              <a:buFont typeface="Wingdings" panose="05000000000000000000" pitchFamily="2" charset="2"/>
              <a:buChar char="§"/>
            </a:pPr>
            <a:r>
              <a:rPr lang="en-US" sz="2400" dirty="0">
                <a:latin typeface="+mn-lt"/>
              </a:rPr>
              <a:t>Preventing exposure</a:t>
            </a:r>
          </a:p>
          <a:p>
            <a:pPr marL="342900" indent="-342900">
              <a:buClr>
                <a:schemeClr val="accent6"/>
              </a:buClr>
              <a:buFont typeface="Wingdings" panose="05000000000000000000" pitchFamily="2" charset="2"/>
              <a:buChar char="§"/>
            </a:pPr>
            <a:r>
              <a:rPr lang="en-US" sz="2400" dirty="0">
                <a:latin typeface="+mn-lt"/>
              </a:rPr>
              <a:t>Schools</a:t>
            </a:r>
          </a:p>
          <a:p>
            <a:pPr marL="862013" lvl="1" indent="-342900">
              <a:buClr>
                <a:schemeClr val="accent6"/>
              </a:buClr>
              <a:buFont typeface="Wingdings" panose="05000000000000000000" pitchFamily="2" charset="2"/>
              <a:buChar char="§"/>
            </a:pPr>
            <a:r>
              <a:rPr lang="en-US" sz="2200" dirty="0">
                <a:latin typeface="+mn-lt"/>
              </a:rPr>
              <a:t>Asbestos Hazard Emergency Response Act (AHERA)</a:t>
            </a:r>
          </a:p>
          <a:p>
            <a:pPr marL="342900" indent="-342900">
              <a:buClr>
                <a:schemeClr val="accent6"/>
              </a:buClr>
              <a:buFont typeface="Wingdings" panose="05000000000000000000" pitchFamily="2" charset="2"/>
              <a:buChar char="§"/>
            </a:pPr>
            <a:r>
              <a:rPr lang="en-US" sz="2400" dirty="0">
                <a:latin typeface="+mn-lt"/>
              </a:rPr>
              <a:t>Naturally occurring</a:t>
            </a:r>
          </a:p>
          <a:p>
            <a:endParaRPr lang="en-US" sz="2400" dirty="0">
              <a:latin typeface="+mn-lt"/>
            </a:endParaRPr>
          </a:p>
        </p:txBody>
      </p:sp>
      <p:sp>
        <p:nvSpPr>
          <p:cNvPr id="3" name="Title 2"/>
          <p:cNvSpPr>
            <a:spLocks noGrp="1"/>
          </p:cNvSpPr>
          <p:nvPr>
            <p:ph type="title"/>
          </p:nvPr>
        </p:nvSpPr>
        <p:spPr/>
        <p:txBody>
          <a:bodyPr>
            <a:normAutofit fontScale="90000"/>
          </a:bodyPr>
          <a:lstStyle/>
          <a:p>
            <a:r>
              <a:rPr lang="en-US" b="1">
                <a:solidFill>
                  <a:schemeClr val="accent6"/>
                </a:solidFill>
              </a:rPr>
              <a:t>Asbestos</a:t>
            </a:r>
            <a:endParaRPr lang="en-US" b="1" dirty="0">
              <a:solidFill>
                <a:schemeClr val="accent6"/>
              </a:solidFill>
            </a:endParaRPr>
          </a:p>
        </p:txBody>
      </p:sp>
      <p:sp>
        <p:nvSpPr>
          <p:cNvPr id="6" name="TextBox 5">
            <a:extLst>
              <a:ext uri="{FF2B5EF4-FFF2-40B4-BE49-F238E27FC236}">
                <a16:creationId xmlns:a16="http://schemas.microsoft.com/office/drawing/2014/main" id="{AB9A1390-440D-7518-07D5-3D024CF69454}"/>
              </a:ext>
            </a:extLst>
          </p:cNvPr>
          <p:cNvSpPr txBox="1"/>
          <p:nvPr/>
        </p:nvSpPr>
        <p:spPr>
          <a:xfrm>
            <a:off x="8420099" y="4551491"/>
            <a:ext cx="3505201" cy="553998"/>
          </a:xfrm>
          <a:prstGeom prst="rect">
            <a:avLst/>
          </a:prstGeom>
          <a:noFill/>
        </p:spPr>
        <p:txBody>
          <a:bodyPr wrap="square" rtlCol="0">
            <a:spAutoFit/>
          </a:bodyPr>
          <a:lstStyle/>
          <a:p>
            <a:r>
              <a:rPr lang="en-US" dirty="0"/>
              <a:t>Sources of asbestos </a:t>
            </a:r>
          </a:p>
          <a:p>
            <a:r>
              <a:rPr lang="en-US" sz="1200" dirty="0"/>
              <a:t>Source: </a:t>
            </a:r>
            <a:r>
              <a:rPr lang="en-US" sz="1200" dirty="0">
                <a:hlinkClick r:id="rId4"/>
              </a:rPr>
              <a:t>CDC ATSDR – Asbestos in Your Environment</a:t>
            </a:r>
            <a:endParaRPr lang="en-US" dirty="0"/>
          </a:p>
        </p:txBody>
      </p:sp>
      <p:pic>
        <p:nvPicPr>
          <p:cNvPr id="10" name="Picture 9" descr="Sources of asbestos - CDC ATSDR">
            <a:extLst>
              <a:ext uri="{FF2B5EF4-FFF2-40B4-BE49-F238E27FC236}">
                <a16:creationId xmlns:a16="http://schemas.microsoft.com/office/drawing/2014/main" id="{D8CE5731-C508-A054-D792-3E8ED6FC36C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94250" y="1268202"/>
            <a:ext cx="4331050" cy="322785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137335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D85C896-BD15-113C-A902-C37900EC788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15858" y="157652"/>
            <a:ext cx="9160283" cy="6150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48738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3CE86AE-4593-CCDA-F2B3-062B3AEEBA37}"/>
              </a:ext>
            </a:extLst>
          </p:cNvPr>
          <p:cNvSpPr>
            <a:spLocks noGrp="1"/>
          </p:cNvSpPr>
          <p:nvPr>
            <p:ph type="body" sz="quarter" idx="12"/>
          </p:nvPr>
        </p:nvSpPr>
        <p:spPr/>
        <p:txBody>
          <a:bodyPr/>
          <a:lstStyle/>
          <a:p>
            <a:r>
              <a:rPr lang="en-US" dirty="0"/>
              <a:t>Ventilation and filtration</a:t>
            </a:r>
          </a:p>
        </p:txBody>
      </p:sp>
      <p:sp>
        <p:nvSpPr>
          <p:cNvPr id="4" name="Title 3">
            <a:extLst>
              <a:ext uri="{FF2B5EF4-FFF2-40B4-BE49-F238E27FC236}">
                <a16:creationId xmlns:a16="http://schemas.microsoft.com/office/drawing/2014/main" id="{F66ECDD0-E5D3-AF9B-1942-C632CFAFB126}"/>
              </a:ext>
            </a:extLst>
          </p:cNvPr>
          <p:cNvSpPr>
            <a:spLocks noGrp="1"/>
          </p:cNvSpPr>
          <p:nvPr>
            <p:ph type="title"/>
          </p:nvPr>
        </p:nvSpPr>
        <p:spPr/>
        <p:txBody>
          <a:bodyPr>
            <a:normAutofit fontScale="90000"/>
          </a:bodyPr>
          <a:lstStyle/>
          <a:p>
            <a:r>
              <a:rPr lang="en-US" dirty="0"/>
              <a:t>Extra Slides</a:t>
            </a:r>
          </a:p>
        </p:txBody>
      </p:sp>
    </p:spTree>
    <p:extLst>
      <p:ext uri="{BB962C8B-B14F-4D97-AF65-F5344CB8AC3E}">
        <p14:creationId xmlns:p14="http://schemas.microsoft.com/office/powerpoint/2010/main" val="3439262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F0F402E8-4FE5-2CF9-E4D8-A0513041319F}"/>
              </a:ext>
            </a:extLst>
          </p:cNvPr>
          <p:cNvSpPr txBox="1">
            <a:spLocks noGrp="1"/>
          </p:cNvSpPr>
          <p:nvPr>
            <p:ph type="title" idx="4294967295"/>
          </p:nvPr>
        </p:nvSpPr>
        <p:spPr>
          <a:xfrm>
            <a:off x="0" y="540059"/>
            <a:ext cx="12191997" cy="55257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285750" indent="-285750" algn="l" defTabSz="914400" rtl="0" eaLnBrk="1" latinLnBrk="0" hangingPunct="1">
              <a:lnSpc>
                <a:spcPct val="90000"/>
              </a:lnSpc>
              <a:spcBef>
                <a:spcPts val="1000"/>
              </a:spcBef>
              <a:buClr>
                <a:schemeClr val="accent5"/>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519113" indent="-238125" algn="l" defTabSz="914400" rtl="0" eaLnBrk="1" latinLnBrk="0" hangingPunct="1">
              <a:lnSpc>
                <a:spcPct val="90000"/>
              </a:lnSpc>
              <a:spcBef>
                <a:spcPts val="500"/>
              </a:spcBef>
              <a:buClr>
                <a:schemeClr val="accent5"/>
              </a:buClr>
              <a:buFont typeface="Wingdings" panose="05000000000000000000" pitchFamily="2" charset="2"/>
              <a:buChar char="§"/>
              <a:defRPr sz="2000" kern="1200">
                <a:solidFill>
                  <a:schemeClr val="tx1">
                    <a:lumMod val="75000"/>
                    <a:lumOff val="25000"/>
                  </a:schemeClr>
                </a:solidFill>
                <a:latin typeface="+mn-lt"/>
                <a:ea typeface="+mn-ea"/>
                <a:cs typeface="+mn-cs"/>
              </a:defRPr>
            </a:lvl2pPr>
            <a:lvl3pPr marL="747713" indent="-228600" algn="l" defTabSz="914400" rtl="0" eaLnBrk="1" latinLnBrk="0" hangingPunct="1">
              <a:lnSpc>
                <a:spcPct val="90000"/>
              </a:lnSpc>
              <a:spcBef>
                <a:spcPts val="500"/>
              </a:spcBef>
              <a:buClr>
                <a:schemeClr val="accent5"/>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919163" indent="-171450" algn="l" defTabSz="914400" rtl="0" eaLnBrk="1" latinLnBrk="0" hangingPunct="1">
              <a:lnSpc>
                <a:spcPct val="90000"/>
              </a:lnSpc>
              <a:spcBef>
                <a:spcPts val="500"/>
              </a:spcBef>
              <a:buClr>
                <a:schemeClr val="accent5"/>
              </a:buClr>
              <a:buFont typeface="Wingdings" panose="05000000000000000000" pitchFamily="2" charset="2"/>
              <a:buChar char="§"/>
              <a:defRPr sz="1800" kern="1200">
                <a:solidFill>
                  <a:schemeClr val="tx1">
                    <a:lumMod val="75000"/>
                    <a:lumOff val="25000"/>
                  </a:schemeClr>
                </a:solidFill>
                <a:latin typeface="+mn-lt"/>
                <a:ea typeface="+mn-ea"/>
                <a:cs typeface="+mn-cs"/>
              </a:defRPr>
            </a:lvl4pPr>
            <a:lvl5pPr marL="969963" indent="-228600" algn="l" defTabSz="914400" rtl="0" eaLnBrk="1" latinLnBrk="0" hangingPunct="1">
              <a:lnSpc>
                <a:spcPct val="90000"/>
              </a:lnSpc>
              <a:spcBef>
                <a:spcPts val="500"/>
              </a:spcBef>
              <a:buClr>
                <a:srgbClr val="CB8A49"/>
              </a:buClr>
              <a:buFont typeface="Century Gothic" panose="020B0502020202020204" pitchFamily="34" charset="0"/>
              <a:buChar char="♦"/>
              <a:defRPr sz="12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chemeClr val="accent5"/>
              </a:buClr>
              <a:buSzTx/>
              <a:buFont typeface="Wingdings" panose="05000000000000000000" pitchFamily="2" charset="2"/>
              <a:buNone/>
              <a:tabLst/>
              <a:defRPr/>
            </a:pPr>
            <a:r>
              <a:rPr kumimoji="0" lang="en-US" sz="3200" i="0" u="none" strike="noStrike" kern="1200" cap="none" spc="0" normalizeH="0" baseline="0" noProof="0" dirty="0">
                <a:ln>
                  <a:noFill/>
                </a:ln>
                <a:solidFill>
                  <a:schemeClr val="accent6"/>
                </a:solidFill>
                <a:effectLst/>
                <a:uLnTx/>
                <a:uFillTx/>
                <a:latin typeface="Century Gothic" panose="020B0502020202020204" pitchFamily="34" charset="0"/>
                <a:ea typeface="+mn-ea"/>
                <a:cs typeface="+mn-cs"/>
              </a:rPr>
              <a:t>More Recommendations</a:t>
            </a:r>
            <a:endParaRPr kumimoji="0" lang="en-US" sz="2000" b="1"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endParaRPr>
          </a:p>
        </p:txBody>
      </p:sp>
      <p:sp>
        <p:nvSpPr>
          <p:cNvPr id="5" name="Text Placeholder 2">
            <a:extLst>
              <a:ext uri="{FF2B5EF4-FFF2-40B4-BE49-F238E27FC236}">
                <a16:creationId xmlns:a16="http://schemas.microsoft.com/office/drawing/2014/main" id="{F6904B14-E467-3E8C-F9BC-5181571F283A}"/>
              </a:ext>
            </a:extLst>
          </p:cNvPr>
          <p:cNvSpPr txBox="1">
            <a:spLocks/>
          </p:cNvSpPr>
          <p:nvPr/>
        </p:nvSpPr>
        <p:spPr>
          <a:xfrm>
            <a:off x="600631" y="1403237"/>
            <a:ext cx="5409338" cy="2033921"/>
          </a:xfrm>
          <a:prstGeom prst="rect">
            <a:avLst/>
          </a:prstGeom>
        </p:spPr>
        <p:style>
          <a:lnRef idx="2">
            <a:schemeClr val="accent5"/>
          </a:lnRef>
          <a:fillRef idx="1">
            <a:schemeClr val="lt1"/>
          </a:fillRef>
          <a:effectRef idx="0">
            <a:schemeClr val="accent5"/>
          </a:effectRef>
          <a:fontRef idx="minor">
            <a:schemeClr val="dk1"/>
          </a:fontRef>
        </p:style>
        <p:txBody>
          <a:bodyPr vert="horz" lIns="91440" tIns="45720" rIns="91440" bIns="45720" rtlCol="0">
            <a:normAutofit fontScale="92500"/>
          </a:bodyPr>
          <a:lstStyle>
            <a:lvl1pPr marL="0" indent="0" algn="l" defTabSz="914400" rtl="0" eaLnBrk="1" latinLnBrk="0" hangingPunct="1">
              <a:lnSpc>
                <a:spcPct val="90000"/>
              </a:lnSpc>
              <a:spcBef>
                <a:spcPts val="1000"/>
              </a:spcBef>
              <a:buClr>
                <a:srgbClr val="57B6AF"/>
              </a:buClr>
              <a:buFont typeface="Wingdings" panose="05000000000000000000" pitchFamily="2" charset="2"/>
              <a:buNone/>
              <a:defRPr sz="2200" kern="1200" baseline="0">
                <a:solidFill>
                  <a:schemeClr val="tx1"/>
                </a:solidFill>
                <a:latin typeface="+mn-lt"/>
                <a:ea typeface="+mn-ea"/>
                <a:cs typeface="+mn-cs"/>
              </a:defRPr>
            </a:lvl1pPr>
            <a:lvl2pPr marL="519113" indent="-238125" algn="l" defTabSz="914400" rtl="0" eaLnBrk="1" latinLnBrk="0" hangingPunct="1">
              <a:lnSpc>
                <a:spcPct val="90000"/>
              </a:lnSpc>
              <a:spcBef>
                <a:spcPts val="500"/>
              </a:spcBef>
              <a:buClr>
                <a:srgbClr val="57B6AF"/>
              </a:buClr>
              <a:buFont typeface="Wingdings" panose="05000000000000000000" pitchFamily="2" charset="2"/>
              <a:buChar char="§"/>
              <a:defRPr sz="2000" kern="1200">
                <a:solidFill>
                  <a:schemeClr val="tx1">
                    <a:lumMod val="75000"/>
                    <a:lumOff val="25000"/>
                  </a:schemeClr>
                </a:solidFill>
                <a:latin typeface="+mn-lt"/>
                <a:ea typeface="+mn-ea"/>
                <a:cs typeface="+mn-cs"/>
              </a:defRPr>
            </a:lvl2pPr>
            <a:lvl3pPr marL="747713" indent="-228600" algn="l" defTabSz="914400" rtl="0" eaLnBrk="1" latinLnBrk="0" hangingPunct="1">
              <a:lnSpc>
                <a:spcPct val="90000"/>
              </a:lnSpc>
              <a:spcBef>
                <a:spcPts val="500"/>
              </a:spcBef>
              <a:buClr>
                <a:srgbClr val="57B6AF"/>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919163" indent="-171450" algn="l" defTabSz="914400" rtl="0" eaLnBrk="1" latinLnBrk="0" hangingPunct="1">
              <a:lnSpc>
                <a:spcPct val="90000"/>
              </a:lnSpc>
              <a:spcBef>
                <a:spcPts val="500"/>
              </a:spcBef>
              <a:buClr>
                <a:srgbClr val="57B6AF"/>
              </a:buClr>
              <a:buFont typeface="Wingdings" panose="05000000000000000000" pitchFamily="2" charset="2"/>
              <a:buChar char="§"/>
              <a:defRPr sz="1800" kern="1200">
                <a:solidFill>
                  <a:schemeClr val="tx1">
                    <a:lumMod val="75000"/>
                    <a:lumOff val="25000"/>
                  </a:schemeClr>
                </a:solidFill>
                <a:latin typeface="+mn-lt"/>
                <a:ea typeface="+mn-ea"/>
                <a:cs typeface="+mn-cs"/>
              </a:defRPr>
            </a:lvl4pPr>
            <a:lvl5pPr marL="969963" indent="-228600" algn="l" defTabSz="914400" rtl="0" eaLnBrk="1" latinLnBrk="0" hangingPunct="1">
              <a:lnSpc>
                <a:spcPct val="90000"/>
              </a:lnSpc>
              <a:spcBef>
                <a:spcPts val="500"/>
              </a:spcBef>
              <a:buClr>
                <a:srgbClr val="CB8A49"/>
              </a:buClr>
              <a:buFont typeface="Century Gothic" panose="020B0502020202020204" pitchFamily="34" charset="0"/>
              <a:buChar char="♦"/>
              <a:defRPr sz="12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500"/>
              </a:spcBef>
              <a:buClrTx/>
            </a:pPr>
            <a:r>
              <a:rPr lang="en-US" b="1" dirty="0"/>
              <a:t>Dilute and filter out particles and gases:</a:t>
            </a:r>
          </a:p>
          <a:p>
            <a:pPr marL="342900" indent="-342900">
              <a:lnSpc>
                <a:spcPct val="100000"/>
              </a:lnSpc>
              <a:spcBef>
                <a:spcPts val="500"/>
              </a:spcBef>
              <a:buClrTx/>
              <a:buFont typeface="Wingdings" panose="05000000000000000000" pitchFamily="2" charset="2"/>
              <a:buChar char="§"/>
            </a:pPr>
            <a:r>
              <a:rPr lang="en-US" dirty="0">
                <a:hlinkClick r:id="rId2"/>
              </a:rPr>
              <a:t>Wildfire smoke</a:t>
            </a:r>
            <a:endParaRPr lang="en-US" dirty="0"/>
          </a:p>
          <a:p>
            <a:pPr marL="342900" indent="-342900">
              <a:lnSpc>
                <a:spcPct val="100000"/>
              </a:lnSpc>
              <a:spcBef>
                <a:spcPts val="500"/>
              </a:spcBef>
              <a:buClrTx/>
              <a:buFont typeface="Wingdings" panose="05000000000000000000" pitchFamily="2" charset="2"/>
              <a:buChar char="§"/>
            </a:pPr>
            <a:r>
              <a:rPr lang="en-US" dirty="0"/>
              <a:t>Infectious aerosol particles</a:t>
            </a:r>
          </a:p>
          <a:p>
            <a:pPr marL="342900" indent="-342900">
              <a:lnSpc>
                <a:spcPct val="100000"/>
              </a:lnSpc>
              <a:spcBef>
                <a:spcPts val="500"/>
              </a:spcBef>
              <a:buClrTx/>
              <a:buFont typeface="Wingdings" panose="05000000000000000000" pitchFamily="2" charset="2"/>
              <a:buChar char="§"/>
            </a:pPr>
            <a:r>
              <a:rPr lang="en-US" dirty="0"/>
              <a:t>Pollen, mold spores</a:t>
            </a:r>
          </a:p>
          <a:p>
            <a:pPr marL="342900" indent="-342900">
              <a:lnSpc>
                <a:spcPct val="100000"/>
              </a:lnSpc>
              <a:spcBef>
                <a:spcPts val="500"/>
              </a:spcBef>
              <a:buClrTx/>
              <a:buFont typeface="Wingdings" panose="05000000000000000000" pitchFamily="2" charset="2"/>
              <a:buChar char="§"/>
            </a:pPr>
            <a:r>
              <a:rPr lang="en-US" dirty="0"/>
              <a:t>Volatile organic chemicals (activated carbon)</a:t>
            </a:r>
          </a:p>
        </p:txBody>
      </p:sp>
      <p:sp>
        <p:nvSpPr>
          <p:cNvPr id="6" name="Text Placeholder 2">
            <a:extLst>
              <a:ext uri="{FF2B5EF4-FFF2-40B4-BE49-F238E27FC236}">
                <a16:creationId xmlns:a16="http://schemas.microsoft.com/office/drawing/2014/main" id="{1CDD75DA-7452-AA76-9281-62F71A38B99E}"/>
              </a:ext>
            </a:extLst>
          </p:cNvPr>
          <p:cNvSpPr txBox="1">
            <a:spLocks/>
          </p:cNvSpPr>
          <p:nvPr/>
        </p:nvSpPr>
        <p:spPr>
          <a:xfrm>
            <a:off x="6975378" y="1574895"/>
            <a:ext cx="4824335" cy="2221602"/>
          </a:xfrm>
          <a:prstGeom prst="rect">
            <a:avLst/>
          </a:prstGeom>
        </p:spPr>
        <p:style>
          <a:lnRef idx="2">
            <a:schemeClr val="accent5"/>
          </a:lnRef>
          <a:fillRef idx="1">
            <a:schemeClr val="lt1"/>
          </a:fillRef>
          <a:effectRef idx="0">
            <a:schemeClr val="accent5"/>
          </a:effectRef>
          <a:fontRef idx="minor">
            <a:schemeClr val="dk1"/>
          </a:fontRef>
        </p:style>
        <p:txBody>
          <a:bodyPr vert="horz" lIns="91440" tIns="45720" rIns="91440" bIns="45720" rtlCol="0">
            <a:normAutofit/>
          </a:bodyPr>
          <a:lstStyle>
            <a:lvl1pPr marL="285750" indent="-285750" algn="l" defTabSz="914400" rtl="0" eaLnBrk="1" latinLnBrk="0" hangingPunct="1">
              <a:lnSpc>
                <a:spcPct val="90000"/>
              </a:lnSpc>
              <a:spcBef>
                <a:spcPts val="1000"/>
              </a:spcBef>
              <a:buClr>
                <a:srgbClr val="349D96"/>
              </a:buClr>
              <a:buFont typeface="Wingdings" panose="05000000000000000000" pitchFamily="2" charset="2"/>
              <a:buChar char="£"/>
              <a:defRPr sz="2000" kern="1200" baseline="0">
                <a:solidFill>
                  <a:schemeClr val="tx1">
                    <a:lumMod val="75000"/>
                    <a:lumOff val="25000"/>
                  </a:schemeClr>
                </a:solidFill>
                <a:latin typeface="Century Gothic" panose="020B0502020202020204" pitchFamily="34" charset="0"/>
                <a:ea typeface="+mn-ea"/>
                <a:cs typeface="+mn-cs"/>
              </a:defRPr>
            </a:lvl1pPr>
            <a:lvl2pPr marL="519113" indent="-238125" algn="l" defTabSz="914400" rtl="0" eaLnBrk="1" latinLnBrk="0" hangingPunct="1">
              <a:lnSpc>
                <a:spcPct val="90000"/>
              </a:lnSpc>
              <a:spcBef>
                <a:spcPts val="500"/>
              </a:spcBef>
              <a:buClr>
                <a:srgbClr val="349D96"/>
              </a:buClr>
              <a:buFont typeface="Courier New" panose="02070309020205020404" pitchFamily="49" charset="0"/>
              <a:buChar char="o"/>
              <a:defRPr sz="2000" kern="1200">
                <a:solidFill>
                  <a:schemeClr val="tx1">
                    <a:lumMod val="75000"/>
                    <a:lumOff val="25000"/>
                  </a:schemeClr>
                </a:solidFill>
                <a:latin typeface="Century Gothic" panose="020B0502020202020204" pitchFamily="34" charset="0"/>
                <a:ea typeface="+mn-ea"/>
                <a:cs typeface="+mn-cs"/>
              </a:defRPr>
            </a:lvl2pPr>
            <a:lvl3pPr marL="747713" indent="-228600" algn="l" defTabSz="914400" rtl="0" eaLnBrk="1" latinLnBrk="0" hangingPunct="1">
              <a:lnSpc>
                <a:spcPct val="90000"/>
              </a:lnSpc>
              <a:spcBef>
                <a:spcPts val="500"/>
              </a:spcBef>
              <a:buClr>
                <a:srgbClr val="349D96"/>
              </a:buClr>
              <a:buFont typeface="Century Gothic" panose="020B0502020202020204" pitchFamily="34" charset="0"/>
              <a:buChar char="■"/>
              <a:defRPr sz="1800" kern="1200">
                <a:solidFill>
                  <a:schemeClr val="tx1">
                    <a:lumMod val="75000"/>
                    <a:lumOff val="25000"/>
                  </a:schemeClr>
                </a:solidFill>
                <a:latin typeface="Century Gothic" panose="020B0502020202020204" pitchFamily="34" charset="0"/>
                <a:ea typeface="+mn-ea"/>
                <a:cs typeface="+mn-cs"/>
              </a:defRPr>
            </a:lvl3pPr>
            <a:lvl4pPr marL="919163" indent="-171450" algn="l" defTabSz="914400" rtl="0" eaLnBrk="1" latinLnBrk="0" hangingPunct="1">
              <a:lnSpc>
                <a:spcPct val="90000"/>
              </a:lnSpc>
              <a:spcBef>
                <a:spcPts val="500"/>
              </a:spcBef>
              <a:buClr>
                <a:srgbClr val="349D96"/>
              </a:buClr>
              <a:buFont typeface="Century Gothic" panose="020B0502020202020204" pitchFamily="34" charset="0"/>
              <a:buChar char="♦"/>
              <a:defRPr sz="1800" kern="1200">
                <a:solidFill>
                  <a:schemeClr val="tx1">
                    <a:lumMod val="75000"/>
                    <a:lumOff val="25000"/>
                  </a:schemeClr>
                </a:solidFill>
                <a:latin typeface="Century Gothic" panose="020B0502020202020204" pitchFamily="34" charset="0"/>
                <a:ea typeface="+mn-ea"/>
                <a:cs typeface="+mn-cs"/>
              </a:defRPr>
            </a:lvl4pPr>
            <a:lvl5pPr marL="969963" indent="-228600" algn="l" defTabSz="914400" rtl="0" eaLnBrk="1" latinLnBrk="0" hangingPunct="1">
              <a:lnSpc>
                <a:spcPct val="90000"/>
              </a:lnSpc>
              <a:spcBef>
                <a:spcPts val="500"/>
              </a:spcBef>
              <a:buClr>
                <a:srgbClr val="CB8A49"/>
              </a:buClr>
              <a:buFont typeface="Century Gothic" panose="020B0502020202020204" pitchFamily="34" charset="0"/>
              <a:buChar char="♦"/>
              <a:defRPr sz="12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500"/>
              </a:spcBef>
              <a:buNone/>
            </a:pPr>
            <a:r>
              <a:rPr lang="en-US" sz="2200" b="1" dirty="0">
                <a:latin typeface="+mn-lt"/>
              </a:rPr>
              <a:t>Improve filtration</a:t>
            </a:r>
          </a:p>
          <a:p>
            <a:pPr>
              <a:spcBef>
                <a:spcPts val="500"/>
              </a:spcBef>
              <a:buClrTx/>
              <a:buFont typeface="Wingdings" panose="05000000000000000000" pitchFamily="2" charset="2"/>
              <a:buChar char="§"/>
            </a:pPr>
            <a:r>
              <a:rPr lang="en-US" dirty="0">
                <a:solidFill>
                  <a:schemeClr val="accent6"/>
                </a:solidFill>
                <a:latin typeface="+mn-lt"/>
              </a:rPr>
              <a:t>Deepest pleat possible – less resistance</a:t>
            </a:r>
          </a:p>
          <a:p>
            <a:pPr>
              <a:spcBef>
                <a:spcPts val="500"/>
              </a:spcBef>
              <a:buClrTx/>
              <a:buFont typeface="Wingdings" panose="05000000000000000000" pitchFamily="2" charset="2"/>
              <a:buChar char="§"/>
            </a:pPr>
            <a:r>
              <a:rPr lang="en-US" dirty="0">
                <a:solidFill>
                  <a:schemeClr val="accent6"/>
                </a:solidFill>
                <a:latin typeface="+mn-lt"/>
              </a:rPr>
              <a:t>Filter the return and incoming air </a:t>
            </a:r>
          </a:p>
          <a:p>
            <a:pPr>
              <a:spcBef>
                <a:spcPts val="500"/>
              </a:spcBef>
              <a:buClrTx/>
              <a:buFont typeface="Wingdings" panose="05000000000000000000" pitchFamily="2" charset="2"/>
              <a:buChar char="§"/>
            </a:pPr>
            <a:r>
              <a:rPr lang="en-US" dirty="0">
                <a:solidFill>
                  <a:schemeClr val="accent6"/>
                </a:solidFill>
                <a:latin typeface="+mn-lt"/>
              </a:rPr>
              <a:t>Tight fit – NO LEAKS</a:t>
            </a:r>
          </a:p>
          <a:p>
            <a:pPr>
              <a:spcBef>
                <a:spcPts val="500"/>
              </a:spcBef>
              <a:buClrTx/>
              <a:buFont typeface="Wingdings" panose="05000000000000000000" pitchFamily="2" charset="2"/>
              <a:buChar char="§"/>
            </a:pPr>
            <a:r>
              <a:rPr lang="en-US" dirty="0">
                <a:solidFill>
                  <a:schemeClr val="accent6"/>
                </a:solidFill>
                <a:latin typeface="+mn-lt"/>
              </a:rPr>
              <a:t>Change seasonally/as needed</a:t>
            </a:r>
          </a:p>
          <a:p>
            <a:pPr>
              <a:spcBef>
                <a:spcPts val="500"/>
              </a:spcBef>
              <a:buClrTx/>
              <a:buFont typeface="Wingdings" panose="05000000000000000000" pitchFamily="2" charset="2"/>
              <a:buChar char="§"/>
            </a:pPr>
            <a:r>
              <a:rPr lang="en-US" dirty="0">
                <a:solidFill>
                  <a:schemeClr val="accent6"/>
                </a:solidFill>
                <a:latin typeface="+mn-lt"/>
              </a:rPr>
              <a:t>Supplement with portable HEPA air filters</a:t>
            </a:r>
          </a:p>
          <a:p>
            <a:pPr lvl="1">
              <a:buFont typeface="Arial" panose="020B0604020202020204" pitchFamily="34" charset="0"/>
              <a:buChar char="•"/>
            </a:pPr>
            <a:endParaRPr lang="en-US" dirty="0">
              <a:latin typeface="+mn-lt"/>
            </a:endParaRPr>
          </a:p>
          <a:p>
            <a:pPr lvl="1">
              <a:buFont typeface="Arial" panose="020B0604020202020204" pitchFamily="34" charset="0"/>
              <a:buChar char="•"/>
            </a:pPr>
            <a:endParaRPr lang="en-US" dirty="0">
              <a:latin typeface="+mn-lt"/>
            </a:endParaRPr>
          </a:p>
          <a:p>
            <a:pPr>
              <a:spcBef>
                <a:spcPts val="500"/>
              </a:spcBef>
              <a:buFont typeface="Arial" panose="020B0604020202020204" pitchFamily="34" charset="0"/>
              <a:buChar char="•"/>
            </a:pPr>
            <a:endParaRPr lang="en-US" dirty="0">
              <a:latin typeface="+mn-lt"/>
            </a:endParaRPr>
          </a:p>
          <a:p>
            <a:pPr marL="0" indent="0">
              <a:spcBef>
                <a:spcPts val="500"/>
              </a:spcBef>
              <a:buFont typeface="Wingdings" panose="05000000000000000000" pitchFamily="2" charset="2"/>
              <a:buNone/>
            </a:pPr>
            <a:endParaRPr lang="en-US" dirty="0">
              <a:latin typeface="+mn-lt"/>
            </a:endParaRPr>
          </a:p>
          <a:p>
            <a:pPr marL="0" indent="0">
              <a:spcBef>
                <a:spcPts val="500"/>
              </a:spcBef>
              <a:buFont typeface="Wingdings" panose="05000000000000000000" pitchFamily="2" charset="2"/>
              <a:buNone/>
            </a:pPr>
            <a:endParaRPr lang="en-US" dirty="0">
              <a:latin typeface="+mn-lt"/>
            </a:endParaRPr>
          </a:p>
          <a:p>
            <a:pPr marL="0" indent="0">
              <a:spcBef>
                <a:spcPts val="500"/>
              </a:spcBef>
              <a:buFont typeface="Wingdings" panose="05000000000000000000" pitchFamily="2" charset="2"/>
              <a:buNone/>
            </a:pPr>
            <a:endParaRPr lang="en-US" dirty="0">
              <a:latin typeface="+mn-lt"/>
            </a:endParaRPr>
          </a:p>
          <a:p>
            <a:pPr marL="0" indent="0">
              <a:spcBef>
                <a:spcPts val="500"/>
              </a:spcBef>
              <a:buFont typeface="Wingdings" panose="05000000000000000000" pitchFamily="2" charset="2"/>
              <a:buNone/>
            </a:pPr>
            <a:endParaRPr lang="en-US" dirty="0">
              <a:latin typeface="+mn-lt"/>
            </a:endParaRPr>
          </a:p>
          <a:p>
            <a:pPr marL="0" indent="0">
              <a:spcBef>
                <a:spcPts val="500"/>
              </a:spcBef>
              <a:buFont typeface="Wingdings" panose="05000000000000000000" pitchFamily="2" charset="2"/>
              <a:buNone/>
            </a:pPr>
            <a:endParaRPr lang="en-US" dirty="0">
              <a:latin typeface="+mn-lt"/>
            </a:endParaRPr>
          </a:p>
          <a:p>
            <a:pPr marL="0" indent="0">
              <a:spcBef>
                <a:spcPts val="500"/>
              </a:spcBef>
              <a:buFont typeface="Wingdings" panose="05000000000000000000" pitchFamily="2" charset="2"/>
              <a:buNone/>
            </a:pPr>
            <a:endParaRPr lang="en-US" dirty="0">
              <a:latin typeface="+mn-lt"/>
            </a:endParaRPr>
          </a:p>
        </p:txBody>
      </p:sp>
      <p:pic>
        <p:nvPicPr>
          <p:cNvPr id="9" name="Picture 8" descr="Fresh Air Blast logo">
            <a:extLst>
              <a:ext uri="{FF2B5EF4-FFF2-40B4-BE49-F238E27FC236}">
                <a16:creationId xmlns:a16="http://schemas.microsoft.com/office/drawing/2014/main" id="{A9BF95D1-F955-F8CC-901A-2752544E16F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12886" y="4706927"/>
            <a:ext cx="1539415" cy="1539415"/>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BA061638-D01E-3A47-7AFD-4C80C79E356D}"/>
              </a:ext>
            </a:extLst>
          </p:cNvPr>
          <p:cNvSpPr txBox="1"/>
          <p:nvPr/>
        </p:nvSpPr>
        <p:spPr>
          <a:xfrm>
            <a:off x="10623121" y="4876471"/>
            <a:ext cx="1380352" cy="1200329"/>
          </a:xfrm>
          <a:prstGeom prst="rect">
            <a:avLst/>
          </a:prstGeom>
          <a:noFill/>
        </p:spPr>
        <p:txBody>
          <a:bodyPr wrap="square" rtlCol="0">
            <a:spAutoFit/>
          </a:bodyPr>
          <a:lstStyle/>
          <a:p>
            <a:r>
              <a:rPr lang="en-US" sz="1200" dirty="0"/>
              <a:t>Source: Elisa Sparkman, Thurston County Public Health Healthy Homes program</a:t>
            </a:r>
          </a:p>
        </p:txBody>
      </p:sp>
      <p:sp>
        <p:nvSpPr>
          <p:cNvPr id="14" name="Text Placeholder 2">
            <a:extLst>
              <a:ext uri="{FF2B5EF4-FFF2-40B4-BE49-F238E27FC236}">
                <a16:creationId xmlns:a16="http://schemas.microsoft.com/office/drawing/2014/main" id="{C686B67F-E27C-D099-51D8-2F4DC0E00D91}"/>
              </a:ext>
            </a:extLst>
          </p:cNvPr>
          <p:cNvSpPr txBox="1">
            <a:spLocks/>
          </p:cNvSpPr>
          <p:nvPr/>
        </p:nvSpPr>
        <p:spPr>
          <a:xfrm>
            <a:off x="1739699" y="3657271"/>
            <a:ext cx="5027335" cy="2589071"/>
          </a:xfrm>
          <a:prstGeom prst="rect">
            <a:avLst/>
          </a:prstGeom>
        </p:spPr>
        <p:style>
          <a:lnRef idx="2">
            <a:schemeClr val="accent5"/>
          </a:lnRef>
          <a:fillRef idx="1">
            <a:schemeClr val="lt1"/>
          </a:fillRef>
          <a:effectRef idx="0">
            <a:schemeClr val="accent5"/>
          </a:effectRef>
          <a:fontRef idx="minor">
            <a:schemeClr val="dk1"/>
          </a:fontRef>
        </p:style>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Clr>
                <a:srgbClr val="57B6AF"/>
              </a:buClr>
              <a:buFont typeface="Wingdings" panose="05000000000000000000" pitchFamily="2" charset="2"/>
              <a:buNone/>
              <a:defRPr sz="2200" kern="1200" baseline="0">
                <a:solidFill>
                  <a:schemeClr val="tx1"/>
                </a:solidFill>
                <a:latin typeface="+mn-lt"/>
                <a:ea typeface="+mn-ea"/>
                <a:cs typeface="+mn-cs"/>
              </a:defRPr>
            </a:lvl1pPr>
            <a:lvl2pPr marL="519113" indent="-238125" algn="l" defTabSz="914400" rtl="0" eaLnBrk="1" latinLnBrk="0" hangingPunct="1">
              <a:lnSpc>
                <a:spcPct val="90000"/>
              </a:lnSpc>
              <a:spcBef>
                <a:spcPts val="500"/>
              </a:spcBef>
              <a:buClr>
                <a:srgbClr val="57B6AF"/>
              </a:buClr>
              <a:buFont typeface="Wingdings" panose="05000000000000000000" pitchFamily="2" charset="2"/>
              <a:buChar char="§"/>
              <a:defRPr sz="2000" kern="1200">
                <a:solidFill>
                  <a:schemeClr val="tx1">
                    <a:lumMod val="75000"/>
                    <a:lumOff val="25000"/>
                  </a:schemeClr>
                </a:solidFill>
                <a:latin typeface="+mn-lt"/>
                <a:ea typeface="+mn-ea"/>
                <a:cs typeface="+mn-cs"/>
              </a:defRPr>
            </a:lvl2pPr>
            <a:lvl3pPr marL="747713" indent="-228600" algn="l" defTabSz="914400" rtl="0" eaLnBrk="1" latinLnBrk="0" hangingPunct="1">
              <a:lnSpc>
                <a:spcPct val="90000"/>
              </a:lnSpc>
              <a:spcBef>
                <a:spcPts val="500"/>
              </a:spcBef>
              <a:buClr>
                <a:srgbClr val="57B6AF"/>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919163" indent="-171450" algn="l" defTabSz="914400" rtl="0" eaLnBrk="1" latinLnBrk="0" hangingPunct="1">
              <a:lnSpc>
                <a:spcPct val="90000"/>
              </a:lnSpc>
              <a:spcBef>
                <a:spcPts val="500"/>
              </a:spcBef>
              <a:buClr>
                <a:srgbClr val="57B6AF"/>
              </a:buClr>
              <a:buFont typeface="Wingdings" panose="05000000000000000000" pitchFamily="2" charset="2"/>
              <a:buChar char="§"/>
              <a:defRPr sz="1800" kern="1200">
                <a:solidFill>
                  <a:schemeClr val="tx1">
                    <a:lumMod val="75000"/>
                    <a:lumOff val="25000"/>
                  </a:schemeClr>
                </a:solidFill>
                <a:latin typeface="+mn-lt"/>
                <a:ea typeface="+mn-ea"/>
                <a:cs typeface="+mn-cs"/>
              </a:defRPr>
            </a:lvl4pPr>
            <a:lvl5pPr marL="969963" indent="-228600" algn="l" defTabSz="914400" rtl="0" eaLnBrk="1" latinLnBrk="0" hangingPunct="1">
              <a:lnSpc>
                <a:spcPct val="90000"/>
              </a:lnSpc>
              <a:spcBef>
                <a:spcPts val="500"/>
              </a:spcBef>
              <a:buClr>
                <a:srgbClr val="CB8A49"/>
              </a:buClr>
              <a:buFont typeface="Century Gothic" panose="020B0502020202020204" pitchFamily="34" charset="0"/>
              <a:buChar char="♦"/>
              <a:defRPr sz="12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b="1" dirty="0"/>
              <a:t>Ventilate</a:t>
            </a:r>
          </a:p>
          <a:p>
            <a:pPr marL="342900" indent="-342900">
              <a:lnSpc>
                <a:spcPct val="100000"/>
              </a:lnSpc>
              <a:buClrTx/>
              <a:buFont typeface="Wingdings" panose="05000000000000000000" pitchFamily="2" charset="2"/>
              <a:buChar char="§"/>
            </a:pPr>
            <a:r>
              <a:rPr lang="en-US" dirty="0"/>
              <a:t>Direct Air Movement</a:t>
            </a:r>
          </a:p>
          <a:p>
            <a:pPr lvl="1">
              <a:lnSpc>
                <a:spcPct val="100000"/>
              </a:lnSpc>
              <a:buClrTx/>
            </a:pPr>
            <a:r>
              <a:rPr lang="en-US" dirty="0"/>
              <a:t>Positive pressure, direct exhaust</a:t>
            </a:r>
          </a:p>
          <a:p>
            <a:pPr lvl="1">
              <a:lnSpc>
                <a:spcPct val="100000"/>
              </a:lnSpc>
              <a:buClrTx/>
            </a:pPr>
            <a:r>
              <a:rPr lang="en-US" dirty="0"/>
              <a:t>Maximize outside air</a:t>
            </a:r>
          </a:p>
          <a:p>
            <a:pPr lvl="1">
              <a:lnSpc>
                <a:spcPct val="100000"/>
              </a:lnSpc>
              <a:buClrTx/>
            </a:pPr>
            <a:r>
              <a:rPr lang="en-US" dirty="0"/>
              <a:t>Set for maximum occupancy</a:t>
            </a:r>
          </a:p>
          <a:p>
            <a:pPr lvl="1">
              <a:lnSpc>
                <a:spcPct val="100000"/>
              </a:lnSpc>
              <a:buClrTx/>
            </a:pPr>
            <a:r>
              <a:rPr lang="en-US" dirty="0"/>
              <a:t>Open windows and doors</a:t>
            </a:r>
          </a:p>
          <a:p>
            <a:pPr marL="342900" indent="-342900">
              <a:lnSpc>
                <a:spcPct val="100000"/>
              </a:lnSpc>
              <a:buClrTx/>
              <a:buFont typeface="Wingdings" panose="05000000000000000000" pitchFamily="2" charset="2"/>
              <a:buChar char="§"/>
            </a:pPr>
            <a:r>
              <a:rPr lang="en-US" dirty="0"/>
              <a:t>Do not add anything to the air!</a:t>
            </a:r>
          </a:p>
          <a:p>
            <a:pPr>
              <a:lnSpc>
                <a:spcPct val="100000"/>
              </a:lnSpc>
              <a:buFont typeface="Arial" panose="020B0604020202020204" pitchFamily="34" charset="0"/>
              <a:buChar char="•"/>
            </a:pPr>
            <a:endParaRPr lang="en-US" dirty="0"/>
          </a:p>
          <a:p>
            <a:pPr>
              <a:lnSpc>
                <a:spcPct val="100000"/>
              </a:lnSpc>
            </a:pPr>
            <a:endParaRPr lang="en-US" dirty="0"/>
          </a:p>
          <a:p>
            <a:pPr>
              <a:lnSpc>
                <a:spcPct val="100000"/>
              </a:lnSpc>
            </a:pPr>
            <a:endParaRPr lang="en-US" dirty="0"/>
          </a:p>
          <a:p>
            <a:pPr>
              <a:lnSpc>
                <a:spcPct val="100000"/>
              </a:lnSpc>
            </a:pPr>
            <a:endParaRPr lang="en-US" dirty="0"/>
          </a:p>
          <a:p>
            <a:pPr>
              <a:lnSpc>
                <a:spcPct val="100000"/>
              </a:lnSpc>
            </a:pPr>
            <a:endParaRPr lang="en-US" dirty="0"/>
          </a:p>
          <a:p>
            <a:pPr>
              <a:lnSpc>
                <a:spcPct val="100000"/>
              </a:lnSpc>
              <a:spcBef>
                <a:spcPts val="0"/>
              </a:spcBef>
            </a:pPr>
            <a:endParaRPr lang="en-US" dirty="0"/>
          </a:p>
          <a:p>
            <a:pPr>
              <a:lnSpc>
                <a:spcPct val="100000"/>
              </a:lnSpc>
            </a:pPr>
            <a:endParaRPr lang="en-US" dirty="0"/>
          </a:p>
        </p:txBody>
      </p:sp>
    </p:spTree>
    <p:extLst>
      <p:ext uri="{BB962C8B-B14F-4D97-AF65-F5344CB8AC3E}">
        <p14:creationId xmlns:p14="http://schemas.microsoft.com/office/powerpoint/2010/main" val="15383688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36A6F39-4674-3A41-38AC-3A261D059C42}"/>
              </a:ext>
              <a:ext uri="{C183D7F6-B498-43B3-948B-1728B52AA6E4}">
                <adec:decorative xmlns:adec="http://schemas.microsoft.com/office/drawing/2017/decorative" val="1"/>
              </a:ext>
            </a:extLst>
          </p:cNvPr>
          <p:cNvSpPr/>
          <p:nvPr/>
        </p:nvSpPr>
        <p:spPr>
          <a:xfrm>
            <a:off x="5818910" y="1122218"/>
            <a:ext cx="762000" cy="4132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AF9E30E9-AEE4-0115-844F-D52F56FC1C38}"/>
              </a:ext>
            </a:extLst>
          </p:cNvPr>
          <p:cNvSpPr>
            <a:spLocks noGrp="1"/>
          </p:cNvSpPr>
          <p:nvPr>
            <p:ph type="body" sz="quarter" idx="22"/>
          </p:nvPr>
        </p:nvSpPr>
        <p:spPr>
          <a:xfrm>
            <a:off x="6199910" y="1678256"/>
            <a:ext cx="5739320" cy="4515246"/>
          </a:xfrm>
        </p:spPr>
        <p:txBody>
          <a:bodyPr>
            <a:normAutofit fontScale="92500" lnSpcReduction="10000"/>
          </a:bodyPr>
          <a:lstStyle/>
          <a:p>
            <a:pPr marL="342900" indent="-342900">
              <a:lnSpc>
                <a:spcPct val="100000"/>
              </a:lnSpc>
              <a:spcBef>
                <a:spcPts val="1200"/>
              </a:spcBef>
              <a:buFont typeface="Arial" panose="020B0604020202020204" pitchFamily="34" charset="0"/>
              <a:buChar char="•"/>
            </a:pPr>
            <a:r>
              <a:rPr lang="en-US" sz="1900" b="0" i="0" u="sng" dirty="0">
                <a:solidFill>
                  <a:srgbClr val="08586F"/>
                </a:solidFill>
                <a:effectLst/>
                <a:latin typeface="Century Gothic" panose="020B0502020202020204" pitchFamily="34" charset="0"/>
                <a:hlinkClick r:id="rId3"/>
              </a:rPr>
              <a:t>Ventilation and Air Quality for Reducing Transmission of Airborne Illnesses (PDF)</a:t>
            </a:r>
            <a:endParaRPr lang="en-US" sz="1900" b="0" i="0" u="sng" dirty="0">
              <a:solidFill>
                <a:srgbClr val="08586F"/>
              </a:solidFill>
              <a:effectLst/>
              <a:latin typeface="Century Gothic" panose="020B0502020202020204" pitchFamily="34" charset="0"/>
            </a:endParaRPr>
          </a:p>
          <a:p>
            <a:pPr marL="569913" lvl="2" indent="-341313">
              <a:lnSpc>
                <a:spcPct val="100000"/>
              </a:lnSpc>
              <a:spcBef>
                <a:spcPts val="600"/>
              </a:spcBef>
              <a:buClr>
                <a:schemeClr val="tx1"/>
              </a:buClr>
            </a:pPr>
            <a:r>
              <a:rPr lang="en-US" sz="1700" dirty="0">
                <a:solidFill>
                  <a:schemeClr val="tx1"/>
                </a:solidFill>
                <a:latin typeface="Century Gothic" panose="020B0502020202020204" pitchFamily="34" charset="0"/>
              </a:rPr>
              <a:t>HVAC, homes with no HVAC, portable air cleaners</a:t>
            </a:r>
            <a:endParaRPr lang="en-US" sz="1700" i="0" dirty="0">
              <a:solidFill>
                <a:schemeClr val="tx1"/>
              </a:solidFill>
              <a:effectLst/>
              <a:latin typeface="Century Gothic" panose="020B0502020202020204" pitchFamily="34" charset="0"/>
            </a:endParaRPr>
          </a:p>
          <a:p>
            <a:pPr marL="342900" indent="-342900">
              <a:lnSpc>
                <a:spcPct val="100000"/>
              </a:lnSpc>
              <a:spcBef>
                <a:spcPts val="1200"/>
              </a:spcBef>
              <a:buFont typeface="Arial" panose="020B0604020202020204" pitchFamily="34" charset="0"/>
              <a:buChar char="•"/>
            </a:pPr>
            <a:r>
              <a:rPr lang="en-US" sz="1900" b="0" i="0" u="sng" dirty="0">
                <a:solidFill>
                  <a:srgbClr val="08586F"/>
                </a:solidFill>
                <a:effectLst/>
                <a:highlight>
                  <a:srgbClr val="FFFFFF"/>
                </a:highlight>
                <a:latin typeface="Century Gothic" panose="020B0502020202020204" pitchFamily="34" charset="0"/>
                <a:hlinkClick r:id="rId4"/>
              </a:rPr>
              <a:t>Improving Ventilation and Indoor Air Quality During Wildfire Smoke Events (PDF)</a:t>
            </a:r>
            <a:endParaRPr lang="en-US" sz="1900" b="0" i="0" u="sng" dirty="0">
              <a:solidFill>
                <a:srgbClr val="08586F"/>
              </a:solidFill>
              <a:effectLst/>
              <a:latin typeface="Century Gothic" panose="020B0502020202020204" pitchFamily="34" charset="0"/>
              <a:hlinkClick r:id="rId5"/>
            </a:endParaRPr>
          </a:p>
          <a:p>
            <a:pPr marL="342900" indent="-342900">
              <a:lnSpc>
                <a:spcPct val="100000"/>
              </a:lnSpc>
              <a:spcBef>
                <a:spcPts val="1200"/>
              </a:spcBef>
              <a:buFont typeface="Arial" panose="020B0604020202020204" pitchFamily="34" charset="0"/>
              <a:buChar char="•"/>
            </a:pPr>
            <a:r>
              <a:rPr lang="en-US" sz="1900" b="0" i="0" u="sng" dirty="0">
                <a:solidFill>
                  <a:srgbClr val="08586F"/>
                </a:solidFill>
                <a:effectLst/>
                <a:latin typeface="Century Gothic" panose="020B0502020202020204" pitchFamily="34" charset="0"/>
                <a:hlinkClick r:id="rId5"/>
              </a:rPr>
              <a:t>Cooling Indoor Spaces Without Air Conditioning (PDF)</a:t>
            </a:r>
            <a:r>
              <a:rPr lang="en-US" sz="1900" b="0" i="0" dirty="0">
                <a:solidFill>
                  <a:schemeClr val="accent6"/>
                </a:solidFill>
                <a:effectLst/>
                <a:latin typeface="Century Gothic" panose="020B0502020202020204" pitchFamily="34" charset="0"/>
              </a:rPr>
              <a:t> </a:t>
            </a:r>
          </a:p>
          <a:p>
            <a:pPr marL="569913" lvl="2" indent="-341313">
              <a:lnSpc>
                <a:spcPct val="100000"/>
              </a:lnSpc>
              <a:spcBef>
                <a:spcPts val="600"/>
              </a:spcBef>
              <a:buClr>
                <a:schemeClr val="tx1"/>
              </a:buClr>
            </a:pPr>
            <a:r>
              <a:rPr lang="en-US" sz="1700" b="0" i="0" dirty="0">
                <a:solidFill>
                  <a:schemeClr val="accent6"/>
                </a:solidFill>
                <a:effectLst/>
                <a:latin typeface="Century Gothic" panose="020B0502020202020204" pitchFamily="34" charset="0"/>
              </a:rPr>
              <a:t>Also in Spanish</a:t>
            </a:r>
            <a:endParaRPr lang="en-US" sz="1700" dirty="0">
              <a:latin typeface="Century Gothic" panose="020B0502020202020204" pitchFamily="34" charset="0"/>
            </a:endParaRPr>
          </a:p>
          <a:p>
            <a:pPr marL="342900" indent="-342900">
              <a:lnSpc>
                <a:spcPct val="140000"/>
              </a:lnSpc>
              <a:spcBef>
                <a:spcPts val="400"/>
              </a:spcBef>
              <a:buFont typeface="Arial" panose="020B0604020202020204" pitchFamily="34" charset="0"/>
              <a:buChar char="•"/>
            </a:pPr>
            <a:r>
              <a:rPr lang="en-US" sz="1900" u="sng" dirty="0">
                <a:solidFill>
                  <a:srgbClr val="08586F"/>
                </a:solidFill>
                <a:latin typeface="Century Gothic" panose="020B0502020202020204" pitchFamily="34" charset="0"/>
                <a:hlinkClick r:id="rId6"/>
              </a:rPr>
              <a:t>Do-It-Yourself Home Health Assessment </a:t>
            </a:r>
            <a:endParaRPr lang="en-US" sz="1900" u="sng" dirty="0">
              <a:solidFill>
                <a:srgbClr val="08586F"/>
              </a:solidFill>
              <a:latin typeface="Century Gothic" panose="020B0502020202020204" pitchFamily="34" charset="0"/>
            </a:endParaRPr>
          </a:p>
          <a:p>
            <a:pPr marL="574675" lvl="1" indent="-341313">
              <a:lnSpc>
                <a:spcPct val="140000"/>
              </a:lnSpc>
              <a:spcBef>
                <a:spcPts val="400"/>
              </a:spcBef>
              <a:buClr>
                <a:schemeClr val="accent6"/>
              </a:buClr>
            </a:pPr>
            <a:r>
              <a:rPr lang="en-US" sz="1700" dirty="0">
                <a:solidFill>
                  <a:schemeClr val="accent6"/>
                </a:solidFill>
                <a:latin typeface="Century Gothic" panose="020B0502020202020204" pitchFamily="34" charset="0"/>
              </a:rPr>
              <a:t>Checklist-style tool for determining how to improve IAQ in your home</a:t>
            </a:r>
          </a:p>
          <a:p>
            <a:pPr marL="574675" lvl="1" indent="-341313">
              <a:lnSpc>
                <a:spcPct val="140000"/>
              </a:lnSpc>
              <a:spcBef>
                <a:spcPts val="400"/>
              </a:spcBef>
              <a:buClr>
                <a:schemeClr val="accent6"/>
              </a:buClr>
            </a:pPr>
            <a:r>
              <a:rPr lang="en-US" sz="1700" dirty="0">
                <a:solidFill>
                  <a:schemeClr val="accent6"/>
                </a:solidFill>
                <a:latin typeface="Century Gothic" panose="020B0502020202020204" pitchFamily="34" charset="0"/>
              </a:rPr>
              <a:t>Multiple languages</a:t>
            </a:r>
          </a:p>
          <a:p>
            <a:endParaRPr lang="en-US" sz="1900" dirty="0">
              <a:latin typeface="Century Gothic" panose="020B0502020202020204" pitchFamily="34" charset="0"/>
            </a:endParaRPr>
          </a:p>
        </p:txBody>
      </p:sp>
      <p:sp>
        <p:nvSpPr>
          <p:cNvPr id="3" name="Title 2">
            <a:extLst>
              <a:ext uri="{FF2B5EF4-FFF2-40B4-BE49-F238E27FC236}">
                <a16:creationId xmlns:a16="http://schemas.microsoft.com/office/drawing/2014/main" id="{4D9D2D54-D904-1640-E00D-2C4B08E7E1F9}"/>
              </a:ext>
            </a:extLst>
          </p:cNvPr>
          <p:cNvSpPr>
            <a:spLocks noGrp="1"/>
          </p:cNvSpPr>
          <p:nvPr>
            <p:ph type="title"/>
          </p:nvPr>
        </p:nvSpPr>
        <p:spPr>
          <a:xfrm>
            <a:off x="7114583" y="471777"/>
            <a:ext cx="4012276" cy="754874"/>
          </a:xfrm>
        </p:spPr>
        <p:txBody>
          <a:bodyPr>
            <a:normAutofit fontScale="90000"/>
          </a:bodyPr>
          <a:lstStyle/>
          <a:p>
            <a:r>
              <a:rPr lang="en-US" dirty="0">
                <a:solidFill>
                  <a:schemeClr val="accent6"/>
                </a:solidFill>
              </a:rPr>
              <a:t>Resources linked on our IAQ website</a:t>
            </a:r>
          </a:p>
        </p:txBody>
      </p:sp>
      <p:pic>
        <p:nvPicPr>
          <p:cNvPr id="4" name="Picture 3" descr="Screenshot of the do-it-yourself health home check-up assessment (PDF file)">
            <a:extLst>
              <a:ext uri="{FF2B5EF4-FFF2-40B4-BE49-F238E27FC236}">
                <a16:creationId xmlns:a16="http://schemas.microsoft.com/office/drawing/2014/main" id="{98301D6D-76E2-C58B-6039-1AE4C1171711}"/>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461231" y="225268"/>
            <a:ext cx="5357679" cy="5968234"/>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2476638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C410A1C4-566F-E220-8471-7CE2CB8FC5A6}"/>
              </a:ext>
            </a:extLst>
          </p:cNvPr>
          <p:cNvSpPr txBox="1">
            <a:spLocks noGrp="1"/>
          </p:cNvSpPr>
          <p:nvPr>
            <p:ph type="title" idx="4294967295"/>
          </p:nvPr>
        </p:nvSpPr>
        <p:spPr>
          <a:xfrm>
            <a:off x="-11081" y="673973"/>
            <a:ext cx="12191997" cy="4820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285750" indent="-285750" algn="l" defTabSz="914400" rtl="0" eaLnBrk="1" latinLnBrk="0" hangingPunct="1">
              <a:lnSpc>
                <a:spcPct val="90000"/>
              </a:lnSpc>
              <a:spcBef>
                <a:spcPts val="1000"/>
              </a:spcBef>
              <a:buClr>
                <a:schemeClr val="accent5"/>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519113" indent="-238125" algn="l" defTabSz="914400" rtl="0" eaLnBrk="1" latinLnBrk="0" hangingPunct="1">
              <a:lnSpc>
                <a:spcPct val="90000"/>
              </a:lnSpc>
              <a:spcBef>
                <a:spcPts val="500"/>
              </a:spcBef>
              <a:buClr>
                <a:schemeClr val="accent5"/>
              </a:buClr>
              <a:buFont typeface="Wingdings" panose="05000000000000000000" pitchFamily="2" charset="2"/>
              <a:buChar char="§"/>
              <a:defRPr sz="2000" kern="1200">
                <a:solidFill>
                  <a:schemeClr val="tx1">
                    <a:lumMod val="75000"/>
                    <a:lumOff val="25000"/>
                  </a:schemeClr>
                </a:solidFill>
                <a:latin typeface="+mn-lt"/>
                <a:ea typeface="+mn-ea"/>
                <a:cs typeface="+mn-cs"/>
              </a:defRPr>
            </a:lvl2pPr>
            <a:lvl3pPr marL="747713" indent="-228600" algn="l" defTabSz="914400" rtl="0" eaLnBrk="1" latinLnBrk="0" hangingPunct="1">
              <a:lnSpc>
                <a:spcPct val="90000"/>
              </a:lnSpc>
              <a:spcBef>
                <a:spcPts val="500"/>
              </a:spcBef>
              <a:buClr>
                <a:schemeClr val="accent5"/>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919163" indent="-171450" algn="l" defTabSz="914400" rtl="0" eaLnBrk="1" latinLnBrk="0" hangingPunct="1">
              <a:lnSpc>
                <a:spcPct val="90000"/>
              </a:lnSpc>
              <a:spcBef>
                <a:spcPts val="500"/>
              </a:spcBef>
              <a:buClr>
                <a:schemeClr val="accent5"/>
              </a:buClr>
              <a:buFont typeface="Wingdings" panose="05000000000000000000" pitchFamily="2" charset="2"/>
              <a:buChar char="§"/>
              <a:defRPr sz="1800" kern="1200">
                <a:solidFill>
                  <a:schemeClr val="tx1">
                    <a:lumMod val="75000"/>
                    <a:lumOff val="25000"/>
                  </a:schemeClr>
                </a:solidFill>
                <a:latin typeface="+mn-lt"/>
                <a:ea typeface="+mn-ea"/>
                <a:cs typeface="+mn-cs"/>
              </a:defRPr>
            </a:lvl4pPr>
            <a:lvl5pPr marL="969963" indent="-228600" algn="l" defTabSz="914400" rtl="0" eaLnBrk="1" latinLnBrk="0" hangingPunct="1">
              <a:lnSpc>
                <a:spcPct val="90000"/>
              </a:lnSpc>
              <a:spcBef>
                <a:spcPts val="500"/>
              </a:spcBef>
              <a:buClr>
                <a:srgbClr val="CB8A49"/>
              </a:buClr>
              <a:buFont typeface="Century Gothic" panose="020B0502020202020204" pitchFamily="34" charset="0"/>
              <a:buChar char="♦"/>
              <a:defRPr sz="12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chemeClr val="accent5"/>
              </a:buClr>
              <a:buSzTx/>
              <a:buFont typeface="Wingdings" panose="05000000000000000000" pitchFamily="2" charset="2"/>
              <a:buNone/>
              <a:tabLst/>
              <a:defRPr/>
            </a:pPr>
            <a:r>
              <a:rPr kumimoji="0" lang="en-US" sz="27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Particle Filtration Recommendations</a:t>
            </a:r>
          </a:p>
        </p:txBody>
      </p:sp>
      <p:sp>
        <p:nvSpPr>
          <p:cNvPr id="5" name="Content Placeholder 2">
            <a:extLst>
              <a:ext uri="{FF2B5EF4-FFF2-40B4-BE49-F238E27FC236}">
                <a16:creationId xmlns:a16="http://schemas.microsoft.com/office/drawing/2014/main" id="{50FEC513-D59A-DAC4-1937-977410633F89}"/>
              </a:ext>
            </a:extLst>
          </p:cNvPr>
          <p:cNvSpPr txBox="1">
            <a:spLocks/>
          </p:cNvSpPr>
          <p:nvPr/>
        </p:nvSpPr>
        <p:spPr>
          <a:xfrm>
            <a:off x="401468" y="1539252"/>
            <a:ext cx="3468221" cy="4644775"/>
          </a:xfrm>
          <a:prstGeom prst="rect">
            <a:avLst/>
          </a:prstGeom>
          <a:solidFill>
            <a:schemeClr val="accent2">
              <a:lumMod val="20000"/>
              <a:lumOff val="80000"/>
            </a:schemeClr>
          </a:solidFill>
        </p:spPr>
        <p:txBody>
          <a:bodyPr>
            <a:noAutofit/>
          </a:bodyPr>
          <a:lstStyle>
            <a:lvl1pPr marL="285750" indent="-285750" algn="l" defTabSz="914400" rtl="0" eaLnBrk="1" latinLnBrk="0" hangingPunct="1">
              <a:lnSpc>
                <a:spcPct val="90000"/>
              </a:lnSpc>
              <a:spcBef>
                <a:spcPts val="1000"/>
              </a:spcBef>
              <a:buClr>
                <a:schemeClr val="accent5"/>
              </a:buClr>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519113" indent="-238125" algn="l" defTabSz="914400" rtl="0" eaLnBrk="1" latinLnBrk="0" hangingPunct="1">
              <a:lnSpc>
                <a:spcPct val="90000"/>
              </a:lnSpc>
              <a:spcBef>
                <a:spcPts val="500"/>
              </a:spcBef>
              <a:buClr>
                <a:schemeClr val="accent5"/>
              </a:buClr>
              <a:buFont typeface="Wingdings" panose="05000000000000000000" pitchFamily="2" charset="2"/>
              <a:buChar char="§"/>
              <a:defRPr sz="2000" kern="1200">
                <a:solidFill>
                  <a:schemeClr val="tx1">
                    <a:lumMod val="75000"/>
                    <a:lumOff val="25000"/>
                  </a:schemeClr>
                </a:solidFill>
                <a:latin typeface="+mn-lt"/>
                <a:ea typeface="+mn-ea"/>
                <a:cs typeface="+mn-cs"/>
              </a:defRPr>
            </a:lvl2pPr>
            <a:lvl3pPr marL="747713" indent="-228600" algn="l" defTabSz="914400" rtl="0" eaLnBrk="1" latinLnBrk="0" hangingPunct="1">
              <a:lnSpc>
                <a:spcPct val="90000"/>
              </a:lnSpc>
              <a:spcBef>
                <a:spcPts val="500"/>
              </a:spcBef>
              <a:buClr>
                <a:schemeClr val="accent5"/>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919163" indent="-171450" algn="l" defTabSz="914400" rtl="0" eaLnBrk="1" latinLnBrk="0" hangingPunct="1">
              <a:lnSpc>
                <a:spcPct val="90000"/>
              </a:lnSpc>
              <a:spcBef>
                <a:spcPts val="500"/>
              </a:spcBef>
              <a:buClr>
                <a:schemeClr val="accent5"/>
              </a:buClr>
              <a:buFont typeface="Wingdings" panose="05000000000000000000" pitchFamily="2" charset="2"/>
              <a:buChar char="§"/>
              <a:defRPr sz="1800" kern="1200">
                <a:solidFill>
                  <a:schemeClr val="tx1">
                    <a:lumMod val="75000"/>
                    <a:lumOff val="25000"/>
                  </a:schemeClr>
                </a:solidFill>
                <a:latin typeface="+mn-lt"/>
                <a:ea typeface="+mn-ea"/>
                <a:cs typeface="+mn-cs"/>
              </a:defRPr>
            </a:lvl4pPr>
            <a:lvl5pPr marL="969963" indent="-228600" algn="l" defTabSz="914400" rtl="0" eaLnBrk="1" latinLnBrk="0" hangingPunct="1">
              <a:lnSpc>
                <a:spcPct val="90000"/>
              </a:lnSpc>
              <a:spcBef>
                <a:spcPts val="500"/>
              </a:spcBef>
              <a:buClr>
                <a:srgbClr val="CB8A49"/>
              </a:buClr>
              <a:buFont typeface="Century Gothic" panose="020B0502020202020204" pitchFamily="34" charset="0"/>
              <a:buChar char="♦"/>
              <a:defRPr sz="12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t>Filtration Terminology</a:t>
            </a:r>
          </a:p>
          <a:p>
            <a:pPr marL="0" indent="0">
              <a:buNone/>
            </a:pPr>
            <a:r>
              <a:rPr lang="en-US" sz="1800" dirty="0"/>
              <a:t>CADR: Clean Air Delivery Rate. A filter metric considering the single-pass efficiency and airflow rate. </a:t>
            </a:r>
          </a:p>
          <a:p>
            <a:pPr marL="0" indent="0">
              <a:buNone/>
            </a:pPr>
            <a:r>
              <a:rPr lang="en-US" sz="1800" dirty="0"/>
              <a:t>HEPA: High Efficiency Particulate Air (filter). Must remove ≥99.97% (ASME, </a:t>
            </a:r>
            <a:r>
              <a:rPr lang="en-US" sz="1800" dirty="0">
                <a:hlinkClick r:id="rId3" tooltip="United States Department of Energy"/>
              </a:rPr>
              <a:t>U.S. DOE</a:t>
            </a:r>
            <a:r>
              <a:rPr lang="en-US" sz="1800" dirty="0"/>
              <a:t>)</a:t>
            </a:r>
            <a:r>
              <a:rPr lang="en-US" sz="1800" baseline="30000" dirty="0"/>
              <a:t> </a:t>
            </a:r>
            <a:r>
              <a:rPr lang="en-US" sz="1800" dirty="0"/>
              <a:t>of particles with diameter of 0.3 µm.</a:t>
            </a:r>
          </a:p>
          <a:p>
            <a:pPr marL="0" indent="0">
              <a:buNone/>
            </a:pPr>
            <a:r>
              <a:rPr lang="en-US" sz="1800" dirty="0"/>
              <a:t>ACH: Air Changes per Hour. How many times the air in the room fully moves through the HEPA unit in an hour (aim for 5 or more).</a:t>
            </a:r>
          </a:p>
          <a:p>
            <a:pPr marL="0" indent="0">
              <a:buNone/>
            </a:pPr>
            <a:r>
              <a:rPr lang="en-US" sz="1800" dirty="0"/>
              <a:t>MERV: Minimum Efficiency Reporting Value. Rating for filters depending on efficiency in filtering particles of specific sizes (</a:t>
            </a:r>
            <a:r>
              <a:rPr lang="en-US" sz="1800" dirty="0">
                <a:hlinkClick r:id="rId4"/>
              </a:rPr>
              <a:t>table</a:t>
            </a:r>
            <a:r>
              <a:rPr lang="en-US" sz="1800" dirty="0"/>
              <a:t>).</a:t>
            </a:r>
          </a:p>
        </p:txBody>
      </p:sp>
      <p:pic>
        <p:nvPicPr>
          <p:cNvPr id="6" name="Picture 5" descr="Decorative image showing a window and a portable air cleaner">
            <a:extLst>
              <a:ext uri="{FF2B5EF4-FFF2-40B4-BE49-F238E27FC236}">
                <a16:creationId xmlns:a16="http://schemas.microsoft.com/office/drawing/2014/main" id="{8204325F-B72B-1BEF-16C4-2AB2CF4B4E56}"/>
              </a:ext>
            </a:extLst>
          </p:cNvPr>
          <p:cNvPicPr>
            <a:picLocks noChangeAspect="1"/>
          </p:cNvPicPr>
          <p:nvPr/>
        </p:nvPicPr>
        <p:blipFill>
          <a:blip r:embed="rId5">
            <a:alphaModFix amt="70000"/>
            <a:extLst>
              <a:ext uri="{28A0092B-C50C-407E-A947-70E740481C1C}">
                <a14:useLocalDpi xmlns:a14="http://schemas.microsoft.com/office/drawing/2010/main"/>
              </a:ext>
            </a:extLst>
          </a:blip>
          <a:stretch>
            <a:fillRect/>
          </a:stretch>
        </p:blipFill>
        <p:spPr>
          <a:xfrm>
            <a:off x="7452360" y="1110283"/>
            <a:ext cx="4728556" cy="5225908"/>
          </a:xfrm>
          <a:prstGeom prst="rect">
            <a:avLst/>
          </a:prstGeom>
        </p:spPr>
      </p:pic>
      <p:sp>
        <p:nvSpPr>
          <p:cNvPr id="7" name="Text Placeholder 2">
            <a:extLst>
              <a:ext uri="{FF2B5EF4-FFF2-40B4-BE49-F238E27FC236}">
                <a16:creationId xmlns:a16="http://schemas.microsoft.com/office/drawing/2014/main" id="{07D757FB-AA1E-26A1-6F6E-39A390D60F96}"/>
              </a:ext>
            </a:extLst>
          </p:cNvPr>
          <p:cNvSpPr>
            <a:spLocks noGrp="1"/>
          </p:cNvSpPr>
          <p:nvPr>
            <p:ph type="body" sz="quarter" idx="22"/>
          </p:nvPr>
        </p:nvSpPr>
        <p:spPr>
          <a:xfrm>
            <a:off x="4526355" y="1817324"/>
            <a:ext cx="6452647" cy="4088628"/>
          </a:xfrm>
          <a:solidFill>
            <a:srgbClr val="FFFFFF"/>
          </a:solidFill>
          <a:ln>
            <a:solidFill>
              <a:schemeClr val="accent1"/>
            </a:solidFill>
          </a:ln>
        </p:spPr>
        <p:txBody>
          <a:bodyPr>
            <a:normAutofit/>
          </a:bodyPr>
          <a:lstStyle/>
          <a:p>
            <a:pPr marL="0" indent="0">
              <a:spcBef>
                <a:spcPts val="1800"/>
              </a:spcBef>
              <a:buClrTx/>
              <a:buNone/>
            </a:pPr>
            <a:r>
              <a:rPr lang="en-US" sz="2400" b="1" dirty="0"/>
              <a:t>Filtering within Building Ventilation System</a:t>
            </a:r>
          </a:p>
          <a:p>
            <a:pPr>
              <a:spcBef>
                <a:spcPts val="1800"/>
              </a:spcBef>
              <a:buClrTx/>
            </a:pPr>
            <a:r>
              <a:rPr lang="en-US" dirty="0"/>
              <a:t>Minimum of MERV 13 for Recirculated Air </a:t>
            </a:r>
          </a:p>
          <a:p>
            <a:pPr lvl="1">
              <a:spcBef>
                <a:spcPts val="600"/>
              </a:spcBef>
              <a:buClrTx/>
            </a:pPr>
            <a:r>
              <a:rPr lang="en-US" dirty="0"/>
              <a:t>Protect against indoor contaminants such as COVID-19</a:t>
            </a:r>
            <a:endParaRPr lang="en-US" sz="2400" dirty="0"/>
          </a:p>
          <a:p>
            <a:pPr lvl="1">
              <a:spcBef>
                <a:spcPts val="600"/>
              </a:spcBef>
              <a:buClrTx/>
            </a:pPr>
            <a:r>
              <a:rPr lang="en-US" sz="1900" dirty="0"/>
              <a:t>Placed in air handling unit after return air duct enters</a:t>
            </a:r>
          </a:p>
          <a:p>
            <a:pPr>
              <a:spcBef>
                <a:spcPts val="1800"/>
              </a:spcBef>
              <a:buClrTx/>
            </a:pPr>
            <a:r>
              <a:rPr lang="en-US" dirty="0"/>
              <a:t>Minimum of MERV 13 for Outside Air </a:t>
            </a:r>
          </a:p>
          <a:p>
            <a:pPr lvl="1">
              <a:spcBef>
                <a:spcPts val="600"/>
              </a:spcBef>
              <a:buClrTx/>
            </a:pPr>
            <a:r>
              <a:rPr lang="en-US" dirty="0"/>
              <a:t>Protect against outdoor contaminants such as smoke</a:t>
            </a:r>
          </a:p>
          <a:p>
            <a:pPr lvl="1">
              <a:spcBef>
                <a:spcPts val="600"/>
              </a:spcBef>
              <a:buClrTx/>
            </a:pPr>
            <a:r>
              <a:rPr lang="en-US" sz="1900" dirty="0"/>
              <a:t>Can be placed at any location in air handling unit, but typically after a coarser filter</a:t>
            </a:r>
          </a:p>
          <a:p>
            <a:pPr lvl="1">
              <a:spcBef>
                <a:spcPts val="600"/>
              </a:spcBef>
              <a:buClrTx/>
            </a:pPr>
            <a:r>
              <a:rPr lang="en-US" sz="1900" dirty="0"/>
              <a:t>Option to add charcoal filter for VOCs (requires more frequent replacement)</a:t>
            </a:r>
          </a:p>
        </p:txBody>
      </p:sp>
      <p:sp>
        <p:nvSpPr>
          <p:cNvPr id="8" name="TextBox 7">
            <a:extLst>
              <a:ext uri="{FF2B5EF4-FFF2-40B4-BE49-F238E27FC236}">
                <a16:creationId xmlns:a16="http://schemas.microsoft.com/office/drawing/2014/main" id="{42483209-A6A8-67B7-A13E-6355A0BF77C3}"/>
              </a:ext>
            </a:extLst>
          </p:cNvPr>
          <p:cNvSpPr txBox="1"/>
          <p:nvPr/>
        </p:nvSpPr>
        <p:spPr>
          <a:xfrm>
            <a:off x="8885992" y="6310836"/>
            <a:ext cx="3306008" cy="461665"/>
          </a:xfrm>
          <a:prstGeom prst="rect">
            <a:avLst/>
          </a:prstGeom>
          <a:noFill/>
        </p:spPr>
        <p:txBody>
          <a:bodyPr wrap="square">
            <a:spAutoFit/>
          </a:bodyPr>
          <a:lstStyle/>
          <a:p>
            <a:pPr>
              <a:spcBef>
                <a:spcPts val="600"/>
              </a:spcBef>
            </a:pPr>
            <a:r>
              <a:rPr lang="en-US" sz="1200" dirty="0"/>
              <a:t>Image source: </a:t>
            </a:r>
            <a:br>
              <a:rPr lang="en-US" sz="1200" dirty="0"/>
            </a:br>
            <a:r>
              <a:rPr lang="en-US" sz="1200" dirty="0">
                <a:hlinkClick r:id="rId6"/>
              </a:rPr>
              <a:t>EPA - Air Cleaners and Air Filters in the Home</a:t>
            </a:r>
            <a:endParaRPr lang="en-US" sz="1200" dirty="0"/>
          </a:p>
        </p:txBody>
      </p:sp>
    </p:spTree>
    <p:extLst>
      <p:ext uri="{BB962C8B-B14F-4D97-AF65-F5344CB8AC3E}">
        <p14:creationId xmlns:p14="http://schemas.microsoft.com/office/powerpoint/2010/main" val="12627263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FBC5ACE-5694-388F-5A66-75F86BC69C66}"/>
              </a:ext>
            </a:extLst>
          </p:cNvPr>
          <p:cNvSpPr>
            <a:spLocks noGrp="1"/>
          </p:cNvSpPr>
          <p:nvPr>
            <p:ph type="body" sz="quarter" idx="22"/>
          </p:nvPr>
        </p:nvSpPr>
        <p:spPr>
          <a:xfrm>
            <a:off x="1077705" y="1402081"/>
            <a:ext cx="10408442" cy="4900748"/>
          </a:xfrm>
        </p:spPr>
        <p:txBody>
          <a:bodyPr>
            <a:normAutofit fontScale="70000" lnSpcReduction="20000"/>
          </a:bodyPr>
          <a:lstStyle/>
          <a:p>
            <a:pPr marL="342900" indent="-342900">
              <a:buFont typeface="Arial" panose="020B0604020202020204" pitchFamily="34" charset="0"/>
              <a:buChar char="•"/>
            </a:pPr>
            <a:r>
              <a:rPr lang="en-US" dirty="0"/>
              <a:t>One feedback to consider: Using more energy to ventilate by running fossil fuel power plants creates more air pollution</a:t>
            </a:r>
          </a:p>
          <a:p>
            <a:pPr marL="862013" lvl="1" indent="-342900">
              <a:buFont typeface="Arial" panose="020B0604020202020204" pitchFamily="34" charset="0"/>
              <a:buChar char="•"/>
            </a:pPr>
            <a:r>
              <a:rPr lang="en-US" dirty="0"/>
              <a:t>Some of these technologies can also remove humidity, combustion exhaust, improving IAQ</a:t>
            </a:r>
          </a:p>
          <a:p>
            <a:pPr marL="342900" indent="-342900">
              <a:buFont typeface="Arial" panose="020B0604020202020204" pitchFamily="34" charset="0"/>
              <a:buChar char="•"/>
            </a:pPr>
            <a:r>
              <a:rPr lang="en-US" dirty="0"/>
              <a:t>Sources:</a:t>
            </a:r>
          </a:p>
          <a:p>
            <a:pPr marL="862013" lvl="1" indent="-342900">
              <a:buFont typeface="Arial" panose="020B0604020202020204" pitchFamily="34" charset="0"/>
              <a:buChar char="•"/>
            </a:pPr>
            <a:r>
              <a:rPr lang="en-US" dirty="0">
                <a:hlinkClick r:id="rId3"/>
              </a:rPr>
              <a:t>HVAC Retrofit | Department of Energy</a:t>
            </a:r>
            <a:endParaRPr lang="en-US" dirty="0"/>
          </a:p>
          <a:p>
            <a:pPr marL="862013" lvl="1" indent="-342900">
              <a:buFont typeface="Arial" panose="020B0604020202020204" pitchFamily="34" charset="0"/>
              <a:buChar char="•"/>
            </a:pPr>
            <a:r>
              <a:rPr lang="en-US" dirty="0">
                <a:hlinkClick r:id="rId4"/>
              </a:rPr>
              <a:t>Smart Ventilation for Advanced California Homes | Lawrence Berkeley Lab</a:t>
            </a:r>
            <a:endParaRPr lang="en-US" dirty="0"/>
          </a:p>
          <a:p>
            <a:pPr marL="862013" lvl="1" indent="-342900">
              <a:buFont typeface="Arial" panose="020B0604020202020204" pitchFamily="34" charset="0"/>
              <a:buChar char="•"/>
            </a:pPr>
            <a:r>
              <a:rPr lang="en-US" dirty="0">
                <a:hlinkClick r:id="rId5"/>
              </a:rPr>
              <a:t>Dedicated outdoor air system - Wikipedia</a:t>
            </a:r>
            <a:endParaRPr lang="en-US" dirty="0"/>
          </a:p>
          <a:p>
            <a:pPr marL="342900" indent="-342900">
              <a:buFont typeface="Arial" panose="020B0604020202020204" pitchFamily="34" charset="0"/>
              <a:buChar char="•"/>
            </a:pPr>
            <a:r>
              <a:rPr lang="en-US" b="1" dirty="0"/>
              <a:t>Air Economizer</a:t>
            </a:r>
            <a:r>
              <a:rPr lang="en-US" dirty="0"/>
              <a:t>: Uses measurements to automate amount of outdoor air used rather than re-circulated, cooled/heated air</a:t>
            </a:r>
          </a:p>
          <a:p>
            <a:pPr marL="862013" lvl="1" indent="-342900">
              <a:buFont typeface="Arial" panose="020B0604020202020204" pitchFamily="34" charset="0"/>
              <a:buChar char="•"/>
            </a:pPr>
            <a:r>
              <a:rPr lang="en-US" dirty="0"/>
              <a:t>Can have installation, maintenance issues that waste energy; most effective in mild climates (</a:t>
            </a:r>
            <a:r>
              <a:rPr lang="en-US" dirty="0">
                <a:hlinkClick r:id="rId6"/>
              </a:rPr>
              <a:t>LBL</a:t>
            </a:r>
            <a:r>
              <a:rPr lang="en-US" dirty="0"/>
              <a:t>)</a:t>
            </a:r>
          </a:p>
          <a:p>
            <a:pPr marL="862013" lvl="1" indent="-342900">
              <a:buFont typeface="Arial" panose="020B0604020202020204" pitchFamily="34" charset="0"/>
              <a:buChar char="•"/>
            </a:pPr>
            <a:r>
              <a:rPr lang="en-US" dirty="0"/>
              <a:t>Question: do these every consider outdoor/indoor air quality such as PM?</a:t>
            </a:r>
          </a:p>
          <a:p>
            <a:pPr marL="342900" indent="-342900">
              <a:buFont typeface="Arial" panose="020B0604020202020204" pitchFamily="34" charset="0"/>
              <a:buChar char="•"/>
            </a:pPr>
            <a:r>
              <a:rPr lang="en-US" b="1" dirty="0"/>
              <a:t>Building Automation System (BAS): </a:t>
            </a:r>
            <a:r>
              <a:rPr lang="en-US" dirty="0"/>
              <a:t>Use computer system to operate HVAC (based on timing, sensors, user inputs)</a:t>
            </a:r>
          </a:p>
          <a:p>
            <a:pPr marL="862013" lvl="1" indent="-342900">
              <a:buFont typeface="Arial" panose="020B0604020202020204" pitchFamily="34" charset="0"/>
              <a:buChar char="•"/>
            </a:pPr>
            <a:r>
              <a:rPr lang="en-US" dirty="0"/>
              <a:t>Can make quick adjustments during incidents and events</a:t>
            </a:r>
          </a:p>
          <a:p>
            <a:pPr marL="342900" indent="-342900">
              <a:buFont typeface="Arial" panose="020B0604020202020204" pitchFamily="34" charset="0"/>
              <a:buChar char="•"/>
            </a:pPr>
            <a:r>
              <a:rPr lang="en-US" b="1" dirty="0"/>
              <a:t>Demand Control Ventilation (DCV): </a:t>
            </a:r>
            <a:r>
              <a:rPr lang="en-US" dirty="0"/>
              <a:t>Use a proxy for occupancy (CO</a:t>
            </a:r>
            <a:r>
              <a:rPr lang="en-US" baseline="-25000" dirty="0"/>
              <a:t>2</a:t>
            </a:r>
            <a:r>
              <a:rPr lang="en-US" dirty="0"/>
              <a:t>, RH, IR, microwave, sound) in building automation</a:t>
            </a:r>
          </a:p>
          <a:p>
            <a:pPr marL="862013" lvl="1" indent="-342900">
              <a:buFont typeface="Arial" panose="020B0604020202020204" pitchFamily="34" charset="0"/>
              <a:buChar char="•"/>
            </a:pPr>
            <a:r>
              <a:rPr lang="en-US" dirty="0"/>
              <a:t>Minimizes energy use and can improve IAQ compared to no ventilation</a:t>
            </a:r>
          </a:p>
          <a:p>
            <a:pPr marL="862013" lvl="1" indent="-342900">
              <a:buFont typeface="Arial" panose="020B0604020202020204" pitchFamily="34" charset="0"/>
              <a:buChar char="•"/>
            </a:pPr>
            <a:r>
              <a:rPr lang="en-US" dirty="0"/>
              <a:t>Doesn’t work well if low occupancy, can be difficult to get settings right, may not ventilate immediately</a:t>
            </a:r>
          </a:p>
          <a:p>
            <a:pPr marL="342900" indent="-342900">
              <a:buFont typeface="Arial" panose="020B0604020202020204" pitchFamily="34" charset="0"/>
              <a:buChar char="•"/>
            </a:pPr>
            <a:r>
              <a:rPr lang="en-US" b="1" dirty="0"/>
              <a:t>Dedicated/Dual Outdoor Air Systems (DOAS):</a:t>
            </a:r>
            <a:r>
              <a:rPr lang="en-US" dirty="0"/>
              <a:t> An HVAC system with separate conditioning equipment for outdoor, return air</a:t>
            </a:r>
          </a:p>
          <a:p>
            <a:pPr marL="862013" lvl="1" indent="-342900">
              <a:buFont typeface="Arial" panose="020B0604020202020204" pitchFamily="34" charset="0"/>
              <a:buChar char="•"/>
            </a:pPr>
            <a:r>
              <a:rPr lang="en-US" dirty="0"/>
              <a:t>Reduces ventilation air required (still have recirculated air), often paired with energy recovery ventilation</a:t>
            </a:r>
          </a:p>
          <a:p>
            <a:pPr marL="862013" lvl="1" indent="-342900">
              <a:buFont typeface="Arial" panose="020B0604020202020204" pitchFamily="34" charset="0"/>
              <a:buChar char="•"/>
            </a:pPr>
            <a:r>
              <a:rPr lang="en-US" dirty="0"/>
              <a:t>May be more expensive at first, complex</a:t>
            </a:r>
            <a:endParaRPr lang="en-US" b="1" dirty="0"/>
          </a:p>
          <a:p>
            <a:pPr marL="342900" indent="-342900">
              <a:buFont typeface="Arial" panose="020B0604020202020204" pitchFamily="34" charset="0"/>
              <a:buChar char="•"/>
            </a:pPr>
            <a:r>
              <a:rPr lang="en-US" b="1" dirty="0"/>
              <a:t>Energy Recovery Ventilation (ERV)</a:t>
            </a:r>
            <a:r>
              <a:rPr lang="en-US" dirty="0"/>
              <a:t>: Use temperature and humidity of outgoing, cooled/heated air to condition incoming air</a:t>
            </a:r>
          </a:p>
          <a:p>
            <a:pPr marL="862013" lvl="1" indent="-342900">
              <a:buFont typeface="Arial" panose="020B0604020202020204" pitchFamily="34" charset="0"/>
              <a:buChar char="•"/>
            </a:pPr>
            <a:r>
              <a:rPr lang="en-US" dirty="0"/>
              <a:t>Heat Recovery Ventilation (HRV) only transfers temperature</a:t>
            </a:r>
          </a:p>
          <a:p>
            <a:pPr marL="862013" lvl="1" indent="-342900">
              <a:buFont typeface="Arial" panose="020B0604020202020204" pitchFamily="34" charset="0"/>
              <a:buChar char="•"/>
            </a:pPr>
            <a:r>
              <a:rPr lang="en-US" dirty="0"/>
              <a:t>Blower required to make up for pressure drop, so some energy use</a:t>
            </a:r>
          </a:p>
        </p:txBody>
      </p:sp>
      <p:sp>
        <p:nvSpPr>
          <p:cNvPr id="3" name="Title 2">
            <a:extLst>
              <a:ext uri="{FF2B5EF4-FFF2-40B4-BE49-F238E27FC236}">
                <a16:creationId xmlns:a16="http://schemas.microsoft.com/office/drawing/2014/main" id="{BAFB40C5-B0A9-3417-2166-CE9C4D00B27E}"/>
              </a:ext>
            </a:extLst>
          </p:cNvPr>
          <p:cNvSpPr>
            <a:spLocks noGrp="1"/>
          </p:cNvSpPr>
          <p:nvPr>
            <p:ph type="title"/>
          </p:nvPr>
        </p:nvSpPr>
        <p:spPr/>
        <p:txBody>
          <a:bodyPr>
            <a:normAutofit fontScale="90000"/>
          </a:bodyPr>
          <a:lstStyle/>
          <a:p>
            <a:r>
              <a:rPr lang="en-US" dirty="0"/>
              <a:t>Air Ventilation Energy Efficiency Technologies</a:t>
            </a:r>
          </a:p>
        </p:txBody>
      </p:sp>
    </p:spTree>
    <p:extLst>
      <p:ext uri="{BB962C8B-B14F-4D97-AF65-F5344CB8AC3E}">
        <p14:creationId xmlns:p14="http://schemas.microsoft.com/office/powerpoint/2010/main" val="27124493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FBC5ACE-5694-388F-5A66-75F86BC69C66}"/>
              </a:ext>
            </a:extLst>
          </p:cNvPr>
          <p:cNvSpPr>
            <a:spLocks noGrp="1"/>
          </p:cNvSpPr>
          <p:nvPr>
            <p:ph type="body" sz="quarter" idx="22"/>
          </p:nvPr>
        </p:nvSpPr>
        <p:spPr>
          <a:xfrm>
            <a:off x="1077705" y="1606083"/>
            <a:ext cx="10408442" cy="4662833"/>
          </a:xfrm>
        </p:spPr>
        <p:txBody>
          <a:bodyPr>
            <a:normAutofit fontScale="77500" lnSpcReduction="20000"/>
          </a:bodyPr>
          <a:lstStyle/>
          <a:p>
            <a:r>
              <a:rPr lang="en-US" dirty="0"/>
              <a:t>Examples:</a:t>
            </a:r>
          </a:p>
          <a:p>
            <a:pPr marL="342900" indent="-342900" algn="l">
              <a:buFont typeface="Arial" panose="020B0604020202020204" pitchFamily="34" charset="0"/>
              <a:buChar char="•"/>
            </a:pPr>
            <a:r>
              <a:rPr lang="en-US" b="1" i="0" u="none" strike="noStrike" dirty="0">
                <a:solidFill>
                  <a:srgbClr val="127EA8"/>
                </a:solidFill>
                <a:effectLst/>
                <a:hlinkClick r:id="rId3"/>
              </a:rPr>
              <a:t>River Trails Middle School</a:t>
            </a:r>
            <a:r>
              <a:rPr lang="en-US" b="0" i="0" dirty="0">
                <a:solidFill>
                  <a:srgbClr val="292929"/>
                </a:solidFill>
                <a:effectLst/>
              </a:rPr>
              <a:t> in Mt. Prospect, Illinois, implemented an upgrade of the HVAC controls and retro-commissioned the building systems. The project resulted in a 27 percent annual energy savings and an $18,900 annual cost savings. Project size: 109k ft</a:t>
            </a:r>
            <a:r>
              <a:rPr lang="en-US" b="0" i="0" baseline="30000" dirty="0">
                <a:solidFill>
                  <a:srgbClr val="292929"/>
                </a:solidFill>
                <a:effectLst/>
              </a:rPr>
              <a:t>2</a:t>
            </a:r>
            <a:r>
              <a:rPr lang="en-US" b="0" i="0" dirty="0">
                <a:solidFill>
                  <a:srgbClr val="292929"/>
                </a:solidFill>
                <a:effectLst/>
              </a:rPr>
              <a:t>; $207k.</a:t>
            </a:r>
          </a:p>
          <a:p>
            <a:pPr marL="342900" indent="-342900" algn="l">
              <a:buFont typeface="Arial" panose="020B0604020202020204" pitchFamily="34" charset="0"/>
              <a:buChar char="•"/>
            </a:pPr>
            <a:r>
              <a:rPr lang="en-US" b="1" i="0" u="none" strike="noStrike" dirty="0">
                <a:solidFill>
                  <a:srgbClr val="127EA8"/>
                </a:solidFill>
                <a:effectLst/>
                <a:hlinkClick r:id="rId4"/>
              </a:rPr>
              <a:t>Mt. Washington Elementary School </a:t>
            </a:r>
            <a:r>
              <a:rPr lang="en-US" b="0" i="0" dirty="0">
                <a:solidFill>
                  <a:srgbClr val="292929"/>
                </a:solidFill>
                <a:effectLst/>
              </a:rPr>
              <a:t>in Kentucky was selected by the Bullitt County Public School District to undergo a major renovation of the HVAC system, lighting, and indoor air quality (replaced HVAC and geothermal, improved lighting). The 1.5-year project resulted in an annual energy savings of 32 percent and annual cost savings of $28,000. Project size: 65k ft</a:t>
            </a:r>
            <a:r>
              <a:rPr lang="en-US" b="0" i="0" baseline="30000" dirty="0">
                <a:solidFill>
                  <a:srgbClr val="292929"/>
                </a:solidFill>
                <a:effectLst/>
              </a:rPr>
              <a:t>2</a:t>
            </a:r>
            <a:r>
              <a:rPr lang="en-US" b="0" i="0" dirty="0">
                <a:solidFill>
                  <a:srgbClr val="292929"/>
                </a:solidFill>
                <a:effectLst/>
              </a:rPr>
              <a:t>; $4.5 million.</a:t>
            </a:r>
          </a:p>
          <a:p>
            <a:pPr marL="342900" indent="-342900" algn="l">
              <a:buFont typeface="Arial" panose="020B0604020202020204" pitchFamily="34" charset="0"/>
              <a:buChar char="•"/>
            </a:pPr>
            <a:r>
              <a:rPr lang="en-US" b="1" i="0" u="none" strike="noStrike" dirty="0">
                <a:solidFill>
                  <a:srgbClr val="127EA8"/>
                </a:solidFill>
                <a:effectLst/>
                <a:hlinkClick r:id="rId5"/>
              </a:rPr>
              <a:t>Vista Peak Preparatory</a:t>
            </a:r>
            <a:r>
              <a:rPr lang="en-US" b="0" i="0" dirty="0">
                <a:solidFill>
                  <a:srgbClr val="292929"/>
                </a:solidFill>
                <a:effectLst/>
              </a:rPr>
              <a:t> in Aurora, CO, was selected by the Aurora Public School District to undergo a 14-month recalibration of the HVAC system to maximize energy savings potential. The project is estimated to realize a 20 % energy use intensity reduction and an annual energy cost savings of $54,000. Project size: 218k ft</a:t>
            </a:r>
            <a:r>
              <a:rPr lang="en-US" b="0" i="0" baseline="30000" dirty="0">
                <a:solidFill>
                  <a:srgbClr val="292929"/>
                </a:solidFill>
                <a:effectLst/>
              </a:rPr>
              <a:t>2</a:t>
            </a:r>
            <a:r>
              <a:rPr lang="en-US" b="0" i="0" dirty="0">
                <a:solidFill>
                  <a:srgbClr val="292929"/>
                </a:solidFill>
                <a:effectLst/>
              </a:rPr>
              <a:t>; $20k.</a:t>
            </a:r>
          </a:p>
          <a:p>
            <a:pPr marL="342900" indent="-342900">
              <a:buFont typeface="Arial" panose="020B0604020202020204" pitchFamily="34" charset="0"/>
              <a:buChar char="•"/>
            </a:pPr>
            <a:r>
              <a:rPr lang="en-US" dirty="0"/>
              <a:t>Source: </a:t>
            </a:r>
            <a:r>
              <a:rPr lang="en-US" dirty="0">
                <a:hlinkClick r:id="rId6"/>
              </a:rPr>
              <a:t>Smart Ventilation for Advanced California Homes | Lawrence Berkeley Lab</a:t>
            </a:r>
            <a:endParaRPr lang="en-US" dirty="0"/>
          </a:p>
          <a:p>
            <a:pPr marL="342900" indent="-342900">
              <a:buFont typeface="Arial" panose="020B0604020202020204" pitchFamily="34" charset="0"/>
              <a:buChar char="•"/>
            </a:pPr>
            <a:r>
              <a:rPr lang="en-US" dirty="0"/>
              <a:t>Resources: </a:t>
            </a:r>
          </a:p>
          <a:p>
            <a:pPr marL="862013" lvl="1" indent="-342900">
              <a:buFont typeface="Arial" panose="020B0604020202020204" pitchFamily="34" charset="0"/>
              <a:buChar char="•"/>
            </a:pPr>
            <a:r>
              <a:rPr lang="en-US" dirty="0"/>
              <a:t>NREL </a:t>
            </a:r>
            <a:r>
              <a:rPr lang="en-US" dirty="0">
                <a:hlinkClick r:id="rId7"/>
              </a:rPr>
              <a:t>Advanced Energy Retrofit Guide</a:t>
            </a:r>
            <a:r>
              <a:rPr lang="en-US" dirty="0"/>
              <a:t> provides practical ways to improve energy efficiency, from existing building commissioning to whole-building retrofit. </a:t>
            </a:r>
          </a:p>
          <a:p>
            <a:pPr marL="862013" lvl="1" indent="-342900">
              <a:buFont typeface="Arial" panose="020B0604020202020204" pitchFamily="34" charset="0"/>
              <a:buChar char="•"/>
            </a:pPr>
            <a:r>
              <a:rPr lang="en-US" dirty="0"/>
              <a:t>New Buildings Institute </a:t>
            </a:r>
            <a:r>
              <a:rPr lang="en-US" dirty="0">
                <a:hlinkClick r:id="rId8"/>
              </a:rPr>
              <a:t>Zero Net Energy School Retrofit Trainings </a:t>
            </a:r>
            <a:r>
              <a:rPr lang="en-US" dirty="0"/>
              <a:t>are recorded events (webinars and workshops) on how existing K-12 school and community college buildings in California achieved zero net energy performance. </a:t>
            </a:r>
          </a:p>
          <a:p>
            <a:pPr marL="862013" lvl="1" indent="-342900">
              <a:buFont typeface="Arial" panose="020B0604020202020204" pitchFamily="34" charset="0"/>
              <a:buChar char="•"/>
            </a:pPr>
            <a:r>
              <a:rPr lang="en-US" dirty="0"/>
              <a:t>EPA Energy Savings Plus Health: Indoor Air Quality Guidelines for School Building Upgrades recommends ways to manage energy-efficiency upgrades and indoor air quality in schools. </a:t>
            </a:r>
          </a:p>
          <a:p>
            <a:pPr marL="862013" lvl="1" indent="-342900">
              <a:buFont typeface="Arial" panose="020B0604020202020204" pitchFamily="34" charset="0"/>
              <a:buChar char="•"/>
            </a:pPr>
            <a:endParaRPr lang="en-US" dirty="0"/>
          </a:p>
        </p:txBody>
      </p:sp>
      <p:sp>
        <p:nvSpPr>
          <p:cNvPr id="3" name="Title 2">
            <a:extLst>
              <a:ext uri="{FF2B5EF4-FFF2-40B4-BE49-F238E27FC236}">
                <a16:creationId xmlns:a16="http://schemas.microsoft.com/office/drawing/2014/main" id="{BAFB40C5-B0A9-3417-2166-CE9C4D00B27E}"/>
              </a:ext>
            </a:extLst>
          </p:cNvPr>
          <p:cNvSpPr>
            <a:spLocks noGrp="1"/>
          </p:cNvSpPr>
          <p:nvPr>
            <p:ph type="title"/>
          </p:nvPr>
        </p:nvSpPr>
        <p:spPr/>
        <p:txBody>
          <a:bodyPr>
            <a:normAutofit fontScale="90000"/>
          </a:bodyPr>
          <a:lstStyle/>
          <a:p>
            <a:r>
              <a:rPr lang="en-US" dirty="0"/>
              <a:t>Air Ventilation Energy Efficiency Technologies</a:t>
            </a:r>
          </a:p>
        </p:txBody>
      </p:sp>
    </p:spTree>
    <p:extLst>
      <p:ext uri="{BB962C8B-B14F-4D97-AF65-F5344CB8AC3E}">
        <p14:creationId xmlns:p14="http://schemas.microsoft.com/office/powerpoint/2010/main" val="1205293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5C40DDA-CBF9-7BC7-40C9-D7EA3ECD09DE}"/>
              </a:ext>
            </a:extLst>
          </p:cNvPr>
          <p:cNvSpPr>
            <a:spLocks noGrp="1"/>
          </p:cNvSpPr>
          <p:nvPr>
            <p:ph type="body" sz="quarter" idx="22"/>
          </p:nvPr>
        </p:nvSpPr>
        <p:spPr/>
        <p:txBody>
          <a:bodyPr>
            <a:normAutofit fontScale="92500" lnSpcReduction="20000"/>
          </a:bodyPr>
          <a:lstStyle/>
          <a:p>
            <a:pPr marL="342900" indent="-342900">
              <a:buFont typeface="Arial" panose="020B0604020202020204" pitchFamily="34" charset="0"/>
              <a:buChar char="•"/>
            </a:pPr>
            <a:r>
              <a:rPr lang="en-US" b="1" dirty="0"/>
              <a:t>Current recommendation: 254 nm technology may be useful IF large, high-occupant space with high ventilation rate and installation/maintenance is professionally done</a:t>
            </a:r>
          </a:p>
          <a:p>
            <a:pPr marL="342900" indent="-342900">
              <a:buFont typeface="Arial" panose="020B0604020202020204" pitchFamily="34" charset="0"/>
              <a:buChar char="•"/>
            </a:pPr>
            <a:r>
              <a:rPr lang="en-US" dirty="0"/>
              <a:t>High energy light (254 nm or 222 nm) can inactivate viruses and bacteria, but raises some health concerns:</a:t>
            </a:r>
          </a:p>
          <a:p>
            <a:pPr marL="862013" lvl="1" indent="-342900">
              <a:buFont typeface="Arial" panose="020B0604020202020204" pitchFamily="34" charset="0"/>
              <a:buChar char="•"/>
            </a:pPr>
            <a:r>
              <a:rPr lang="en-US" dirty="0"/>
              <a:t>254 nm light produces secondary VOCs and PM (</a:t>
            </a:r>
            <a:r>
              <a:rPr lang="en-US" baseline="30000" dirty="0"/>
              <a:t>•</a:t>
            </a:r>
            <a:r>
              <a:rPr lang="en-US" dirty="0"/>
              <a:t>OH by photolyzing O</a:t>
            </a:r>
            <a:r>
              <a:rPr lang="en-US" baseline="-25000" dirty="0"/>
              <a:t>3</a:t>
            </a:r>
            <a:r>
              <a:rPr lang="en-US" dirty="0"/>
              <a:t> from outdoor air), can damage eyes and skin</a:t>
            </a:r>
          </a:p>
          <a:p>
            <a:pPr marL="862013" lvl="1" indent="-342900">
              <a:buFont typeface="Arial" panose="020B0604020202020204" pitchFamily="34" charset="0"/>
              <a:buChar char="•"/>
            </a:pPr>
            <a:r>
              <a:rPr lang="en-US" dirty="0"/>
              <a:t>222 nm light produces secondary VOCs and PM (O</a:t>
            </a:r>
            <a:r>
              <a:rPr lang="en-US" baseline="-25000" dirty="0"/>
              <a:t>3</a:t>
            </a:r>
            <a:r>
              <a:rPr lang="en-US" dirty="0"/>
              <a:t> by photolyzing O2), less likely to damage eyes and skin but used without guard</a:t>
            </a:r>
          </a:p>
          <a:p>
            <a:pPr marL="342900" indent="-342900">
              <a:buFont typeface="Arial" panose="020B0604020202020204" pitchFamily="34" charset="0"/>
              <a:buChar char="•"/>
            </a:pPr>
            <a:r>
              <a:rPr lang="en-US" dirty="0"/>
              <a:t>To prevent build-up of harmful secondary products, EPA and CDC has discussed using high ventilation rates.</a:t>
            </a:r>
          </a:p>
          <a:p>
            <a:pPr marL="862013" lvl="1" indent="-342900">
              <a:buFont typeface="Arial" panose="020B0604020202020204" pitchFamily="34" charset="0"/>
              <a:buChar char="•"/>
            </a:pPr>
            <a:r>
              <a:rPr lang="en-US" dirty="0"/>
              <a:t>Note that gases are not removed without charcoal filters</a:t>
            </a:r>
          </a:p>
          <a:p>
            <a:pPr marL="342900" indent="-342900">
              <a:buFont typeface="Arial" panose="020B0604020202020204" pitchFamily="34" charset="0"/>
              <a:buChar char="•"/>
            </a:pPr>
            <a:r>
              <a:rPr lang="en-US" dirty="0"/>
              <a:t>Recommended reading:</a:t>
            </a:r>
          </a:p>
          <a:p>
            <a:pPr marL="862013" lvl="1" indent="-342900">
              <a:buFont typeface="Arial" panose="020B0604020202020204" pitchFamily="34" charset="0"/>
              <a:buChar char="•"/>
            </a:pPr>
            <a:r>
              <a:rPr lang="en-US" dirty="0">
                <a:hlinkClick r:id="rId2"/>
              </a:rPr>
              <a:t>Unwanted Indoor Air Quality Effects from Using Ultraviolet C Lamps for Disinfection | Environmental Science &amp; Technology Letters</a:t>
            </a:r>
            <a:r>
              <a:rPr lang="en-US" dirty="0"/>
              <a:t> (254 nm)</a:t>
            </a:r>
          </a:p>
          <a:p>
            <a:pPr marL="862013" lvl="1" indent="-342900">
              <a:buFont typeface="Arial" panose="020B0604020202020204" pitchFamily="34" charset="0"/>
              <a:buChar char="•"/>
            </a:pPr>
            <a:r>
              <a:rPr lang="en-US" dirty="0">
                <a:hlinkClick r:id="rId3"/>
              </a:rPr>
              <a:t>Indoor Air Quality Implications of Germicidal 222 nm Light | Earth, Space, and Environmental Chemistry | </a:t>
            </a:r>
            <a:r>
              <a:rPr lang="en-US" dirty="0" err="1">
                <a:hlinkClick r:id="rId3"/>
              </a:rPr>
              <a:t>ChemRxiv</a:t>
            </a:r>
            <a:r>
              <a:rPr lang="en-US" dirty="0">
                <a:hlinkClick r:id="rId3"/>
              </a:rPr>
              <a:t> | Cambridge Open Engage</a:t>
            </a:r>
            <a:r>
              <a:rPr lang="en-US" dirty="0"/>
              <a:t> (222 nm)</a:t>
            </a:r>
          </a:p>
          <a:p>
            <a:pPr marL="862013" lvl="1" indent="-342900">
              <a:buFont typeface="Arial" panose="020B0604020202020204" pitchFamily="34" charset="0"/>
              <a:buChar char="•"/>
            </a:pPr>
            <a:r>
              <a:rPr lang="en-US" dirty="0">
                <a:hlinkClick r:id="rId4"/>
              </a:rPr>
              <a:t>Model Evaluation of Secondary Chemistry due to Disinfection of Indoor Air with Germicidal Ultraviolet Lamps | Environmental Science &amp; Technology Letters</a:t>
            </a:r>
            <a:r>
              <a:rPr lang="en-US" dirty="0"/>
              <a:t> (both)</a:t>
            </a:r>
          </a:p>
          <a:p>
            <a:pPr marL="862013" lvl="1" indent="-342900">
              <a:buFont typeface="Arial" panose="020B0604020202020204" pitchFamily="34" charset="0"/>
              <a:buChar char="•"/>
            </a:pPr>
            <a:endParaRPr lang="en-US" dirty="0"/>
          </a:p>
        </p:txBody>
      </p:sp>
      <p:sp>
        <p:nvSpPr>
          <p:cNvPr id="3" name="Title 2">
            <a:extLst>
              <a:ext uri="{FF2B5EF4-FFF2-40B4-BE49-F238E27FC236}">
                <a16:creationId xmlns:a16="http://schemas.microsoft.com/office/drawing/2014/main" id="{FA8180BF-82B1-445F-50D8-FAEA454A0D13}"/>
              </a:ext>
            </a:extLst>
          </p:cNvPr>
          <p:cNvSpPr>
            <a:spLocks noGrp="1"/>
          </p:cNvSpPr>
          <p:nvPr>
            <p:ph type="title"/>
          </p:nvPr>
        </p:nvSpPr>
        <p:spPr/>
        <p:txBody>
          <a:bodyPr>
            <a:normAutofit fontScale="90000"/>
          </a:bodyPr>
          <a:lstStyle/>
          <a:p>
            <a:r>
              <a:rPr lang="en-US" dirty="0"/>
              <a:t>UV-C Germicidal Technologies</a:t>
            </a:r>
          </a:p>
        </p:txBody>
      </p:sp>
    </p:spTree>
    <p:extLst>
      <p:ext uri="{BB962C8B-B14F-4D97-AF65-F5344CB8AC3E}">
        <p14:creationId xmlns:p14="http://schemas.microsoft.com/office/powerpoint/2010/main" val="2215371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4F9A91B-A40A-9E62-6EDA-EF213F1759B0}"/>
              </a:ext>
            </a:extLst>
          </p:cNvPr>
          <p:cNvSpPr>
            <a:spLocks noGrp="1"/>
          </p:cNvSpPr>
          <p:nvPr>
            <p:ph type="body" sz="quarter" idx="22"/>
          </p:nvPr>
        </p:nvSpPr>
        <p:spPr/>
        <p:txBody>
          <a:bodyPr/>
          <a:lstStyle/>
          <a:p>
            <a:r>
              <a:rPr lang="en-US" dirty="0"/>
              <a:t>Lower grade (ages 6-10)</a:t>
            </a:r>
          </a:p>
        </p:txBody>
      </p:sp>
      <p:sp>
        <p:nvSpPr>
          <p:cNvPr id="6" name="Text Placeholder 5">
            <a:extLst>
              <a:ext uri="{FF2B5EF4-FFF2-40B4-BE49-F238E27FC236}">
                <a16:creationId xmlns:a16="http://schemas.microsoft.com/office/drawing/2014/main" id="{803BC96D-13A3-680D-8846-3BCBB5475A9C}"/>
              </a:ext>
            </a:extLst>
          </p:cNvPr>
          <p:cNvSpPr>
            <a:spLocks noGrp="1"/>
          </p:cNvSpPr>
          <p:nvPr>
            <p:ph type="body" sz="quarter" idx="23"/>
          </p:nvPr>
        </p:nvSpPr>
        <p:spPr/>
        <p:txBody>
          <a:bodyPr/>
          <a:lstStyle/>
          <a:p>
            <a:r>
              <a:rPr lang="en-US" dirty="0"/>
              <a:t>Upper grade (ages 11-16)</a:t>
            </a:r>
          </a:p>
        </p:txBody>
      </p:sp>
      <p:sp>
        <p:nvSpPr>
          <p:cNvPr id="7" name="Text Placeholder 6">
            <a:extLst>
              <a:ext uri="{FF2B5EF4-FFF2-40B4-BE49-F238E27FC236}">
                <a16:creationId xmlns:a16="http://schemas.microsoft.com/office/drawing/2014/main" id="{C365FD76-85AD-C375-4B8B-971C9DB56A94}"/>
              </a:ext>
            </a:extLst>
          </p:cNvPr>
          <p:cNvSpPr>
            <a:spLocks noGrp="1"/>
          </p:cNvSpPr>
          <p:nvPr>
            <p:ph type="body" sz="quarter" idx="24"/>
          </p:nvPr>
        </p:nvSpPr>
        <p:spPr>
          <a:xfrm>
            <a:off x="1752601" y="2480365"/>
            <a:ext cx="4011084" cy="1898047"/>
          </a:xfrm>
        </p:spPr>
        <p:txBody>
          <a:bodyPr/>
          <a:lstStyle/>
          <a:p>
            <a:pPr marL="342900" indent="-342900">
              <a:buFont typeface="Arial" panose="020B0604020202020204" pitchFamily="34" charset="0"/>
              <a:buChar char="•"/>
            </a:pPr>
            <a:r>
              <a:rPr lang="en-US" dirty="0"/>
              <a:t>Average CO</a:t>
            </a:r>
            <a:r>
              <a:rPr lang="en-US" baseline="-25000" dirty="0"/>
              <a:t>2</a:t>
            </a:r>
            <a:r>
              <a:rPr lang="en-US" dirty="0"/>
              <a:t> emission: 0.0043 L/s-person</a:t>
            </a:r>
          </a:p>
          <a:p>
            <a:pPr marL="342900" indent="-342900">
              <a:buFont typeface="Arial" panose="020B0604020202020204" pitchFamily="34" charset="0"/>
              <a:buChar char="•"/>
            </a:pPr>
            <a:r>
              <a:rPr lang="en-US" dirty="0"/>
              <a:t>About 10.5 L/s-person outside air needed to keep CO</a:t>
            </a:r>
            <a:r>
              <a:rPr lang="en-US" baseline="-25000" dirty="0"/>
              <a:t>2</a:t>
            </a:r>
            <a:r>
              <a:rPr lang="en-US" dirty="0"/>
              <a:t> below 800 ppm</a:t>
            </a:r>
          </a:p>
        </p:txBody>
      </p:sp>
      <p:sp>
        <p:nvSpPr>
          <p:cNvPr id="8" name="Text Placeholder 7">
            <a:extLst>
              <a:ext uri="{FF2B5EF4-FFF2-40B4-BE49-F238E27FC236}">
                <a16:creationId xmlns:a16="http://schemas.microsoft.com/office/drawing/2014/main" id="{7BD70BF3-52E5-2BD5-E8D7-AB859AAE4415}"/>
              </a:ext>
            </a:extLst>
          </p:cNvPr>
          <p:cNvSpPr>
            <a:spLocks noGrp="1"/>
          </p:cNvSpPr>
          <p:nvPr>
            <p:ph type="body" sz="quarter" idx="25"/>
          </p:nvPr>
        </p:nvSpPr>
        <p:spPr>
          <a:xfrm>
            <a:off x="7048477" y="2486904"/>
            <a:ext cx="4011084" cy="1891508"/>
          </a:xfrm>
        </p:spPr>
        <p:txBody>
          <a:bodyPr/>
          <a:lstStyle/>
          <a:p>
            <a:pPr marL="342900" indent="-342900">
              <a:buFont typeface="Arial" panose="020B0604020202020204" pitchFamily="34" charset="0"/>
              <a:buChar char="•"/>
            </a:pPr>
            <a:r>
              <a:rPr lang="en-US" dirty="0"/>
              <a:t>Average CO</a:t>
            </a:r>
            <a:r>
              <a:rPr lang="en-US" baseline="-25000" dirty="0"/>
              <a:t>2</a:t>
            </a:r>
            <a:r>
              <a:rPr lang="en-US" dirty="0"/>
              <a:t> emission: 0.0057 L/s-person</a:t>
            </a:r>
          </a:p>
          <a:p>
            <a:pPr marL="342900" indent="-342900">
              <a:buFont typeface="Arial" panose="020B0604020202020204" pitchFamily="34" charset="0"/>
              <a:buChar char="•"/>
            </a:pPr>
            <a:r>
              <a:rPr lang="en-US" dirty="0"/>
              <a:t>About 14 L/s-person outside air needed to keep CO</a:t>
            </a:r>
            <a:r>
              <a:rPr lang="en-US" baseline="-25000" dirty="0"/>
              <a:t>2</a:t>
            </a:r>
            <a:r>
              <a:rPr lang="en-US" dirty="0"/>
              <a:t> below 800 ppm</a:t>
            </a:r>
          </a:p>
        </p:txBody>
      </p:sp>
      <p:sp>
        <p:nvSpPr>
          <p:cNvPr id="3" name="Title 2">
            <a:extLst>
              <a:ext uri="{FF2B5EF4-FFF2-40B4-BE49-F238E27FC236}">
                <a16:creationId xmlns:a16="http://schemas.microsoft.com/office/drawing/2014/main" id="{516CF3A7-2800-06E8-7804-9108CEBF159E}"/>
              </a:ext>
            </a:extLst>
          </p:cNvPr>
          <p:cNvSpPr>
            <a:spLocks noGrp="1"/>
          </p:cNvSpPr>
          <p:nvPr>
            <p:ph type="title"/>
          </p:nvPr>
        </p:nvSpPr>
        <p:spPr/>
        <p:txBody>
          <a:bodyPr>
            <a:normAutofit fontScale="90000"/>
          </a:bodyPr>
          <a:lstStyle/>
          <a:p>
            <a:r>
              <a:rPr lang="en-US" dirty="0"/>
              <a:t>Monitoring CO</a:t>
            </a:r>
            <a:r>
              <a:rPr lang="en-US" baseline="-25000" dirty="0"/>
              <a:t>2</a:t>
            </a:r>
            <a:r>
              <a:rPr lang="en-US" dirty="0"/>
              <a:t> for ventilation improvements: Schools</a:t>
            </a:r>
          </a:p>
        </p:txBody>
      </p:sp>
      <p:sp>
        <p:nvSpPr>
          <p:cNvPr id="4" name="TextBox 3">
            <a:extLst>
              <a:ext uri="{FF2B5EF4-FFF2-40B4-BE49-F238E27FC236}">
                <a16:creationId xmlns:a16="http://schemas.microsoft.com/office/drawing/2014/main" id="{1E6A952A-CDB4-4909-0DEB-F239C8A5A958}"/>
              </a:ext>
            </a:extLst>
          </p:cNvPr>
          <p:cNvSpPr txBox="1"/>
          <p:nvPr/>
        </p:nvSpPr>
        <p:spPr>
          <a:xfrm>
            <a:off x="1437246" y="4385727"/>
            <a:ext cx="9796811" cy="1846659"/>
          </a:xfrm>
          <a:prstGeom prst="rect">
            <a:avLst/>
          </a:prstGeom>
          <a:noFill/>
        </p:spPr>
        <p:txBody>
          <a:bodyPr wrap="square" rtlCol="0">
            <a:spAutoFit/>
          </a:bodyPr>
          <a:lstStyle/>
          <a:p>
            <a:r>
              <a:rPr lang="en-US" sz="2000" dirty="0"/>
              <a:t>Currently, International Building Code required outdoor air ventilation rate is about 7 L/s-person. What’s really necessary is debated, but students’ cognitive ability and even health can be impacted by high concentrations of CO</a:t>
            </a:r>
            <a:r>
              <a:rPr lang="en-US" sz="2000" baseline="-25000" dirty="0"/>
              <a:t>2</a:t>
            </a:r>
            <a:r>
              <a:rPr lang="en-US" sz="2000" dirty="0"/>
              <a:t>.</a:t>
            </a:r>
          </a:p>
          <a:p>
            <a:r>
              <a:rPr lang="en-US" i="1" dirty="0">
                <a:solidFill>
                  <a:srgbClr val="FF0000"/>
                </a:solidFill>
              </a:rPr>
              <a:t>Note that there are a lot of assumptions in this calculation</a:t>
            </a:r>
          </a:p>
          <a:p>
            <a:endParaRPr lang="en-US" dirty="0"/>
          </a:p>
          <a:p>
            <a:r>
              <a:rPr lang="en-US" dirty="0"/>
              <a:t>Source: U.S. Department of Energy – Office of Energy Efficiency &amp; Renewable Energy</a:t>
            </a:r>
          </a:p>
        </p:txBody>
      </p:sp>
    </p:spTree>
    <p:extLst>
      <p:ext uri="{BB962C8B-B14F-4D97-AF65-F5344CB8AC3E}">
        <p14:creationId xmlns:p14="http://schemas.microsoft.com/office/powerpoint/2010/main" val="15236825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802E717-868F-1AB5-6C4A-41CB417097D1}"/>
              </a:ext>
            </a:extLst>
          </p:cNvPr>
          <p:cNvSpPr>
            <a:spLocks noGrp="1"/>
          </p:cNvSpPr>
          <p:nvPr>
            <p:ph type="body" sz="quarter" idx="12"/>
          </p:nvPr>
        </p:nvSpPr>
        <p:spPr/>
        <p:txBody>
          <a:bodyPr/>
          <a:lstStyle/>
          <a:p>
            <a:r>
              <a:rPr lang="en-US" dirty="0"/>
              <a:t>heat</a:t>
            </a:r>
          </a:p>
        </p:txBody>
      </p:sp>
      <p:sp>
        <p:nvSpPr>
          <p:cNvPr id="4" name="Title 3">
            <a:extLst>
              <a:ext uri="{FF2B5EF4-FFF2-40B4-BE49-F238E27FC236}">
                <a16:creationId xmlns:a16="http://schemas.microsoft.com/office/drawing/2014/main" id="{EF0497BF-FD72-1C73-A83C-6C6FE0DBC323}"/>
              </a:ext>
            </a:extLst>
          </p:cNvPr>
          <p:cNvSpPr>
            <a:spLocks noGrp="1"/>
          </p:cNvSpPr>
          <p:nvPr>
            <p:ph type="title"/>
          </p:nvPr>
        </p:nvSpPr>
        <p:spPr/>
        <p:txBody>
          <a:bodyPr>
            <a:normAutofit fontScale="90000"/>
          </a:bodyPr>
          <a:lstStyle/>
          <a:p>
            <a:r>
              <a:rPr lang="en-US" dirty="0"/>
              <a:t>Extra Slides</a:t>
            </a:r>
          </a:p>
        </p:txBody>
      </p:sp>
    </p:spTree>
    <p:extLst>
      <p:ext uri="{BB962C8B-B14F-4D97-AF65-F5344CB8AC3E}">
        <p14:creationId xmlns:p14="http://schemas.microsoft.com/office/powerpoint/2010/main" val="21535523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82C85F9-71D1-EE57-CAAE-579E2B3990DF}"/>
              </a:ext>
            </a:extLst>
          </p:cNvPr>
          <p:cNvSpPr>
            <a:spLocks noGrp="1"/>
          </p:cNvSpPr>
          <p:nvPr>
            <p:ph type="body" sz="quarter" idx="22"/>
          </p:nvPr>
        </p:nvSpPr>
        <p:spPr>
          <a:xfrm>
            <a:off x="697230" y="1606379"/>
            <a:ext cx="7623809" cy="4893826"/>
          </a:xfrm>
        </p:spPr>
        <p:txBody>
          <a:bodyPr>
            <a:normAutofit lnSpcReduction="10000"/>
          </a:bodyPr>
          <a:lstStyle/>
          <a:p>
            <a:pPr marL="285750" marR="0" indent="-285750">
              <a:spcBef>
                <a:spcPts val="0"/>
              </a:spcBef>
              <a:spcAft>
                <a:spcPts val="600"/>
              </a:spcAft>
              <a:buFont typeface="Arial" panose="020B0604020202020204" pitchFamily="34" charset="0"/>
              <a:buChar char="•"/>
            </a:pPr>
            <a:r>
              <a:rPr lang="en-US" sz="1800" dirty="0">
                <a:solidFill>
                  <a:srgbClr val="000000"/>
                </a:solidFill>
                <a:effectLst/>
                <a:latin typeface="Calibri" panose="020F0502020204030204" pitchFamily="34" charset="0"/>
                <a:ea typeface="Calibri" panose="020F0502020204030204" pitchFamily="34" charset="0"/>
              </a:rPr>
              <a:t>Students do not learn well at elevated temperatures</a:t>
            </a:r>
          </a:p>
          <a:p>
            <a:pPr marL="804863" lvl="1" indent="-285750">
              <a:spcBef>
                <a:spcPts val="0"/>
              </a:spcBef>
              <a:spcAft>
                <a:spcPts val="600"/>
              </a:spcAft>
              <a:buFont typeface="Arial" panose="020B0604020202020204" pitchFamily="34" charset="0"/>
              <a:buChar char="•"/>
            </a:pPr>
            <a:r>
              <a:rPr lang="en-US" sz="1600" dirty="0">
                <a:solidFill>
                  <a:srgbClr val="000000"/>
                </a:solidFill>
                <a:effectLst/>
                <a:latin typeface="Calibri" panose="020F0502020204030204" pitchFamily="34" charset="0"/>
                <a:ea typeface="Calibri" panose="020F0502020204030204" pitchFamily="34" charset="0"/>
              </a:rPr>
              <a:t>Hot classrooms may cause ≤ 13 % of the </a:t>
            </a:r>
            <a:r>
              <a:rPr lang="en-US" sz="1600" dirty="0">
                <a:solidFill>
                  <a:srgbClr val="000000"/>
                </a:solidFill>
                <a:latin typeface="Calibri" panose="020F0502020204030204" pitchFamily="34" charset="0"/>
                <a:ea typeface="Calibri" panose="020F0502020204030204" pitchFamily="34" charset="0"/>
              </a:rPr>
              <a:t>black and Hispanic achievement gap (1)</a:t>
            </a:r>
          </a:p>
          <a:p>
            <a:pPr marL="804863" lvl="1" indent="-285750">
              <a:spcBef>
                <a:spcPts val="0"/>
              </a:spcBef>
              <a:spcAft>
                <a:spcPts val="600"/>
              </a:spcAft>
              <a:buFont typeface="Arial" panose="020B0604020202020204" pitchFamily="34" charset="0"/>
              <a:buChar char="•"/>
            </a:pPr>
            <a:r>
              <a:rPr lang="en-US" sz="1600" dirty="0">
                <a:solidFill>
                  <a:srgbClr val="000000"/>
                </a:solidFill>
                <a:effectLst/>
                <a:ea typeface="Calibri" panose="020F0502020204030204" pitchFamily="34" charset="0"/>
              </a:rPr>
              <a:t>Significantly lower testing scores observed with days &gt; 80 </a:t>
            </a:r>
            <a:r>
              <a:rPr lang="en-US" sz="1600" b="0" i="0" dirty="0">
                <a:solidFill>
                  <a:srgbClr val="000000"/>
                </a:solidFill>
                <a:effectLst/>
              </a:rPr>
              <a:t>°F (2)</a:t>
            </a:r>
          </a:p>
          <a:p>
            <a:pPr marL="804863" lvl="1" indent="-285750">
              <a:spcBef>
                <a:spcPts val="0"/>
              </a:spcBef>
              <a:spcAft>
                <a:spcPts val="1200"/>
              </a:spcAft>
              <a:buFont typeface="Arial" panose="020B0604020202020204" pitchFamily="34" charset="0"/>
              <a:buChar char="•"/>
            </a:pPr>
            <a:r>
              <a:rPr lang="en-US" sz="1600" dirty="0">
                <a:solidFill>
                  <a:srgbClr val="000000"/>
                </a:solidFill>
                <a:ea typeface="Calibri" panose="020F0502020204030204" pitchFamily="34" charset="0"/>
              </a:rPr>
              <a:t>Washington schools observe indoor temperatures </a:t>
            </a:r>
            <a:r>
              <a:rPr lang="en-US" sz="1600" dirty="0">
                <a:solidFill>
                  <a:srgbClr val="000000"/>
                </a:solidFill>
                <a:effectLst/>
                <a:latin typeface="Calibri" panose="020F0502020204030204" pitchFamily="34" charset="0"/>
                <a:ea typeface="Calibri" panose="020F0502020204030204" pitchFamily="34" charset="0"/>
              </a:rPr>
              <a:t>≤ </a:t>
            </a:r>
            <a:r>
              <a:rPr lang="en-US" sz="1600" dirty="0">
                <a:solidFill>
                  <a:srgbClr val="000000"/>
                </a:solidFill>
                <a:ea typeface="Calibri" panose="020F0502020204030204" pitchFamily="34" charset="0"/>
              </a:rPr>
              <a:t>96 </a:t>
            </a:r>
            <a:r>
              <a:rPr lang="en-US" sz="1600" b="0" i="0" dirty="0">
                <a:solidFill>
                  <a:srgbClr val="000000"/>
                </a:solidFill>
                <a:effectLst/>
              </a:rPr>
              <a:t>°</a:t>
            </a:r>
            <a:r>
              <a:rPr lang="en-US" sz="1600" dirty="0">
                <a:solidFill>
                  <a:srgbClr val="000000"/>
                </a:solidFill>
                <a:ea typeface="Calibri" panose="020F0502020204030204" pitchFamily="34" charset="0"/>
              </a:rPr>
              <a:t>F (3)</a:t>
            </a:r>
            <a:endParaRPr lang="en-US" sz="1600" dirty="0">
              <a:solidFill>
                <a:srgbClr val="000000"/>
              </a:solidFill>
              <a:effectLst/>
              <a:ea typeface="Calibri" panose="020F0502020204030204" pitchFamily="34" charset="0"/>
            </a:endParaRPr>
          </a:p>
          <a:p>
            <a:pPr marL="285750" marR="0" indent="-285750">
              <a:spcBef>
                <a:spcPts val="0"/>
              </a:spcBef>
              <a:spcAft>
                <a:spcPts val="1125"/>
              </a:spcAft>
              <a:buFont typeface="Arial" panose="020B0604020202020204" pitchFamily="34" charset="0"/>
              <a:buChar char="•"/>
            </a:pPr>
            <a:r>
              <a:rPr lang="en-US" sz="1800" dirty="0">
                <a:solidFill>
                  <a:srgbClr val="000000"/>
                </a:solidFill>
                <a:effectLst/>
                <a:latin typeface="Calibri" panose="020F0502020204030204" pitchFamily="34" charset="0"/>
                <a:ea typeface="Calibri" panose="020F0502020204030204" pitchFamily="34" charset="0"/>
              </a:rPr>
              <a:t>Children are less able to regulate body temperature than adults </a:t>
            </a:r>
            <a:r>
              <a:rPr lang="en-US" sz="1800" dirty="0">
                <a:solidFill>
                  <a:srgbClr val="000000"/>
                </a:solidFill>
                <a:latin typeface="Calibri" panose="020F0502020204030204" pitchFamily="34" charset="0"/>
                <a:ea typeface="Calibri" panose="020F0502020204030204" pitchFamily="34" charset="0"/>
              </a:rPr>
              <a:t>(American Academy of Pediatrics)</a:t>
            </a:r>
            <a:endParaRPr lang="en-US" sz="1800" dirty="0">
              <a:solidFill>
                <a:srgbClr val="000000"/>
              </a:solidFill>
              <a:effectLst/>
              <a:latin typeface="Calibri" panose="020F0502020204030204" pitchFamily="34" charset="0"/>
              <a:ea typeface="Calibri" panose="020F0502020204030204" pitchFamily="34" charset="0"/>
            </a:endParaRPr>
          </a:p>
          <a:p>
            <a:pPr marL="285750" marR="0" indent="-285750">
              <a:spcBef>
                <a:spcPts val="0"/>
              </a:spcBef>
              <a:spcAft>
                <a:spcPts val="1125"/>
              </a:spcAft>
              <a:buFont typeface="Arial" panose="020B0604020202020204" pitchFamily="34" charset="0"/>
              <a:buChar char="•"/>
            </a:pPr>
            <a:r>
              <a:rPr lang="en-US" sz="1800" b="1" dirty="0">
                <a:solidFill>
                  <a:schemeClr val="accent5"/>
                </a:solidFill>
                <a:effectLst/>
                <a:latin typeface="Calibri" panose="020F0502020204030204" pitchFamily="34" charset="0"/>
                <a:ea typeface="Calibri" panose="020F0502020204030204" pitchFamily="34" charset="0"/>
              </a:rPr>
              <a:t>Minimum temperature </a:t>
            </a:r>
            <a:r>
              <a:rPr lang="en-US" sz="1800" dirty="0">
                <a:solidFill>
                  <a:srgbClr val="000000"/>
                </a:solidFill>
                <a:effectLst/>
                <a:latin typeface="Calibri" panose="020F0502020204030204" pitchFamily="34" charset="0"/>
                <a:ea typeface="Calibri" panose="020F0502020204030204" pitchFamily="34" charset="0"/>
              </a:rPr>
              <a:t>(</a:t>
            </a:r>
            <a:r>
              <a:rPr lang="en-US" sz="1800" u="sng" dirty="0">
                <a:solidFill>
                  <a:srgbClr val="527B99"/>
                </a:solidFill>
                <a:effectLst/>
                <a:latin typeface="Calibri" panose="020F0502020204030204" pitchFamily="34" charset="0"/>
                <a:ea typeface="Calibri" panose="020F0502020204030204" pitchFamily="34" charset="0"/>
                <a:hlinkClick r:id="rId2"/>
              </a:rPr>
              <a:t>WAC 246-366-090</a:t>
            </a:r>
            <a:r>
              <a:rPr lang="en-US" sz="1800" dirty="0">
                <a:solidFill>
                  <a:srgbClr val="000000"/>
                </a:solidFill>
                <a:latin typeface="Calibri" panose="020F0502020204030204" pitchFamily="34" charset="0"/>
                <a:ea typeface="Calibri" panose="020F0502020204030204" pitchFamily="34" charset="0"/>
              </a:rPr>
              <a:t>) </a:t>
            </a:r>
            <a:r>
              <a:rPr lang="en-US" sz="1800" b="1" dirty="0">
                <a:solidFill>
                  <a:schemeClr val="accent5"/>
                </a:solidFill>
                <a:latin typeface="Calibri" panose="020F0502020204030204" pitchFamily="34" charset="0"/>
                <a:ea typeface="Calibri" panose="020F0502020204030204" pitchFamily="34" charset="0"/>
              </a:rPr>
              <a:t>m</a:t>
            </a:r>
            <a:r>
              <a:rPr lang="en-US" sz="1800" b="1" dirty="0">
                <a:solidFill>
                  <a:schemeClr val="accent5"/>
                </a:solidFill>
                <a:effectLst/>
                <a:latin typeface="Calibri" panose="020F0502020204030204" pitchFamily="34" charset="0"/>
                <a:ea typeface="Calibri" panose="020F0502020204030204" pitchFamily="34" charset="0"/>
              </a:rPr>
              <a:t>ust be 65 °F </a:t>
            </a:r>
            <a:r>
              <a:rPr lang="en-US" sz="1800" dirty="0">
                <a:solidFill>
                  <a:srgbClr val="000000"/>
                </a:solidFill>
                <a:effectLst/>
                <a:latin typeface="Calibri" panose="020F0502020204030204" pitchFamily="34" charset="0"/>
                <a:ea typeface="Calibri" panose="020F0502020204030204" pitchFamily="34" charset="0"/>
              </a:rPr>
              <a:t>(entire facility with students, employees during school hours) and 60 °F in gym</a:t>
            </a:r>
            <a:endParaRPr lang="en-US" sz="1800" dirty="0">
              <a:latin typeface="Calibri" panose="020F0502020204030204" pitchFamily="34" charset="0"/>
              <a:ea typeface="Calibri" panose="020F0502020204030204" pitchFamily="34" charset="0"/>
            </a:endParaRPr>
          </a:p>
          <a:p>
            <a:pPr marL="285750" indent="-285750">
              <a:spcBef>
                <a:spcPts val="0"/>
              </a:spcBef>
              <a:spcAft>
                <a:spcPts val="600"/>
              </a:spcAft>
              <a:buFont typeface="Arial" panose="020B0604020202020204" pitchFamily="34" charset="0"/>
              <a:buChar char="•"/>
            </a:pPr>
            <a:r>
              <a:rPr lang="en-US" sz="1800" b="1" dirty="0">
                <a:solidFill>
                  <a:srgbClr val="FF0000"/>
                </a:solidFill>
                <a:effectLst/>
                <a:latin typeface="Calibri" panose="020F0502020204030204" pitchFamily="34" charset="0"/>
                <a:ea typeface="Calibri" panose="020F0502020204030204" pitchFamily="34" charset="0"/>
              </a:rPr>
              <a:t>No maximum temperature</a:t>
            </a:r>
            <a:r>
              <a:rPr lang="en-US" sz="1800" dirty="0">
                <a:solidFill>
                  <a:srgbClr val="000000"/>
                </a:solidFill>
                <a:effectLst/>
                <a:latin typeface="Calibri" panose="020F0502020204030204" pitchFamily="34" charset="0"/>
                <a:ea typeface="Calibri" panose="020F0502020204030204" pitchFamily="34" charset="0"/>
              </a:rPr>
              <a:t>, but “excessive heat” is prohibited </a:t>
            </a:r>
            <a:r>
              <a:rPr lang="en-US" sz="1800" dirty="0">
                <a:solidFill>
                  <a:srgbClr val="000000"/>
                </a:solidFill>
                <a:latin typeface="Calibri" panose="020F0502020204030204" pitchFamily="34" charset="0"/>
                <a:ea typeface="Calibri" panose="020F0502020204030204" pitchFamily="34" charset="0"/>
              </a:rPr>
              <a:t>in all rooms used by students or staff </a:t>
            </a:r>
            <a:r>
              <a:rPr lang="en-US" sz="1800" dirty="0">
                <a:solidFill>
                  <a:srgbClr val="000000"/>
                </a:solidFill>
                <a:effectLst/>
                <a:latin typeface="Calibri" panose="020F0502020204030204" pitchFamily="34" charset="0"/>
                <a:ea typeface="Calibri" panose="020F0502020204030204" pitchFamily="34" charset="0"/>
              </a:rPr>
              <a:t>(</a:t>
            </a:r>
            <a:r>
              <a:rPr lang="en-US" sz="1800" u="sng" dirty="0">
                <a:solidFill>
                  <a:srgbClr val="527B99"/>
                </a:solidFill>
                <a:effectLst/>
                <a:latin typeface="Calibri" panose="020F0502020204030204" pitchFamily="34" charset="0"/>
                <a:ea typeface="Calibri" panose="020F0502020204030204" pitchFamily="34" charset="0"/>
                <a:hlinkClick r:id="rId3"/>
              </a:rPr>
              <a:t>WAC 246-366-080</a:t>
            </a:r>
            <a:r>
              <a:rPr lang="en-US" sz="1800" dirty="0">
                <a:solidFill>
                  <a:srgbClr val="000000"/>
                </a:solidFill>
                <a:effectLst/>
                <a:latin typeface="Calibri" panose="020F0502020204030204" pitchFamily="34" charset="0"/>
                <a:ea typeface="Calibri" panose="020F0502020204030204" pitchFamily="34" charset="0"/>
              </a:rPr>
              <a:t>) </a:t>
            </a:r>
          </a:p>
          <a:p>
            <a:pPr marL="804863" lvl="1" indent="-285750">
              <a:spcBef>
                <a:spcPts val="0"/>
              </a:spcBef>
              <a:spcAft>
                <a:spcPts val="600"/>
              </a:spcAft>
              <a:buFont typeface="Arial" panose="020B0604020202020204" pitchFamily="34" charset="0"/>
              <a:buChar char="•"/>
            </a:pPr>
            <a:r>
              <a:rPr lang="en-US" sz="1400" dirty="0">
                <a:solidFill>
                  <a:srgbClr val="000000"/>
                </a:solidFill>
                <a:effectLst/>
                <a:latin typeface="Calibri" panose="020F0502020204030204" pitchFamily="34" charset="0"/>
                <a:ea typeface="Calibri" panose="020F0502020204030204" pitchFamily="34" charset="0"/>
              </a:rPr>
              <a:t>Some school districts may have rules or guidance</a:t>
            </a:r>
          </a:p>
          <a:p>
            <a:pPr marL="285750" marR="0" indent="-285750">
              <a:spcBef>
                <a:spcPts val="0"/>
              </a:spcBef>
              <a:spcAft>
                <a:spcPts val="1125"/>
              </a:spcAft>
              <a:buFont typeface="Arial" panose="020B0604020202020204" pitchFamily="34" charset="0"/>
              <a:buChar char="•"/>
            </a:pPr>
            <a:r>
              <a:rPr lang="en-US" sz="1800" dirty="0">
                <a:solidFill>
                  <a:srgbClr val="000000"/>
                </a:solidFill>
                <a:latin typeface="Calibri" panose="020F0502020204030204" pitchFamily="34" charset="0"/>
                <a:ea typeface="Calibri" panose="020F0502020204030204" pitchFamily="34" charset="0"/>
              </a:rPr>
              <a:t>E</a:t>
            </a:r>
            <a:r>
              <a:rPr lang="en-US" sz="1800" dirty="0">
                <a:solidFill>
                  <a:srgbClr val="000000"/>
                </a:solidFill>
                <a:effectLst/>
                <a:latin typeface="Calibri" panose="020F0502020204030204" pitchFamily="34" charset="0"/>
                <a:ea typeface="Calibri" panose="020F0502020204030204" pitchFamily="34" charset="0"/>
              </a:rPr>
              <a:t>xercise caution and common sense during an excessive heat event</a:t>
            </a:r>
          </a:p>
          <a:p>
            <a:pPr marL="285750" marR="0" indent="-285750">
              <a:spcBef>
                <a:spcPts val="0"/>
              </a:spcBef>
              <a:spcAft>
                <a:spcPts val="600"/>
              </a:spcAft>
              <a:buFont typeface="Arial" panose="020B0604020202020204" pitchFamily="34" charset="0"/>
              <a:buChar char="•"/>
            </a:pPr>
            <a:r>
              <a:rPr lang="en-US" sz="1800" dirty="0">
                <a:solidFill>
                  <a:srgbClr val="000000"/>
                </a:solidFill>
                <a:effectLst/>
                <a:latin typeface="Calibri" panose="020F0502020204030204" pitchFamily="34" charset="0"/>
                <a:ea typeface="Calibri" panose="020F0502020204030204" pitchFamily="34" charset="0"/>
              </a:rPr>
              <a:t>Use </a:t>
            </a:r>
            <a:r>
              <a:rPr lang="en-US" sz="1800" dirty="0">
                <a:solidFill>
                  <a:srgbClr val="000000"/>
                </a:solidFill>
                <a:latin typeface="Calibri" panose="020F0502020204030204" pitchFamily="34" charset="0"/>
                <a:ea typeface="Calibri" panose="020F0502020204030204" pitchFamily="34" charset="0"/>
                <a:hlinkClick r:id="rId4"/>
              </a:rPr>
              <a:t>ASHRAE 55</a:t>
            </a:r>
            <a:r>
              <a:rPr lang="en-US" sz="1800" dirty="0">
                <a:solidFill>
                  <a:srgbClr val="000000"/>
                </a:solidFill>
                <a:effectLst/>
                <a:latin typeface="Calibri" panose="020F0502020204030204" pitchFamily="34" charset="0"/>
                <a:ea typeface="Calibri" panose="020F0502020204030204" pitchFamily="34" charset="0"/>
              </a:rPr>
              <a:t> to determine thermal comfort (“normal indoor clothing”)</a:t>
            </a:r>
          </a:p>
          <a:p>
            <a:pPr marL="804863" lvl="1" indent="-285750">
              <a:spcBef>
                <a:spcPts val="0"/>
              </a:spcBef>
              <a:spcAft>
                <a:spcPts val="600"/>
              </a:spcAft>
              <a:buFont typeface="Arial" panose="020B0604020202020204" pitchFamily="34" charset="0"/>
              <a:buChar char="•"/>
            </a:pPr>
            <a:r>
              <a:rPr lang="en-US" sz="1800" dirty="0">
                <a:solidFill>
                  <a:srgbClr val="000000"/>
                </a:solidFill>
                <a:effectLst/>
                <a:latin typeface="Calibri" panose="020F0502020204030204" pitchFamily="34" charset="0"/>
                <a:ea typeface="Calibri" panose="020F0502020204030204" pitchFamily="34" charset="0"/>
              </a:rPr>
              <a:t>At RH = 60 %:  Winter:  68-74.5</a:t>
            </a:r>
            <a:r>
              <a:rPr lang="en-US" sz="1800" baseline="30000" dirty="0">
                <a:solidFill>
                  <a:srgbClr val="000000"/>
                </a:solidFill>
                <a:effectLst/>
                <a:latin typeface="Calibri" panose="020F0502020204030204" pitchFamily="34" charset="0"/>
                <a:ea typeface="Calibri" panose="020F0502020204030204" pitchFamily="34" charset="0"/>
              </a:rPr>
              <a:t> </a:t>
            </a:r>
            <a:r>
              <a:rPr lang="en-US" sz="1800" baseline="30000" dirty="0" err="1">
                <a:solidFill>
                  <a:srgbClr val="000000"/>
                </a:solidFill>
                <a:effectLst/>
                <a:latin typeface="Calibri" panose="020F0502020204030204" pitchFamily="34" charset="0"/>
                <a:ea typeface="Calibri" panose="020F0502020204030204" pitchFamily="34" charset="0"/>
              </a:rPr>
              <a:t>o</a:t>
            </a:r>
            <a:r>
              <a:rPr lang="en-US" sz="1800" dirty="0" err="1">
                <a:solidFill>
                  <a:srgbClr val="000000"/>
                </a:solidFill>
                <a:effectLst/>
                <a:latin typeface="Calibri" panose="020F0502020204030204" pitchFamily="34" charset="0"/>
                <a:ea typeface="Calibri" panose="020F0502020204030204" pitchFamily="34" charset="0"/>
              </a:rPr>
              <a:t>F</a:t>
            </a:r>
            <a:r>
              <a:rPr lang="en-US" sz="1800" dirty="0">
                <a:solidFill>
                  <a:srgbClr val="000000"/>
                </a:solidFill>
                <a:effectLst/>
                <a:latin typeface="Calibri" panose="020F0502020204030204" pitchFamily="34" charset="0"/>
                <a:ea typeface="Calibri" panose="020F0502020204030204" pitchFamily="34" charset="0"/>
              </a:rPr>
              <a:t>, Summer:  74.5-79</a:t>
            </a:r>
            <a:r>
              <a:rPr lang="en-US" sz="1800" baseline="30000" dirty="0">
                <a:solidFill>
                  <a:srgbClr val="000000"/>
                </a:solidFill>
                <a:effectLst/>
                <a:latin typeface="Calibri" panose="020F0502020204030204" pitchFamily="34" charset="0"/>
                <a:ea typeface="Calibri" panose="020F0502020204030204" pitchFamily="34" charset="0"/>
              </a:rPr>
              <a:t> </a:t>
            </a:r>
            <a:r>
              <a:rPr lang="en-US" sz="1800" baseline="30000" dirty="0" err="1">
                <a:solidFill>
                  <a:srgbClr val="000000"/>
                </a:solidFill>
                <a:effectLst/>
                <a:latin typeface="Calibri" panose="020F0502020204030204" pitchFamily="34" charset="0"/>
                <a:ea typeface="Calibri" panose="020F0502020204030204" pitchFamily="34" charset="0"/>
              </a:rPr>
              <a:t>o</a:t>
            </a:r>
            <a:r>
              <a:rPr lang="en-US" sz="1800" dirty="0" err="1">
                <a:solidFill>
                  <a:srgbClr val="000000"/>
                </a:solidFill>
                <a:effectLst/>
                <a:latin typeface="Calibri" panose="020F0502020204030204" pitchFamily="34" charset="0"/>
                <a:ea typeface="Calibri" panose="020F0502020204030204" pitchFamily="34" charset="0"/>
              </a:rPr>
              <a:t>F</a:t>
            </a:r>
            <a:endParaRPr lang="en-US" sz="1800" dirty="0">
              <a:solidFill>
                <a:srgbClr val="000000"/>
              </a:solidFill>
              <a:effectLst/>
              <a:latin typeface="Calibri" panose="020F0502020204030204" pitchFamily="34" charset="0"/>
              <a:ea typeface="Calibri" panose="020F0502020204030204" pitchFamily="34" charset="0"/>
            </a:endParaRPr>
          </a:p>
          <a:p>
            <a:pPr marL="804863" lvl="1" indent="-285750">
              <a:spcBef>
                <a:spcPts val="0"/>
              </a:spcBef>
              <a:spcAft>
                <a:spcPts val="600"/>
              </a:spcAft>
              <a:buFont typeface="Arial" panose="020B0604020202020204" pitchFamily="34" charset="0"/>
              <a:buChar char="•"/>
            </a:pPr>
            <a:r>
              <a:rPr lang="en-US" sz="1800" dirty="0">
                <a:solidFill>
                  <a:srgbClr val="000000"/>
                </a:solidFill>
                <a:effectLst/>
                <a:latin typeface="Calibri" panose="020F0502020204030204" pitchFamily="34" charset="0"/>
                <a:ea typeface="Calibri" panose="020F0502020204030204" pitchFamily="34" charset="0"/>
              </a:rPr>
              <a:t>At RH = 40 %:  Winter:  69-75.5</a:t>
            </a:r>
            <a:r>
              <a:rPr lang="en-US" sz="1800" baseline="30000" dirty="0">
                <a:solidFill>
                  <a:srgbClr val="000000"/>
                </a:solidFill>
                <a:effectLst/>
                <a:latin typeface="Calibri" panose="020F0502020204030204" pitchFamily="34" charset="0"/>
                <a:ea typeface="Calibri" panose="020F0502020204030204" pitchFamily="34" charset="0"/>
              </a:rPr>
              <a:t> </a:t>
            </a:r>
            <a:r>
              <a:rPr lang="en-US" sz="1800" baseline="30000" dirty="0" err="1">
                <a:solidFill>
                  <a:srgbClr val="000000"/>
                </a:solidFill>
                <a:effectLst/>
                <a:latin typeface="Calibri" panose="020F0502020204030204" pitchFamily="34" charset="0"/>
                <a:ea typeface="Calibri" panose="020F0502020204030204" pitchFamily="34" charset="0"/>
              </a:rPr>
              <a:t>o</a:t>
            </a:r>
            <a:r>
              <a:rPr lang="en-US" sz="1800" dirty="0" err="1">
                <a:solidFill>
                  <a:srgbClr val="000000"/>
                </a:solidFill>
                <a:effectLst/>
                <a:latin typeface="Calibri" panose="020F0502020204030204" pitchFamily="34" charset="0"/>
                <a:ea typeface="Calibri" panose="020F0502020204030204" pitchFamily="34" charset="0"/>
              </a:rPr>
              <a:t>F</a:t>
            </a:r>
            <a:r>
              <a:rPr lang="en-US" sz="1800" dirty="0">
                <a:solidFill>
                  <a:srgbClr val="000000"/>
                </a:solidFill>
                <a:effectLst/>
                <a:latin typeface="Calibri" panose="020F0502020204030204" pitchFamily="34" charset="0"/>
                <a:ea typeface="Calibri" panose="020F0502020204030204" pitchFamily="34" charset="0"/>
              </a:rPr>
              <a:t>, Summer:  74.5-81</a:t>
            </a:r>
            <a:r>
              <a:rPr lang="en-US" sz="1800" baseline="30000" dirty="0">
                <a:solidFill>
                  <a:srgbClr val="000000"/>
                </a:solidFill>
                <a:effectLst/>
                <a:latin typeface="Calibri" panose="020F0502020204030204" pitchFamily="34" charset="0"/>
                <a:ea typeface="Calibri" panose="020F0502020204030204" pitchFamily="34" charset="0"/>
              </a:rPr>
              <a:t> </a:t>
            </a:r>
            <a:r>
              <a:rPr lang="en-US" sz="1800" baseline="30000" dirty="0" err="1">
                <a:solidFill>
                  <a:srgbClr val="000000"/>
                </a:solidFill>
                <a:effectLst/>
                <a:latin typeface="Calibri" panose="020F0502020204030204" pitchFamily="34" charset="0"/>
                <a:ea typeface="Calibri" panose="020F0502020204030204" pitchFamily="34" charset="0"/>
              </a:rPr>
              <a:t>o</a:t>
            </a:r>
            <a:r>
              <a:rPr lang="en-US" sz="1800" dirty="0" err="1">
                <a:solidFill>
                  <a:srgbClr val="000000"/>
                </a:solidFill>
                <a:effectLst/>
                <a:latin typeface="Calibri" panose="020F0502020204030204" pitchFamily="34" charset="0"/>
                <a:ea typeface="Calibri" panose="020F0502020204030204" pitchFamily="34" charset="0"/>
              </a:rPr>
              <a:t>F</a:t>
            </a:r>
            <a:endParaRPr lang="en-US" sz="1800" dirty="0">
              <a:solidFill>
                <a:schemeClr val="tx1"/>
              </a:solidFill>
              <a:latin typeface="Calibri" panose="020F0502020204030204" pitchFamily="34" charset="0"/>
              <a:ea typeface="Calibri" panose="020F0502020204030204" pitchFamily="34" charset="0"/>
            </a:endParaRPr>
          </a:p>
          <a:p>
            <a:pPr marL="804863" lvl="1" indent="-285750">
              <a:spcBef>
                <a:spcPts val="0"/>
              </a:spcBef>
              <a:spcAft>
                <a:spcPts val="1125"/>
              </a:spcAft>
              <a:buFont typeface="Arial" panose="020B0604020202020204" pitchFamily="34" charset="0"/>
              <a:buChar char="•"/>
            </a:pPr>
            <a:r>
              <a:rPr lang="en-US" sz="1800" dirty="0">
                <a:solidFill>
                  <a:srgbClr val="000000"/>
                </a:solidFill>
                <a:effectLst/>
                <a:latin typeface="Calibri" panose="020F0502020204030204" pitchFamily="34" charset="0"/>
                <a:ea typeface="Calibri" panose="020F0502020204030204" pitchFamily="34" charset="0"/>
              </a:rPr>
              <a:t>The Washington Sustainable Schools Protocol requires compliance</a:t>
            </a:r>
            <a:endParaRPr lang="en-US" dirty="0"/>
          </a:p>
        </p:txBody>
      </p:sp>
      <p:sp>
        <p:nvSpPr>
          <p:cNvPr id="3" name="Title 2">
            <a:extLst>
              <a:ext uri="{FF2B5EF4-FFF2-40B4-BE49-F238E27FC236}">
                <a16:creationId xmlns:a16="http://schemas.microsoft.com/office/drawing/2014/main" id="{02FFB5F8-0B7C-D06F-5A7D-F856A5769DE4}"/>
              </a:ext>
            </a:extLst>
          </p:cNvPr>
          <p:cNvSpPr>
            <a:spLocks noGrp="1"/>
          </p:cNvSpPr>
          <p:nvPr>
            <p:ph type="title"/>
          </p:nvPr>
        </p:nvSpPr>
        <p:spPr/>
        <p:txBody>
          <a:bodyPr>
            <a:normAutofit fontScale="90000"/>
          </a:bodyPr>
          <a:lstStyle/>
          <a:p>
            <a:r>
              <a:rPr lang="en-US" b="0" dirty="0">
                <a:latin typeface="Century Gothic" panose="020B0502020202020204" pitchFamily="34" charset="0"/>
              </a:rPr>
              <a:t>Indoor Environmental Quality – Temperature in Schools</a:t>
            </a:r>
            <a:endParaRPr lang="en-US" dirty="0"/>
          </a:p>
        </p:txBody>
      </p:sp>
      <p:sp>
        <p:nvSpPr>
          <p:cNvPr id="6" name="TextBox 5">
            <a:extLst>
              <a:ext uri="{FF2B5EF4-FFF2-40B4-BE49-F238E27FC236}">
                <a16:creationId xmlns:a16="http://schemas.microsoft.com/office/drawing/2014/main" id="{1E371A5A-EA59-8AC1-A95B-800E632EB3AE}"/>
              </a:ext>
            </a:extLst>
          </p:cNvPr>
          <p:cNvSpPr txBox="1"/>
          <p:nvPr/>
        </p:nvSpPr>
        <p:spPr>
          <a:xfrm>
            <a:off x="8583930" y="2091076"/>
            <a:ext cx="3403282" cy="3426579"/>
          </a:xfrm>
          <a:prstGeom prst="rect">
            <a:avLst/>
          </a:prstGeo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wrap="square">
            <a:spAutoFit/>
          </a:bodyPr>
          <a:lstStyle/>
          <a:p>
            <a:pPr marL="0" marR="0">
              <a:spcBef>
                <a:spcPts val="0"/>
              </a:spcBef>
              <a:spcAft>
                <a:spcPts val="1125"/>
              </a:spcAft>
            </a:pPr>
            <a:r>
              <a:rPr lang="en-US" sz="1800" dirty="0">
                <a:solidFill>
                  <a:srgbClr val="000000"/>
                </a:solidFill>
                <a:effectLst/>
                <a:latin typeface="Calibri" panose="020F0502020204030204" pitchFamily="34" charset="0"/>
                <a:ea typeface="Calibri" panose="020F0502020204030204" pitchFamily="34" charset="0"/>
              </a:rPr>
              <a:t>Additional Resources:</a:t>
            </a:r>
          </a:p>
          <a:p>
            <a:pPr marL="0" marR="0">
              <a:spcBef>
                <a:spcPts val="0"/>
              </a:spcBef>
              <a:spcAft>
                <a:spcPts val="1125"/>
              </a:spcAft>
            </a:pPr>
            <a:r>
              <a:rPr lang="en-US" sz="1800" dirty="0">
                <a:solidFill>
                  <a:srgbClr val="000000"/>
                </a:solidFill>
                <a:effectLst/>
                <a:latin typeface="Calibri" panose="020F0502020204030204" pitchFamily="34" charset="0"/>
                <a:ea typeface="Calibri" panose="020F0502020204030204" pitchFamily="34" charset="0"/>
                <a:hlinkClick r:id="rId5"/>
              </a:rPr>
              <a:t>ASHRAE Center for the Built Environment (CBE) Thermal Comfort Tool</a:t>
            </a:r>
            <a:r>
              <a:rPr lang="en-US" sz="1800" dirty="0">
                <a:solidFill>
                  <a:srgbClr val="000000"/>
                </a:solidFill>
                <a:effectLst/>
                <a:latin typeface="Calibri" panose="020F0502020204030204" pitchFamily="34" charset="0"/>
                <a:ea typeface="Calibri" panose="020F0502020204030204" pitchFamily="34" charset="0"/>
              </a:rPr>
              <a:t> </a:t>
            </a:r>
          </a:p>
          <a:p>
            <a:pPr marL="0" marR="0">
              <a:spcBef>
                <a:spcPts val="0"/>
              </a:spcBef>
              <a:spcAft>
                <a:spcPts val="1125"/>
              </a:spcAft>
            </a:pPr>
            <a:r>
              <a:rPr lang="en-US" sz="1800" u="sng" dirty="0">
                <a:solidFill>
                  <a:srgbClr val="527B99"/>
                </a:solidFill>
                <a:effectLst/>
                <a:latin typeface="Calibri" panose="020F0502020204030204" pitchFamily="34" charset="0"/>
                <a:ea typeface="Calibri" panose="020F0502020204030204" pitchFamily="34" charset="0"/>
                <a:hlinkClick r:id="rId6"/>
              </a:rPr>
              <a:t>Cooling indoor spaces without air conditioning (wa.gov)</a:t>
            </a:r>
            <a:endParaRPr lang="en-US" sz="1800" dirty="0">
              <a:effectLst/>
              <a:latin typeface="Calibri" panose="020F0502020204030204" pitchFamily="34" charset="0"/>
              <a:ea typeface="Calibri" panose="020F0502020204030204" pitchFamily="34" charset="0"/>
            </a:endParaRPr>
          </a:p>
          <a:p>
            <a:pPr marL="0" marR="0">
              <a:spcBef>
                <a:spcPts val="0"/>
              </a:spcBef>
              <a:spcAft>
                <a:spcPts val="1125"/>
              </a:spcAft>
            </a:pPr>
            <a:r>
              <a:rPr lang="en-US" sz="1800" u="sng" dirty="0">
                <a:solidFill>
                  <a:srgbClr val="527B99"/>
                </a:solidFill>
                <a:effectLst/>
                <a:latin typeface="Calibri" panose="020F0502020204030204" pitchFamily="34" charset="0"/>
                <a:ea typeface="Calibri" panose="020F0502020204030204" pitchFamily="34" charset="0"/>
                <a:hlinkClick r:id="rId7"/>
              </a:rPr>
              <a:t>Child Care Weather Watch (c-uphd.org)</a:t>
            </a:r>
            <a:endParaRPr lang="en-US" sz="1800" dirty="0">
              <a:effectLst/>
              <a:latin typeface="Calibri" panose="020F0502020204030204" pitchFamily="34" charset="0"/>
              <a:ea typeface="Calibri" panose="020F0502020204030204" pitchFamily="34" charset="0"/>
            </a:endParaRPr>
          </a:p>
          <a:p>
            <a:pPr marL="0" marR="0">
              <a:spcBef>
                <a:spcPts val="0"/>
              </a:spcBef>
              <a:spcAft>
                <a:spcPts val="1125"/>
              </a:spcAft>
            </a:pPr>
            <a:r>
              <a:rPr lang="en-US" sz="1800" u="sng" dirty="0">
                <a:solidFill>
                  <a:srgbClr val="527B99"/>
                </a:solidFill>
                <a:effectLst/>
                <a:latin typeface="Calibri" panose="020F0502020204030204" pitchFamily="34" charset="0"/>
                <a:ea typeface="Calibri" panose="020F0502020204030204" pitchFamily="34" charset="0"/>
                <a:hlinkClick r:id="rId8"/>
              </a:rPr>
              <a:t>Protecting-Californians-with-Heat-Resilient-Schools.pdf (ucla.edu)</a:t>
            </a:r>
            <a:endParaRPr lang="en-US" dirty="0"/>
          </a:p>
        </p:txBody>
      </p:sp>
      <p:sp>
        <p:nvSpPr>
          <p:cNvPr id="7" name="TextBox 6">
            <a:extLst>
              <a:ext uri="{FF2B5EF4-FFF2-40B4-BE49-F238E27FC236}">
                <a16:creationId xmlns:a16="http://schemas.microsoft.com/office/drawing/2014/main" id="{BC9BEB86-3799-D671-A4F6-1B55B4D21F4C}"/>
              </a:ext>
            </a:extLst>
          </p:cNvPr>
          <p:cNvSpPr txBox="1"/>
          <p:nvPr/>
        </p:nvSpPr>
        <p:spPr>
          <a:xfrm>
            <a:off x="8639647" y="5676194"/>
            <a:ext cx="3228202" cy="1015663"/>
          </a:xfrm>
          <a:prstGeom prst="rect">
            <a:avLst/>
          </a:prstGeom>
          <a:noFill/>
        </p:spPr>
        <p:txBody>
          <a:bodyPr wrap="square">
            <a:spAutoFit/>
          </a:bodyPr>
          <a:lstStyle/>
          <a:p>
            <a:pPr marL="342900" indent="-342900">
              <a:buAutoNum type="arabicParenBoth"/>
            </a:pPr>
            <a:r>
              <a:rPr lang="en-US" sz="1200" dirty="0">
                <a:solidFill>
                  <a:srgbClr val="000000"/>
                </a:solidFill>
                <a:latin typeface="Calibri" panose="020F0502020204030204" pitchFamily="34" charset="0"/>
                <a:ea typeface="Calibri" panose="020F0502020204030204" pitchFamily="34" charset="0"/>
                <a:hlinkClick r:id="rId9"/>
              </a:rPr>
              <a:t>Harvard Kenney School 2018 working paper</a:t>
            </a:r>
            <a:endParaRPr lang="en-US" sz="1200" dirty="0">
              <a:solidFill>
                <a:srgbClr val="000000"/>
              </a:solidFill>
              <a:latin typeface="Calibri" panose="020F0502020204030204" pitchFamily="34" charset="0"/>
              <a:ea typeface="Calibri" panose="020F0502020204030204" pitchFamily="34" charset="0"/>
            </a:endParaRPr>
          </a:p>
          <a:p>
            <a:pPr marL="342900" indent="-342900">
              <a:buAutoNum type="arabicParenBoth"/>
            </a:pPr>
            <a:r>
              <a:rPr lang="en-US" sz="1200" dirty="0">
                <a:hlinkClick r:id="rId10"/>
              </a:rPr>
              <a:t>Park et., 2020 </a:t>
            </a:r>
            <a:r>
              <a:rPr lang="en-US" sz="1200" dirty="0" err="1">
                <a:hlinkClick r:id="rId10"/>
              </a:rPr>
              <a:t>doi</a:t>
            </a:r>
            <a:r>
              <a:rPr lang="en-US" sz="1200" dirty="0">
                <a:hlinkClick r:id="rId10"/>
              </a:rPr>
              <a:t>: 10.1038/s41562-020-00959-9 </a:t>
            </a:r>
            <a:endParaRPr lang="en-US" sz="1200" dirty="0"/>
          </a:p>
          <a:p>
            <a:pPr marL="342900" indent="-342900">
              <a:buAutoNum type="arabicParenBoth"/>
            </a:pPr>
            <a:r>
              <a:rPr lang="en-US" sz="1200" dirty="0">
                <a:hlinkClick r:id="rId11"/>
              </a:rPr>
              <a:t>NEA article: Without Air Conditioning, Students and Staff Suffer</a:t>
            </a:r>
            <a:endParaRPr lang="en-US" sz="1200" dirty="0"/>
          </a:p>
        </p:txBody>
      </p:sp>
    </p:spTree>
    <p:extLst>
      <p:ext uri="{BB962C8B-B14F-4D97-AF65-F5344CB8AC3E}">
        <p14:creationId xmlns:p14="http://schemas.microsoft.com/office/powerpoint/2010/main" val="23575866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01F666-3707-85FB-D1EB-804DF159403F}"/>
              </a:ext>
            </a:extLst>
          </p:cNvPr>
          <p:cNvSpPr>
            <a:spLocks noGrp="1"/>
          </p:cNvSpPr>
          <p:nvPr>
            <p:ph type="title"/>
          </p:nvPr>
        </p:nvSpPr>
        <p:spPr>
          <a:xfrm>
            <a:off x="1806388" y="1228165"/>
            <a:ext cx="8579224" cy="1363363"/>
          </a:xfrm>
        </p:spPr>
        <p:txBody>
          <a:bodyPr>
            <a:normAutofit fontScale="90000"/>
          </a:bodyPr>
          <a:lstStyle/>
          <a:p>
            <a:r>
              <a:rPr lang="en-US" sz="3200" dirty="0">
                <a:effectLst/>
                <a:latin typeface="Calibri" panose="020F0502020204030204" pitchFamily="34" charset="0"/>
                <a:ea typeface="Calibri" panose="020F0502020204030204" pitchFamily="34" charset="0"/>
                <a:cs typeface="Calibri" panose="020F0502020204030204" pitchFamily="34" charset="0"/>
              </a:rPr>
              <a:t>The Washington DOH School Environmental Health &amp; Safety and Indoor Air Quality Program has resources for residents, schools, and local health partners.</a:t>
            </a:r>
            <a:endParaRPr lang="en-US" dirty="0"/>
          </a:p>
        </p:txBody>
      </p:sp>
    </p:spTree>
    <p:extLst>
      <p:ext uri="{BB962C8B-B14F-4D97-AF65-F5344CB8AC3E}">
        <p14:creationId xmlns:p14="http://schemas.microsoft.com/office/powerpoint/2010/main" val="268278085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A309A58-76CE-111A-8D62-308D09B616D2}"/>
              </a:ext>
            </a:extLst>
          </p:cNvPr>
          <p:cNvPicPr>
            <a:picLocks noChangeAspect="1"/>
          </p:cNvPicPr>
          <p:nvPr/>
        </p:nvPicPr>
        <p:blipFill>
          <a:blip r:embed="rId3"/>
          <a:stretch>
            <a:fillRect/>
          </a:stretch>
        </p:blipFill>
        <p:spPr>
          <a:xfrm>
            <a:off x="3642711" y="498806"/>
            <a:ext cx="8549289" cy="6359194"/>
          </a:xfrm>
          <a:prstGeom prst="rect">
            <a:avLst/>
          </a:prstGeom>
        </p:spPr>
      </p:pic>
      <p:sp>
        <p:nvSpPr>
          <p:cNvPr id="3" name="Text Placeholder 2">
            <a:extLst>
              <a:ext uri="{FF2B5EF4-FFF2-40B4-BE49-F238E27FC236}">
                <a16:creationId xmlns:a16="http://schemas.microsoft.com/office/drawing/2014/main" id="{6DF2F9E7-69E4-47BA-D107-D2E508B37BB9}"/>
              </a:ext>
            </a:extLst>
          </p:cNvPr>
          <p:cNvSpPr>
            <a:spLocks noGrp="1"/>
          </p:cNvSpPr>
          <p:nvPr>
            <p:ph type="body" sz="quarter" idx="11"/>
          </p:nvPr>
        </p:nvSpPr>
        <p:spPr>
          <a:xfrm>
            <a:off x="0" y="1881836"/>
            <a:ext cx="3384870" cy="461314"/>
          </a:xfrm>
        </p:spPr>
        <p:txBody>
          <a:bodyPr/>
          <a:lstStyle/>
          <a:p>
            <a:pPr algn="ctr"/>
            <a:r>
              <a:rPr lang="en-US" b="0" dirty="0">
                <a:latin typeface="Century Gothic" panose="020B0502020202020204" pitchFamily="34" charset="0"/>
              </a:rPr>
              <a:t>Heat Risk</a:t>
            </a:r>
            <a:br>
              <a:rPr lang="en-US" b="0" dirty="0">
                <a:latin typeface="Century Gothic" panose="020B0502020202020204" pitchFamily="34" charset="0"/>
              </a:rPr>
            </a:br>
            <a:endParaRPr lang="en-US" dirty="0">
              <a:latin typeface="Century Gothic" panose="020B0502020202020204" pitchFamily="34" charset="0"/>
            </a:endParaRPr>
          </a:p>
        </p:txBody>
      </p:sp>
      <p:sp>
        <p:nvSpPr>
          <p:cNvPr id="4" name="Text Placeholder 3">
            <a:extLst>
              <a:ext uri="{FF2B5EF4-FFF2-40B4-BE49-F238E27FC236}">
                <a16:creationId xmlns:a16="http://schemas.microsoft.com/office/drawing/2014/main" id="{02DC2972-4368-5A90-FD1B-088CF3BA1221}"/>
              </a:ext>
            </a:extLst>
          </p:cNvPr>
          <p:cNvSpPr>
            <a:spLocks noGrp="1"/>
          </p:cNvSpPr>
          <p:nvPr>
            <p:ph type="body" sz="half" idx="10"/>
          </p:nvPr>
        </p:nvSpPr>
        <p:spPr>
          <a:xfrm>
            <a:off x="377191" y="2510488"/>
            <a:ext cx="2766059" cy="4187492"/>
          </a:xfrm>
        </p:spPr>
        <p:txBody>
          <a:bodyPr/>
          <a:lstStyle/>
          <a:p>
            <a:pPr marL="342900" indent="-342900">
              <a:buFont typeface="Arial" panose="020B0604020202020204" pitchFamily="34" charset="0"/>
              <a:buChar char="•"/>
            </a:pPr>
            <a:r>
              <a:rPr lang="en-US" dirty="0"/>
              <a:t>Useful metric that’s currently used by western US NWS </a:t>
            </a:r>
          </a:p>
          <a:p>
            <a:pPr marL="342900" indent="-342900">
              <a:buFont typeface="Arial" panose="020B0604020202020204" pitchFamily="34" charset="0"/>
              <a:buChar char="•"/>
            </a:pPr>
            <a:r>
              <a:rPr lang="en-US" dirty="0"/>
              <a:t>Considers climate/location (normalized), event length, overnight low, daytime high, time of year </a:t>
            </a:r>
          </a:p>
          <a:p>
            <a:pPr marL="342900" indent="-342900">
              <a:buFont typeface="Arial" panose="020B0604020202020204" pitchFamily="34" charset="0"/>
              <a:buChar char="•"/>
            </a:pPr>
            <a:r>
              <a:rPr lang="en-US" dirty="0"/>
              <a:t>Uses AQI colors</a:t>
            </a:r>
          </a:p>
        </p:txBody>
      </p:sp>
      <p:sp>
        <p:nvSpPr>
          <p:cNvPr id="5" name="Title 4">
            <a:extLst>
              <a:ext uri="{FF2B5EF4-FFF2-40B4-BE49-F238E27FC236}">
                <a16:creationId xmlns:a16="http://schemas.microsoft.com/office/drawing/2014/main" id="{74602F0B-E2F9-E254-86DF-7BF36A2B411B}"/>
              </a:ext>
            </a:extLst>
          </p:cNvPr>
          <p:cNvSpPr>
            <a:spLocks noGrp="1"/>
          </p:cNvSpPr>
          <p:nvPr>
            <p:ph type="title"/>
          </p:nvPr>
        </p:nvSpPr>
        <p:spPr>
          <a:xfrm>
            <a:off x="0" y="160020"/>
            <a:ext cx="3384869" cy="1554479"/>
          </a:xfrm>
        </p:spPr>
        <p:txBody>
          <a:bodyPr>
            <a:normAutofit fontScale="90000"/>
          </a:bodyPr>
          <a:lstStyle/>
          <a:p>
            <a:pPr algn="ctr"/>
            <a:r>
              <a:rPr lang="en-US" b="0" dirty="0">
                <a:latin typeface="Century Gothic" panose="020B0502020202020204" pitchFamily="34" charset="0"/>
              </a:rPr>
              <a:t>Indoor Environmental Quality – Temperature</a:t>
            </a:r>
          </a:p>
        </p:txBody>
      </p:sp>
      <p:sp>
        <p:nvSpPr>
          <p:cNvPr id="13" name="TextBox 12">
            <a:extLst>
              <a:ext uri="{FF2B5EF4-FFF2-40B4-BE49-F238E27FC236}">
                <a16:creationId xmlns:a16="http://schemas.microsoft.com/office/drawing/2014/main" id="{E3236D35-4473-824C-83AD-F352977750EE}"/>
              </a:ext>
            </a:extLst>
          </p:cNvPr>
          <p:cNvSpPr txBox="1"/>
          <p:nvPr/>
        </p:nvSpPr>
        <p:spPr>
          <a:xfrm>
            <a:off x="3642710" y="0"/>
            <a:ext cx="8549289" cy="369332"/>
          </a:xfrm>
          <a:prstGeom prst="rect">
            <a:avLst/>
          </a:prstGeom>
          <a:noFill/>
        </p:spPr>
        <p:txBody>
          <a:bodyPr wrap="square">
            <a:spAutoFit/>
          </a:bodyPr>
          <a:lstStyle/>
          <a:p>
            <a:pPr algn="ctr"/>
            <a:r>
              <a:rPr lang="en-US" dirty="0">
                <a:hlinkClick r:id="rId4"/>
              </a:rPr>
              <a:t>https://www.wrh.noaa.gov/wrh/heatrisk/</a:t>
            </a:r>
            <a:r>
              <a:rPr lang="en-US" dirty="0"/>
              <a:t> </a:t>
            </a:r>
          </a:p>
        </p:txBody>
      </p:sp>
    </p:spTree>
    <p:extLst>
      <p:ext uri="{BB962C8B-B14F-4D97-AF65-F5344CB8AC3E}">
        <p14:creationId xmlns:p14="http://schemas.microsoft.com/office/powerpoint/2010/main" val="13730386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31CEB2E-3D95-F9CB-14D4-5B73F908DF10}"/>
              </a:ext>
            </a:extLst>
          </p:cNvPr>
          <p:cNvSpPr>
            <a:spLocks noGrp="1"/>
          </p:cNvSpPr>
          <p:nvPr>
            <p:ph type="title"/>
          </p:nvPr>
        </p:nvSpPr>
        <p:spPr>
          <a:xfrm>
            <a:off x="4377690" y="212598"/>
            <a:ext cx="7509510" cy="598932"/>
          </a:xfrm>
        </p:spPr>
        <p:txBody>
          <a:bodyPr vert="horz" lIns="91440" tIns="45720" rIns="91440" bIns="45720" rtlCol="0" anchor="b">
            <a:noAutofit/>
          </a:bodyPr>
          <a:lstStyle/>
          <a:p>
            <a:pPr algn="ctr"/>
            <a:r>
              <a:rPr lang="en-US" sz="3200" dirty="0">
                <a:latin typeface="+mj-lt"/>
              </a:rPr>
              <a:t>Indoor Environmental Quality - Temperature</a:t>
            </a:r>
          </a:p>
        </p:txBody>
      </p:sp>
      <p:pic>
        <p:nvPicPr>
          <p:cNvPr id="21" name="Picture Placeholder 20" descr="A group of children eating at a table&#10;&#10;Description automatically generated with medium confidence">
            <a:extLst>
              <a:ext uri="{FF2B5EF4-FFF2-40B4-BE49-F238E27FC236}">
                <a16:creationId xmlns:a16="http://schemas.microsoft.com/office/drawing/2014/main" id="{6706AB93-4B6F-7DC9-806E-55383B69F655}"/>
              </a:ext>
            </a:extLst>
          </p:cNvPr>
          <p:cNvPicPr>
            <a:picLocks noGrp="1" noChangeAspect="1"/>
          </p:cNvPicPr>
          <p:nvPr>
            <p:ph type="pic" idx="11"/>
          </p:nvPr>
        </p:nvPicPr>
        <p:blipFill rotWithShape="1">
          <a:blip r:embed="rId3" cstate="screen">
            <a:extLst>
              <a:ext uri="{28A0092B-C50C-407E-A947-70E740481C1C}">
                <a14:useLocalDpi xmlns:a14="http://schemas.microsoft.com/office/drawing/2010/main"/>
              </a:ext>
            </a:extLst>
          </a:blip>
          <a:srcRect/>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8" name="Text Placeholder 7">
            <a:extLst>
              <a:ext uri="{FF2B5EF4-FFF2-40B4-BE49-F238E27FC236}">
                <a16:creationId xmlns:a16="http://schemas.microsoft.com/office/drawing/2014/main" id="{3DE5D286-D2AA-069F-E564-A62564EE99EF}"/>
              </a:ext>
            </a:extLst>
          </p:cNvPr>
          <p:cNvSpPr>
            <a:spLocks noGrp="1"/>
          </p:cNvSpPr>
          <p:nvPr>
            <p:ph type="body" sz="half" idx="10"/>
          </p:nvPr>
        </p:nvSpPr>
        <p:spPr>
          <a:xfrm>
            <a:off x="5052060" y="1024118"/>
            <a:ext cx="6835140" cy="5621284"/>
          </a:xfrm>
          <a:solidFill>
            <a:schemeClr val="bg1"/>
          </a:solidFill>
        </p:spPr>
        <p:txBody>
          <a:bodyPr vert="horz" lIns="91440" tIns="45720" rIns="91440" bIns="45720" rtlCol="0">
            <a:normAutofit/>
          </a:bodyPr>
          <a:lstStyle/>
          <a:p>
            <a:pPr marL="342900" indent="-228600">
              <a:spcBef>
                <a:spcPts val="300"/>
              </a:spcBef>
              <a:buFont typeface="Arial" panose="020B0604020202020204" pitchFamily="34" charset="0"/>
              <a:buChar char="•"/>
            </a:pPr>
            <a:r>
              <a:rPr lang="en-US" sz="2000" b="1" i="0" dirty="0">
                <a:effectLst/>
              </a:rPr>
              <a:t>High heat is the most dangerous weather in Washington</a:t>
            </a:r>
          </a:p>
          <a:p>
            <a:pPr marL="800100" lvl="1" indent="-228600">
              <a:spcBef>
                <a:spcPts val="300"/>
              </a:spcBef>
              <a:buFont typeface="Arial" panose="020B0604020202020204" pitchFamily="34" charset="0"/>
              <a:buChar char="•"/>
            </a:pPr>
            <a:r>
              <a:rPr lang="en-US" sz="1600" b="0" i="0" dirty="0">
                <a:solidFill>
                  <a:schemeClr val="tx1"/>
                </a:solidFill>
                <a:effectLst/>
              </a:rPr>
              <a:t>100 people died in one week in the </a:t>
            </a:r>
            <a:r>
              <a:rPr lang="en-US" sz="1600" b="0" i="0" u="sng" dirty="0">
                <a:solidFill>
                  <a:schemeClr val="tx1"/>
                </a:solidFill>
                <a:effectLst/>
                <a:hlinkClick r:id="rId4"/>
              </a:rPr>
              <a:t>2021 heat wave</a:t>
            </a:r>
            <a:endParaRPr lang="en-US" sz="1600" b="0" i="0" dirty="0">
              <a:solidFill>
                <a:schemeClr val="tx1"/>
              </a:solidFill>
              <a:effectLst/>
            </a:endParaRPr>
          </a:p>
          <a:p>
            <a:pPr marL="800100" lvl="1" indent="-228600">
              <a:spcBef>
                <a:spcPts val="300"/>
              </a:spcBef>
              <a:buFont typeface="Arial" panose="020B0604020202020204" pitchFamily="34" charset="0"/>
              <a:buChar char="•"/>
            </a:pPr>
            <a:r>
              <a:rPr lang="en-US" sz="1600" b="0" i="0" dirty="0">
                <a:solidFill>
                  <a:schemeClr val="tx1"/>
                </a:solidFill>
                <a:effectLst/>
              </a:rPr>
              <a:t>Can cause dehydration, exhaustion, injury, and death</a:t>
            </a:r>
          </a:p>
          <a:p>
            <a:pPr marL="342900" indent="-228600">
              <a:spcBef>
                <a:spcPts val="300"/>
              </a:spcBef>
              <a:buFont typeface="Arial" panose="020B0604020202020204" pitchFamily="34" charset="0"/>
              <a:buChar char="•"/>
            </a:pPr>
            <a:r>
              <a:rPr lang="en-US" sz="2000" b="1" i="0" dirty="0">
                <a:effectLst/>
              </a:rPr>
              <a:t>Watch the forecast and plan</a:t>
            </a:r>
          </a:p>
          <a:p>
            <a:pPr marL="800100" lvl="1" indent="-228600">
              <a:spcBef>
                <a:spcPts val="300"/>
              </a:spcBef>
              <a:buFont typeface="Arial" panose="020B0604020202020204" pitchFamily="34" charset="0"/>
              <a:buChar char="•"/>
            </a:pPr>
            <a:r>
              <a:rPr lang="en-US" sz="1600" b="0" i="0" dirty="0">
                <a:solidFill>
                  <a:schemeClr val="tx1"/>
                </a:solidFill>
                <a:effectLst/>
              </a:rPr>
              <a:t>Keep activities to early morning or after sun goes down</a:t>
            </a:r>
          </a:p>
          <a:p>
            <a:pPr marL="800100" lvl="1" indent="-228600">
              <a:spcBef>
                <a:spcPts val="300"/>
              </a:spcBef>
              <a:buFont typeface="Arial" panose="020B0604020202020204" pitchFamily="34" charset="0"/>
              <a:buChar char="•"/>
            </a:pPr>
            <a:r>
              <a:rPr lang="en-US" sz="1600" b="0" i="0" dirty="0">
                <a:solidFill>
                  <a:schemeClr val="tx1"/>
                </a:solidFill>
                <a:effectLst/>
              </a:rPr>
              <a:t>If outdoors, have water and access to shade</a:t>
            </a:r>
          </a:p>
          <a:p>
            <a:pPr marL="800100" lvl="1" indent="-228600">
              <a:spcBef>
                <a:spcPts val="300"/>
              </a:spcBef>
              <a:buFont typeface="Arial" panose="020B0604020202020204" pitchFamily="34" charset="0"/>
              <a:buChar char="•"/>
            </a:pPr>
            <a:r>
              <a:rPr lang="en-US" sz="1600" b="0" i="0" dirty="0">
                <a:solidFill>
                  <a:schemeClr val="tx1"/>
                </a:solidFill>
                <a:effectLst/>
              </a:rPr>
              <a:t>Watch current wildfire risk</a:t>
            </a:r>
            <a:r>
              <a:rPr lang="en-US" sz="1600" dirty="0">
                <a:solidFill>
                  <a:schemeClr val="tx1"/>
                </a:solidFill>
              </a:rPr>
              <a:t> and</a:t>
            </a:r>
            <a:r>
              <a:rPr lang="en-US" sz="1600" b="0" i="0" dirty="0">
                <a:solidFill>
                  <a:schemeClr val="tx1"/>
                </a:solidFill>
                <a:effectLst/>
              </a:rPr>
              <a:t> burn bans, be safe with fires</a:t>
            </a:r>
          </a:p>
          <a:p>
            <a:pPr marL="342900" indent="-228600">
              <a:spcBef>
                <a:spcPts val="300"/>
              </a:spcBef>
              <a:buFont typeface="Arial" panose="020B0604020202020204" pitchFamily="34" charset="0"/>
              <a:buChar char="•"/>
            </a:pPr>
            <a:r>
              <a:rPr lang="en-US" sz="2000" b="1" i="0" dirty="0">
                <a:effectLst/>
              </a:rPr>
              <a:t>Dress for the weather</a:t>
            </a:r>
          </a:p>
          <a:p>
            <a:pPr marL="800100" lvl="1" indent="-228600">
              <a:spcBef>
                <a:spcPts val="300"/>
              </a:spcBef>
              <a:buFont typeface="Arial" panose="020B0604020202020204" pitchFamily="34" charset="0"/>
              <a:buChar char="•"/>
            </a:pPr>
            <a:r>
              <a:rPr lang="en-US" sz="1600" dirty="0">
                <a:solidFill>
                  <a:schemeClr val="tx1"/>
                </a:solidFill>
              </a:rPr>
              <a:t>L</a:t>
            </a:r>
            <a:r>
              <a:rPr lang="en-US" sz="1600" b="0" i="0" dirty="0">
                <a:solidFill>
                  <a:schemeClr val="tx1"/>
                </a:solidFill>
                <a:effectLst/>
              </a:rPr>
              <a:t>oose, breathable clothing, wide-brim hats </a:t>
            </a:r>
          </a:p>
          <a:p>
            <a:pPr marL="800100" lvl="1" indent="-228600">
              <a:spcBef>
                <a:spcPts val="300"/>
              </a:spcBef>
              <a:buFont typeface="Arial" panose="020B0604020202020204" pitchFamily="34" charset="0"/>
              <a:buChar char="•"/>
            </a:pPr>
            <a:r>
              <a:rPr lang="en-US" sz="1600" dirty="0">
                <a:solidFill>
                  <a:schemeClr val="tx1"/>
                </a:solidFill>
              </a:rPr>
              <a:t>S</a:t>
            </a:r>
            <a:r>
              <a:rPr lang="en-US" sz="1600" b="0" i="0" dirty="0">
                <a:solidFill>
                  <a:schemeClr val="tx1"/>
                </a:solidFill>
                <a:effectLst/>
              </a:rPr>
              <a:t>unscreen with high UV protection</a:t>
            </a:r>
          </a:p>
          <a:p>
            <a:pPr marL="342900" indent="-228600">
              <a:spcBef>
                <a:spcPts val="300"/>
              </a:spcBef>
              <a:buFont typeface="Arial" panose="020B0604020202020204" pitchFamily="34" charset="0"/>
              <a:buChar char="•"/>
            </a:pPr>
            <a:r>
              <a:rPr lang="en-US" sz="2000" b="1" i="0" dirty="0">
                <a:effectLst/>
              </a:rPr>
              <a:t>Drink lots of (non-alcoholic) fluids</a:t>
            </a:r>
          </a:p>
          <a:p>
            <a:pPr marL="800100" lvl="1" indent="-228600">
              <a:spcBef>
                <a:spcPts val="300"/>
              </a:spcBef>
              <a:buFont typeface="Arial" panose="020B0604020202020204" pitchFamily="34" charset="0"/>
              <a:buChar char="•"/>
            </a:pPr>
            <a:r>
              <a:rPr lang="en-US" sz="1600" b="0" i="0" dirty="0">
                <a:solidFill>
                  <a:schemeClr val="tx1"/>
                </a:solidFill>
                <a:effectLst/>
              </a:rPr>
              <a:t>Sweat drains moisture. Keep water near during activities, in your car</a:t>
            </a:r>
          </a:p>
          <a:p>
            <a:pPr marL="342900" indent="-228600">
              <a:spcBef>
                <a:spcPts val="300"/>
              </a:spcBef>
              <a:buFont typeface="Arial" panose="020B0604020202020204" pitchFamily="34" charset="0"/>
              <a:buChar char="•"/>
            </a:pPr>
            <a:r>
              <a:rPr lang="en-US" sz="2000" b="1" i="0" dirty="0">
                <a:effectLst/>
              </a:rPr>
              <a:t>Keep your home cool </a:t>
            </a:r>
          </a:p>
          <a:p>
            <a:pPr marL="800100" lvl="1" indent="-228600">
              <a:spcBef>
                <a:spcPts val="300"/>
              </a:spcBef>
              <a:buFont typeface="Arial" panose="020B0604020202020204" pitchFamily="34" charset="0"/>
              <a:buChar char="•"/>
            </a:pPr>
            <a:r>
              <a:rPr lang="en-US" sz="1600" b="0" i="0" dirty="0">
                <a:solidFill>
                  <a:schemeClr val="tx1"/>
                </a:solidFill>
                <a:effectLst/>
              </a:rPr>
              <a:t>Close windows and blinds in the morning, use fans to move cool air inside, open windows after the sun goes down</a:t>
            </a:r>
          </a:p>
          <a:p>
            <a:pPr marL="342900" indent="-228600">
              <a:spcBef>
                <a:spcPts val="300"/>
              </a:spcBef>
              <a:buFont typeface="Arial" panose="020B0604020202020204" pitchFamily="34" charset="0"/>
              <a:buChar char="•"/>
            </a:pPr>
            <a:r>
              <a:rPr lang="en-US" sz="2000" b="1" i="0" u="sng" dirty="0">
                <a:solidFill>
                  <a:schemeClr val="accent1"/>
                </a:solidFill>
                <a:effectLst/>
              </a:rPr>
              <a:t>Head to a </a:t>
            </a:r>
            <a:r>
              <a:rPr lang="en-US" sz="2000" b="1" i="0" u="sng" dirty="0">
                <a:solidFill>
                  <a:schemeClr val="accent1"/>
                </a:solidFill>
                <a:effectLst/>
                <a:hlinkClick r:id="rId5">
                  <a:extLst>
                    <a:ext uri="{A12FA001-AC4F-418D-AE19-62706E023703}">
                      <ahyp:hlinkClr xmlns:ahyp="http://schemas.microsoft.com/office/drawing/2018/hyperlinkcolor" val="tx"/>
                    </a:ext>
                  </a:extLst>
                </a:hlinkClick>
              </a:rPr>
              <a:t>cooling center</a:t>
            </a:r>
            <a:endParaRPr lang="en-US" sz="2000" b="1" i="0" u="sng" dirty="0">
              <a:solidFill>
                <a:schemeClr val="accent1"/>
              </a:solidFill>
              <a:effectLst/>
            </a:endParaRPr>
          </a:p>
          <a:p>
            <a:pPr marL="800100" lvl="1" indent="-228600">
              <a:spcBef>
                <a:spcPts val="300"/>
              </a:spcBef>
              <a:buFont typeface="Arial" panose="020B0604020202020204" pitchFamily="34" charset="0"/>
              <a:buChar char="•"/>
            </a:pPr>
            <a:r>
              <a:rPr lang="en-US" sz="1600" b="0" i="0" dirty="0">
                <a:solidFill>
                  <a:schemeClr val="tx1"/>
                </a:solidFill>
                <a:effectLst/>
              </a:rPr>
              <a:t>Go if you are not able to keep your home cool</a:t>
            </a:r>
          </a:p>
          <a:p>
            <a:pPr marL="800100" lvl="1" indent="-228600">
              <a:spcBef>
                <a:spcPts val="300"/>
              </a:spcBef>
              <a:buFont typeface="Arial" panose="020B0604020202020204" pitchFamily="34" charset="0"/>
              <a:buChar char="•"/>
            </a:pPr>
            <a:r>
              <a:rPr lang="en-US" sz="1600" b="0" i="0" dirty="0">
                <a:solidFill>
                  <a:schemeClr val="tx1"/>
                </a:solidFill>
                <a:effectLst/>
              </a:rPr>
              <a:t>Provide AC, shade, and water</a:t>
            </a:r>
          </a:p>
          <a:p>
            <a:pPr marL="342900" indent="-228600">
              <a:spcBef>
                <a:spcPts val="300"/>
              </a:spcBef>
              <a:buFont typeface="Arial" panose="020B0604020202020204" pitchFamily="34" charset="0"/>
              <a:buChar char="•"/>
            </a:pPr>
            <a:r>
              <a:rPr lang="en-US" sz="2000" b="1" i="0" dirty="0">
                <a:effectLst/>
              </a:rPr>
              <a:t>See the </a:t>
            </a:r>
            <a:r>
              <a:rPr lang="en-US" sz="2000" b="1" i="0" u="sng" dirty="0">
                <a:solidFill>
                  <a:schemeClr val="accent1"/>
                </a:solidFill>
                <a:effectLst/>
                <a:hlinkClick r:id="rId6">
                  <a:extLst>
                    <a:ext uri="{A12FA001-AC4F-418D-AE19-62706E023703}">
                      <ahyp:hlinkClr xmlns:ahyp="http://schemas.microsoft.com/office/drawing/2018/hyperlinkcolor" val="tx"/>
                    </a:ext>
                  </a:extLst>
                </a:hlinkClick>
              </a:rPr>
              <a:t>DOH Extreme Heat website</a:t>
            </a:r>
            <a:r>
              <a:rPr lang="en-US" sz="2000" b="1" i="0" dirty="0">
                <a:solidFill>
                  <a:schemeClr val="accent1"/>
                </a:solidFill>
                <a:effectLst/>
              </a:rPr>
              <a:t> </a:t>
            </a:r>
            <a:r>
              <a:rPr lang="en-US" sz="2000" b="1" i="0" dirty="0">
                <a:effectLst/>
              </a:rPr>
              <a:t>for more info</a:t>
            </a:r>
          </a:p>
        </p:txBody>
      </p:sp>
    </p:spTree>
    <p:extLst>
      <p:ext uri="{BB962C8B-B14F-4D97-AF65-F5344CB8AC3E}">
        <p14:creationId xmlns:p14="http://schemas.microsoft.com/office/powerpoint/2010/main" val="225784588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802E717-868F-1AB5-6C4A-41CB417097D1}"/>
              </a:ext>
            </a:extLst>
          </p:cNvPr>
          <p:cNvSpPr>
            <a:spLocks noGrp="1"/>
          </p:cNvSpPr>
          <p:nvPr>
            <p:ph type="body" sz="quarter" idx="12"/>
          </p:nvPr>
        </p:nvSpPr>
        <p:spPr/>
        <p:txBody>
          <a:bodyPr/>
          <a:lstStyle/>
          <a:p>
            <a:r>
              <a:rPr lang="en-US" dirty="0"/>
              <a:t>childcares</a:t>
            </a:r>
          </a:p>
        </p:txBody>
      </p:sp>
      <p:sp>
        <p:nvSpPr>
          <p:cNvPr id="4" name="Title 3">
            <a:extLst>
              <a:ext uri="{FF2B5EF4-FFF2-40B4-BE49-F238E27FC236}">
                <a16:creationId xmlns:a16="http://schemas.microsoft.com/office/drawing/2014/main" id="{EF0497BF-FD72-1C73-A83C-6C6FE0DBC323}"/>
              </a:ext>
            </a:extLst>
          </p:cNvPr>
          <p:cNvSpPr>
            <a:spLocks noGrp="1"/>
          </p:cNvSpPr>
          <p:nvPr>
            <p:ph type="title"/>
          </p:nvPr>
        </p:nvSpPr>
        <p:spPr/>
        <p:txBody>
          <a:bodyPr>
            <a:normAutofit fontScale="90000"/>
          </a:bodyPr>
          <a:lstStyle/>
          <a:p>
            <a:r>
              <a:rPr lang="en-US" dirty="0"/>
              <a:t>Extra Slides</a:t>
            </a:r>
          </a:p>
        </p:txBody>
      </p:sp>
    </p:spTree>
    <p:extLst>
      <p:ext uri="{BB962C8B-B14F-4D97-AF65-F5344CB8AC3E}">
        <p14:creationId xmlns:p14="http://schemas.microsoft.com/office/powerpoint/2010/main" val="381908352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EEDC249-78D2-CC36-BC02-653C61D6AFF5}"/>
              </a:ext>
            </a:extLst>
          </p:cNvPr>
          <p:cNvSpPr>
            <a:spLocks noGrp="1"/>
          </p:cNvSpPr>
          <p:nvPr>
            <p:ph type="body" sz="quarter" idx="22"/>
          </p:nvPr>
        </p:nvSpPr>
        <p:spPr>
          <a:xfrm>
            <a:off x="497711" y="1280161"/>
            <a:ext cx="11273742" cy="4988756"/>
          </a:xfrm>
        </p:spPr>
        <p:txBody>
          <a:bodyPr>
            <a:normAutofit/>
          </a:bodyPr>
          <a:lstStyle/>
          <a:p>
            <a:pPr marL="285750" marR="0" indent="-285750">
              <a:spcBef>
                <a:spcPts val="0"/>
              </a:spcBef>
              <a:spcAft>
                <a:spcPts val="0"/>
              </a:spcAft>
              <a:buFont typeface="Arial" panose="020B0604020202020204" pitchFamily="34" charset="0"/>
              <a:buChar char="•"/>
            </a:pPr>
            <a:r>
              <a:rPr lang="en-US" sz="1800" dirty="0">
                <a:ea typeface="Calibri" panose="020F0502020204030204" pitchFamily="34" charset="0"/>
              </a:rPr>
              <a:t>Child care cleaning requirements:</a:t>
            </a:r>
          </a:p>
          <a:p>
            <a:pPr marL="804863" lvl="1" indent="-285750">
              <a:spcBef>
                <a:spcPts val="0"/>
              </a:spcBef>
              <a:buFont typeface="Arial" panose="020B0604020202020204" pitchFamily="34" charset="0"/>
              <a:buChar char="•"/>
            </a:pPr>
            <a:r>
              <a:rPr lang="en-US" sz="1600" dirty="0">
                <a:effectLst/>
                <a:ea typeface="Calibri" panose="020F0502020204030204" pitchFamily="34" charset="0"/>
              </a:rPr>
              <a:t>“Disinfect” definition in </a:t>
            </a:r>
            <a:r>
              <a:rPr lang="en-US" sz="1600" u="sng" dirty="0">
                <a:solidFill>
                  <a:srgbClr val="0563C1"/>
                </a:solidFill>
                <a:effectLst/>
                <a:ea typeface="Calibri" panose="020F0502020204030204" pitchFamily="34" charset="0"/>
                <a:hlinkClick r:id="rId2"/>
              </a:rPr>
              <a:t>WAC 110-300-0005</a:t>
            </a:r>
            <a:endParaRPr lang="en-US" sz="1600" u="sng" dirty="0">
              <a:solidFill>
                <a:srgbClr val="0563C1"/>
              </a:solidFill>
              <a:ea typeface="Calibri" panose="020F0502020204030204" pitchFamily="34" charset="0"/>
            </a:endParaRPr>
          </a:p>
          <a:p>
            <a:pPr marL="804863" lvl="1" indent="-285750">
              <a:spcBef>
                <a:spcPts val="0"/>
              </a:spcBef>
              <a:buFont typeface="Arial" panose="020B0604020202020204" pitchFamily="34" charset="0"/>
              <a:buChar char="•"/>
            </a:pPr>
            <a:r>
              <a:rPr lang="en-US" sz="1600" dirty="0">
                <a:effectLst/>
                <a:ea typeface="Calibri" panose="020F0502020204030204" pitchFamily="34" charset="0"/>
              </a:rPr>
              <a:t>Sanitizer and disinfectant requirements mentioned in </a:t>
            </a:r>
            <a:r>
              <a:rPr lang="en-US" sz="1600" u="sng" dirty="0">
                <a:solidFill>
                  <a:srgbClr val="0563C1"/>
                </a:solidFill>
                <a:effectLst/>
                <a:ea typeface="Calibri" panose="020F0502020204030204" pitchFamily="34" charset="0"/>
                <a:hlinkClick r:id="rId3"/>
              </a:rPr>
              <a:t>WAC 110-300-0240</a:t>
            </a:r>
            <a:endParaRPr lang="en-US" sz="1600" u="sng" dirty="0">
              <a:solidFill>
                <a:srgbClr val="0563C1"/>
              </a:solidFill>
              <a:effectLst/>
              <a:ea typeface="Calibri" panose="020F0502020204030204" pitchFamily="34" charset="0"/>
            </a:endParaRPr>
          </a:p>
          <a:p>
            <a:pPr marL="804863" lvl="1" indent="-285750">
              <a:spcBef>
                <a:spcPts val="0"/>
              </a:spcBef>
              <a:buFont typeface="Arial" panose="020B0604020202020204" pitchFamily="34" charset="0"/>
              <a:buChar char="•"/>
            </a:pPr>
            <a:r>
              <a:rPr lang="en-US" sz="1600" dirty="0">
                <a:effectLst/>
                <a:ea typeface="Calibri" panose="020F0502020204030204" pitchFamily="34" charset="0"/>
              </a:rPr>
              <a:t>DCYF encourages used of fragrance-free products:</a:t>
            </a:r>
          </a:p>
          <a:p>
            <a:pPr marL="1033463" lvl="2" indent="-285750">
              <a:spcBef>
                <a:spcPts val="0"/>
              </a:spcBef>
              <a:buFont typeface="Arial" panose="020B0604020202020204" pitchFamily="34" charset="0"/>
              <a:buChar char="•"/>
            </a:pPr>
            <a:r>
              <a:rPr lang="en-US" sz="1400" b="0" i="0" dirty="0">
                <a:solidFill>
                  <a:srgbClr val="006580"/>
                </a:solidFill>
                <a:effectLst/>
              </a:rPr>
              <a:t>WAC 110-301-0240: “</a:t>
            </a:r>
            <a:r>
              <a:rPr lang="en-US" sz="1400" b="0" i="0" dirty="0">
                <a:solidFill>
                  <a:srgbClr val="000000"/>
                </a:solidFill>
                <a:effectLst/>
              </a:rPr>
              <a:t>(c) If a bleach solution is used for sanitizing or disinfecting, a </a:t>
            </a:r>
            <a:r>
              <a:rPr lang="en-US" sz="1400" b="0" i="0" dirty="0">
                <a:solidFill>
                  <a:schemeClr val="tx1"/>
                </a:solidFill>
                <a:effectLst/>
              </a:rPr>
              <a:t>school-age provider or their designee must use one that is fragrance-free and follow the DOH's current guidelines for mixing bleach solutions for child care and similar environments.”</a:t>
            </a:r>
          </a:p>
          <a:p>
            <a:pPr marL="1033463" lvl="2" indent="-285750">
              <a:spcBef>
                <a:spcPts val="0"/>
              </a:spcBef>
              <a:buFont typeface="Arial" panose="020B0604020202020204" pitchFamily="34" charset="0"/>
              <a:buChar char="•"/>
            </a:pPr>
            <a:r>
              <a:rPr lang="en-US" sz="1400" b="0" i="0" dirty="0">
                <a:solidFill>
                  <a:schemeClr val="tx1"/>
                </a:solidFill>
                <a:effectLst/>
              </a:rPr>
              <a:t>“Oils and scents that are diffused throughout the air are not approved for use during child care hours. Despite being considered natural, the composition of scents and oils can induce reactions for individuals who may already have compromised or sensitive respiratory or immune systems. Essential oils can cause respiratory ailments, endocrine disruptions, and rashes if they come into contact with skin and are therefore prohibited. Please contact your local licensing office if you have further questions on this topic.”</a:t>
            </a:r>
            <a:endParaRPr lang="en-US" sz="1400" dirty="0">
              <a:solidFill>
                <a:schemeClr val="tx1"/>
              </a:solidFill>
              <a:ea typeface="Calibri" panose="020F0502020204030204" pitchFamily="34" charset="0"/>
            </a:endParaRPr>
          </a:p>
          <a:p>
            <a:pPr marL="804863" lvl="1" indent="-285750">
              <a:spcBef>
                <a:spcPts val="0"/>
              </a:spcBef>
              <a:buFont typeface="Arial" panose="020B0604020202020204" pitchFamily="34" charset="0"/>
              <a:buChar char="•"/>
            </a:pPr>
            <a:r>
              <a:rPr lang="en-US" sz="1600" dirty="0">
                <a:effectLst/>
                <a:ea typeface="Calibri" panose="020F0502020204030204" pitchFamily="34" charset="0"/>
              </a:rPr>
              <a:t>The food code only requires cleaning of lunch tables. </a:t>
            </a:r>
            <a:endParaRPr lang="en-US" sz="1600" dirty="0">
              <a:ea typeface="Calibri" panose="020F0502020204030204" pitchFamily="34" charset="0"/>
            </a:endParaRPr>
          </a:p>
          <a:p>
            <a:pPr marL="285750" marR="0" indent="-285750">
              <a:spcBef>
                <a:spcPts val="0"/>
              </a:spcBef>
              <a:spcAft>
                <a:spcPts val="0"/>
              </a:spcAft>
              <a:buFont typeface="Arial" panose="020B0604020202020204" pitchFamily="34" charset="0"/>
              <a:buChar char="•"/>
            </a:pPr>
            <a:r>
              <a:rPr lang="en-US" sz="1800" dirty="0">
                <a:ea typeface="Calibri" panose="020F0502020204030204" pitchFamily="34" charset="0"/>
              </a:rPr>
              <a:t>DOH guidance (updated last year):</a:t>
            </a:r>
            <a:endParaRPr lang="en-US" sz="1800" dirty="0">
              <a:ea typeface="Calibri" panose="020F0502020204030204" pitchFamily="34" charset="0"/>
              <a:hlinkClick r:id="rId4">
                <a:extLst>
                  <a:ext uri="{A12FA001-AC4F-418D-AE19-62706E023703}">
                    <ahyp:hlinkClr xmlns:ahyp="http://schemas.microsoft.com/office/drawing/2018/hyperlinkcolor" val="tx"/>
                  </a:ext>
                </a:extLst>
              </a:hlinkClick>
            </a:endParaRPr>
          </a:p>
          <a:p>
            <a:pPr marL="804863" lvl="1" indent="-285750">
              <a:spcBef>
                <a:spcPts val="0"/>
              </a:spcBef>
              <a:buFont typeface="Arial" panose="020B0604020202020204" pitchFamily="34" charset="0"/>
              <a:buChar char="•"/>
            </a:pPr>
            <a:r>
              <a:rPr lang="en-US" sz="1600" u="sng" dirty="0">
                <a:solidFill>
                  <a:srgbClr val="2699BB"/>
                </a:solidFill>
                <a:effectLst/>
                <a:ea typeface="Calibri" panose="020F0502020204030204" pitchFamily="34" charset="0"/>
                <a:hlinkClick r:id="rId4">
                  <a:extLst>
                    <a:ext uri="{A12FA001-AC4F-418D-AE19-62706E023703}">
                      <ahyp:hlinkClr xmlns:ahyp="http://schemas.microsoft.com/office/drawing/2018/hyperlinkcolor" val="tx"/>
                    </a:ext>
                  </a:extLst>
                </a:hlinkClick>
              </a:rPr>
              <a:t>Disinfecting and Sanitizing with Bleach Guidelines for Mixing Bleach Solutions for Child Care and Similar Environments</a:t>
            </a:r>
            <a:endParaRPr lang="en-US" sz="1600" u="sng" dirty="0">
              <a:solidFill>
                <a:srgbClr val="0563C1"/>
              </a:solidFill>
              <a:effectLst/>
              <a:ea typeface="Calibri" panose="020F0502020204030204" pitchFamily="34" charset="0"/>
            </a:endParaRPr>
          </a:p>
          <a:p>
            <a:pPr marL="804863" lvl="1" indent="-285750">
              <a:spcBef>
                <a:spcPts val="0"/>
              </a:spcBef>
              <a:buFont typeface="Arial" panose="020B0604020202020204" pitchFamily="34" charset="0"/>
              <a:buChar char="•"/>
            </a:pPr>
            <a:r>
              <a:rPr lang="en-US" sz="1600" u="sng" dirty="0">
                <a:solidFill>
                  <a:srgbClr val="0563C1"/>
                </a:solidFill>
                <a:effectLst/>
                <a:ea typeface="Calibri" panose="020F0502020204030204" pitchFamily="34" charset="0"/>
                <a:hlinkClick r:id="rId5"/>
              </a:rPr>
              <a:t>Cleaning, Sanitizing, and Disinfecting for Child Cares</a:t>
            </a:r>
            <a:endParaRPr lang="en-US" sz="1600" dirty="0">
              <a:effectLst/>
              <a:ea typeface="Calibri" panose="020F0502020204030204" pitchFamily="34" charset="0"/>
            </a:endParaRPr>
          </a:p>
          <a:p>
            <a:pPr marL="285750" marR="0" indent="-285750">
              <a:spcBef>
                <a:spcPts val="0"/>
              </a:spcBef>
              <a:spcAft>
                <a:spcPts val="0"/>
              </a:spcAft>
              <a:buFont typeface="Arial" panose="020B0604020202020204" pitchFamily="34" charset="0"/>
              <a:buChar char="•"/>
            </a:pPr>
            <a:r>
              <a:rPr lang="en-US" sz="1800" dirty="0">
                <a:effectLst/>
                <a:ea typeface="Calibri" panose="020F0502020204030204" pitchFamily="34" charset="0"/>
              </a:rPr>
              <a:t>The child care codes default to bleach for sanitizing/disinfecting, but DCYF will approve safer products, including hydrogen peroxide-based ones. </a:t>
            </a:r>
          </a:p>
          <a:p>
            <a:pPr marL="804863" lvl="1" indent="-285750">
              <a:spcBef>
                <a:spcPts val="0"/>
              </a:spcBef>
              <a:buFont typeface="Arial" panose="020B0604020202020204" pitchFamily="34" charset="0"/>
              <a:buChar char="•"/>
            </a:pPr>
            <a:r>
              <a:rPr lang="en-US" sz="1600" dirty="0">
                <a:effectLst/>
                <a:ea typeface="Calibri" panose="020F0502020204030204" pitchFamily="34" charset="0"/>
              </a:rPr>
              <a:t>Where sanitizing/disinfection is required, surfaces have to be cleaned with soap and water first before the sanitizer/disinfectant is used. </a:t>
            </a:r>
          </a:p>
          <a:p>
            <a:pPr marL="804863" lvl="1" indent="-285750">
              <a:spcBef>
                <a:spcPts val="0"/>
              </a:spcBef>
              <a:buFont typeface="Arial" panose="020B0604020202020204" pitchFamily="34" charset="0"/>
              <a:buChar char="•"/>
            </a:pPr>
            <a:r>
              <a:rPr lang="en-US" sz="1600" dirty="0">
                <a:effectLst/>
                <a:ea typeface="Calibri" panose="020F0502020204030204" pitchFamily="34" charset="0"/>
              </a:rPr>
              <a:t>Bleach is not a cleaner and should never be used for cleaning. It is also ineffective if the soap is not removed first.</a:t>
            </a:r>
          </a:p>
          <a:p>
            <a:pPr marL="804863" lvl="1" indent="-285750">
              <a:spcBef>
                <a:spcPts val="0"/>
              </a:spcBef>
              <a:buFont typeface="Arial" panose="020B0604020202020204" pitchFamily="34" charset="0"/>
              <a:buChar char="•"/>
            </a:pPr>
            <a:r>
              <a:rPr lang="en-US" sz="1600" dirty="0">
                <a:effectLst/>
                <a:ea typeface="Calibri" panose="020F0502020204030204" pitchFamily="34" charset="0"/>
              </a:rPr>
              <a:t>The use of many of these products is not safe for children. </a:t>
            </a:r>
          </a:p>
          <a:p>
            <a:pPr marL="285750" marR="0" indent="-285750">
              <a:spcBef>
                <a:spcPts val="0"/>
              </a:spcBef>
              <a:spcAft>
                <a:spcPts val="0"/>
              </a:spcAft>
              <a:buFont typeface="Arial" panose="020B0604020202020204" pitchFamily="34" charset="0"/>
              <a:buChar char="•"/>
            </a:pPr>
            <a:r>
              <a:rPr lang="en-US" sz="1800" dirty="0">
                <a:effectLst/>
                <a:ea typeface="Calibri" panose="020F0502020204030204" pitchFamily="34" charset="0"/>
              </a:rPr>
              <a:t>You could encourage your child care to follow the </a:t>
            </a:r>
            <a:r>
              <a:rPr lang="en-US" sz="1800" u="sng" dirty="0">
                <a:solidFill>
                  <a:srgbClr val="0563C1"/>
                </a:solidFill>
                <a:effectLst/>
                <a:ea typeface="Calibri" panose="020F0502020204030204" pitchFamily="34" charset="0"/>
                <a:hlinkClick r:id="rId6"/>
              </a:rPr>
              <a:t>Eco-Healthy Child Care® (EHCC) - Children's Environmental Health Network (cehn.org)</a:t>
            </a:r>
            <a:r>
              <a:rPr lang="en-US" sz="1800" dirty="0">
                <a:effectLst/>
                <a:ea typeface="Calibri" panose="020F0502020204030204" pitchFamily="34" charset="0"/>
              </a:rPr>
              <a:t> recommendations.</a:t>
            </a:r>
          </a:p>
        </p:txBody>
      </p:sp>
      <p:sp>
        <p:nvSpPr>
          <p:cNvPr id="3" name="Title 2">
            <a:extLst>
              <a:ext uri="{FF2B5EF4-FFF2-40B4-BE49-F238E27FC236}">
                <a16:creationId xmlns:a16="http://schemas.microsoft.com/office/drawing/2014/main" id="{F73F8C6F-E113-80C2-1394-258CC46D58CB}"/>
              </a:ext>
            </a:extLst>
          </p:cNvPr>
          <p:cNvSpPr>
            <a:spLocks noGrp="1"/>
          </p:cNvSpPr>
          <p:nvPr>
            <p:ph type="title"/>
          </p:nvPr>
        </p:nvSpPr>
        <p:spPr/>
        <p:txBody>
          <a:bodyPr>
            <a:normAutofit fontScale="90000"/>
          </a:bodyPr>
          <a:lstStyle/>
          <a:p>
            <a:r>
              <a:rPr lang="en-US" dirty="0"/>
              <a:t>Child Cares</a:t>
            </a:r>
          </a:p>
        </p:txBody>
      </p:sp>
    </p:spTree>
    <p:extLst>
      <p:ext uri="{BB962C8B-B14F-4D97-AF65-F5344CB8AC3E}">
        <p14:creationId xmlns:p14="http://schemas.microsoft.com/office/powerpoint/2010/main" val="112982358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2A110C9-8C4D-A980-FFA2-D0174DC4A66F}"/>
              </a:ext>
            </a:extLst>
          </p:cNvPr>
          <p:cNvSpPr>
            <a:spLocks noGrp="1"/>
          </p:cNvSpPr>
          <p:nvPr>
            <p:ph type="body" sz="quarter" idx="12"/>
          </p:nvPr>
        </p:nvSpPr>
        <p:spPr/>
        <p:txBody>
          <a:bodyPr/>
          <a:lstStyle/>
          <a:p>
            <a:r>
              <a:rPr lang="en-US" dirty="0"/>
              <a:t>Mold and moisture</a:t>
            </a:r>
          </a:p>
        </p:txBody>
      </p:sp>
      <p:sp>
        <p:nvSpPr>
          <p:cNvPr id="4" name="Title 3">
            <a:extLst>
              <a:ext uri="{FF2B5EF4-FFF2-40B4-BE49-F238E27FC236}">
                <a16:creationId xmlns:a16="http://schemas.microsoft.com/office/drawing/2014/main" id="{CD6D2E54-EFEA-925A-A83D-3C9F48F19000}"/>
              </a:ext>
            </a:extLst>
          </p:cNvPr>
          <p:cNvSpPr>
            <a:spLocks noGrp="1"/>
          </p:cNvSpPr>
          <p:nvPr>
            <p:ph type="title"/>
          </p:nvPr>
        </p:nvSpPr>
        <p:spPr/>
        <p:txBody>
          <a:bodyPr>
            <a:normAutofit fontScale="90000"/>
          </a:bodyPr>
          <a:lstStyle/>
          <a:p>
            <a:r>
              <a:rPr lang="en-US" dirty="0"/>
              <a:t>Extra Slides</a:t>
            </a:r>
          </a:p>
        </p:txBody>
      </p:sp>
    </p:spTree>
    <p:extLst>
      <p:ext uri="{BB962C8B-B14F-4D97-AF65-F5344CB8AC3E}">
        <p14:creationId xmlns:p14="http://schemas.microsoft.com/office/powerpoint/2010/main" val="235692808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12DC6B1-5048-DACF-8D88-03B00F0937D2}"/>
              </a:ext>
            </a:extLst>
          </p:cNvPr>
          <p:cNvSpPr>
            <a:spLocks noGrp="1"/>
          </p:cNvSpPr>
          <p:nvPr>
            <p:ph type="body" sz="quarter" idx="22"/>
          </p:nvPr>
        </p:nvSpPr>
        <p:spPr>
          <a:xfrm>
            <a:off x="476655" y="1111073"/>
            <a:ext cx="8000081" cy="3221655"/>
          </a:xfrm>
          <a:solidFill>
            <a:schemeClr val="bg1"/>
          </a:solidFill>
        </p:spPr>
        <p:txBody>
          <a:bodyPr>
            <a:normAutofit fontScale="62500" lnSpcReduction="20000"/>
          </a:bodyPr>
          <a:lstStyle/>
          <a:p>
            <a:r>
              <a:rPr lang="en-US" dirty="0">
                <a:hlinkClick r:id="rId2"/>
              </a:rPr>
              <a:t>California Department of Health – Dampness, Mold, and Health</a:t>
            </a:r>
            <a:endParaRPr lang="en-US" dirty="0"/>
          </a:p>
          <a:p>
            <a:pPr marL="342900" indent="-342900" defTabSz="395288">
              <a:buFont typeface="Arial" panose="020B0604020202020204" pitchFamily="34" charset="0"/>
              <a:buChar char="•"/>
            </a:pPr>
            <a:r>
              <a:rPr lang="en-US" dirty="0"/>
              <a:t>“… sound, science-based </a:t>
            </a:r>
            <a:r>
              <a:rPr lang="en-US" u="sng" dirty="0"/>
              <a:t>Permissible Exposure Limits (PELs) for indoor molds could not be established</a:t>
            </a:r>
            <a:r>
              <a:rPr lang="en-US" dirty="0"/>
              <a:t> … To date [in 2016], no federal or state policies set safe exposure limits or quantify the health risks from dampness and mold in buildings.”</a:t>
            </a:r>
          </a:p>
          <a:p>
            <a:pPr marL="342900" indent="-342900" defTabSz="395288">
              <a:buFont typeface="Arial" panose="020B0604020202020204" pitchFamily="34" charset="0"/>
              <a:buChar char="•"/>
            </a:pPr>
            <a:r>
              <a:rPr lang="en-US" dirty="0"/>
              <a:t>“There also is consensus that the traditional measurement methods used to identify increased mold exposure do not reliably predict increased health risks.”</a:t>
            </a:r>
          </a:p>
          <a:p>
            <a:pPr marL="342900" indent="-342900" defTabSz="395288">
              <a:buFont typeface="Arial" panose="020B0604020202020204" pitchFamily="34" charset="0"/>
              <a:buChar char="•"/>
            </a:pPr>
            <a:r>
              <a:rPr lang="en-US" dirty="0"/>
              <a:t>“current consensus </a:t>
            </a:r>
            <a:r>
              <a:rPr lang="en-US" u="sng" dirty="0"/>
              <a:t>does not justify the differentiation of some molds as toxic molds</a:t>
            </a:r>
            <a:r>
              <a:rPr lang="en-US" dirty="0"/>
              <a:t> that are especially hazardous to healthy individuals.”</a:t>
            </a:r>
          </a:p>
          <a:p>
            <a:pPr defTabSz="395288"/>
            <a:r>
              <a:rPr lang="en-US" dirty="0"/>
              <a:t>AIHA (2020) </a:t>
            </a:r>
            <a:r>
              <a:rPr lang="en-US" i="1" dirty="0">
                <a:hlinkClick r:id="rId3"/>
              </a:rPr>
              <a:t>Recognition, Evaluation, and Control of Indoor Mold</a:t>
            </a:r>
            <a:r>
              <a:rPr lang="en-US" dirty="0"/>
              <a:t>, 2</a:t>
            </a:r>
            <a:r>
              <a:rPr lang="en-US" baseline="30000" dirty="0"/>
              <a:t>nd</a:t>
            </a:r>
            <a:r>
              <a:rPr lang="en-US" dirty="0"/>
              <a:t> Ed. American Industrial Hygiene Association, Falls Church, VA.</a:t>
            </a:r>
          </a:p>
          <a:p>
            <a:pPr marL="342900" indent="-342900" defTabSz="395288">
              <a:buFont typeface="Arial" panose="020B0604020202020204" pitchFamily="34" charset="0"/>
              <a:buChar char="•"/>
            </a:pPr>
            <a:r>
              <a:rPr lang="en-US" dirty="0"/>
              <a:t>“…no specific ideal assessment protocol using these indicators has yet been agreed upon, nor has a standardized threshold been determined that would be universally considered to indicate maximum acceptable levels of indoor [mold and dampness].” </a:t>
            </a:r>
          </a:p>
          <a:p>
            <a:pPr marL="342900" indent="-342900" defTabSz="395288">
              <a:buFont typeface="Arial" panose="020B0604020202020204" pitchFamily="34" charset="0"/>
              <a:buChar char="•"/>
            </a:pPr>
            <a:r>
              <a:rPr lang="en-US" dirty="0"/>
              <a:t>“Evidence-based public health advice currently recommends </a:t>
            </a:r>
            <a:r>
              <a:rPr lang="en-US" u="sng" dirty="0"/>
              <a:t>remediating any indoor [mold/dampness] that can be seen or smelled</a:t>
            </a:r>
            <a:r>
              <a:rPr lang="en-US" dirty="0"/>
              <a:t>, without specification of a threshold.”</a:t>
            </a:r>
          </a:p>
          <a:p>
            <a:pPr defTabSz="395288"/>
            <a:endParaRPr lang="en-US" dirty="0"/>
          </a:p>
          <a:p>
            <a:pPr marL="342900" indent="-342900" defTabSz="395288">
              <a:buFont typeface="Arial" panose="020B0604020202020204" pitchFamily="34" charset="0"/>
              <a:buChar char="•"/>
            </a:pPr>
            <a:endParaRPr lang="en-US" dirty="0"/>
          </a:p>
        </p:txBody>
      </p:sp>
      <p:sp>
        <p:nvSpPr>
          <p:cNvPr id="3" name="Title 2">
            <a:extLst>
              <a:ext uri="{FF2B5EF4-FFF2-40B4-BE49-F238E27FC236}">
                <a16:creationId xmlns:a16="http://schemas.microsoft.com/office/drawing/2014/main" id="{65FFD735-4DCD-6B41-10FB-E51E7A3D38F9}"/>
              </a:ext>
            </a:extLst>
          </p:cNvPr>
          <p:cNvSpPr>
            <a:spLocks noGrp="1"/>
          </p:cNvSpPr>
          <p:nvPr>
            <p:ph type="title"/>
          </p:nvPr>
        </p:nvSpPr>
        <p:spPr>
          <a:xfrm>
            <a:off x="5542" y="436685"/>
            <a:ext cx="8665777" cy="482030"/>
          </a:xfrm>
        </p:spPr>
        <p:txBody>
          <a:bodyPr>
            <a:normAutofit/>
          </a:bodyPr>
          <a:lstStyle/>
          <a:p>
            <a:r>
              <a:rPr lang="en-US" sz="2800" b="1" dirty="0"/>
              <a:t>Scientific Consensus: If you sense it, remove it.</a:t>
            </a:r>
          </a:p>
        </p:txBody>
      </p:sp>
      <p:pic>
        <p:nvPicPr>
          <p:cNvPr id="5" name="Picture 4">
            <a:extLst>
              <a:ext uri="{FF2B5EF4-FFF2-40B4-BE49-F238E27FC236}">
                <a16:creationId xmlns:a16="http://schemas.microsoft.com/office/drawing/2014/main" id="{9C19AA79-BC3B-73D2-40D8-97A75AAA7706}"/>
              </a:ext>
            </a:extLst>
          </p:cNvPr>
          <p:cNvPicPr>
            <a:picLocks noChangeAspect="1"/>
          </p:cNvPicPr>
          <p:nvPr/>
        </p:nvPicPr>
        <p:blipFill>
          <a:blip r:embed="rId4"/>
          <a:stretch>
            <a:fillRect/>
          </a:stretch>
        </p:blipFill>
        <p:spPr>
          <a:xfrm>
            <a:off x="8671319" y="244326"/>
            <a:ext cx="3177815" cy="3033023"/>
          </a:xfrm>
          <a:prstGeom prst="rect">
            <a:avLst/>
          </a:prstGeom>
        </p:spPr>
      </p:pic>
      <p:sp>
        <p:nvSpPr>
          <p:cNvPr id="6" name="Text Placeholder 1">
            <a:extLst>
              <a:ext uri="{FF2B5EF4-FFF2-40B4-BE49-F238E27FC236}">
                <a16:creationId xmlns:a16="http://schemas.microsoft.com/office/drawing/2014/main" id="{2B329BD6-A837-6109-4551-93E038A74D04}"/>
              </a:ext>
            </a:extLst>
          </p:cNvPr>
          <p:cNvSpPr txBox="1">
            <a:spLocks/>
          </p:cNvSpPr>
          <p:nvPr/>
        </p:nvSpPr>
        <p:spPr>
          <a:xfrm>
            <a:off x="476655" y="4332728"/>
            <a:ext cx="11372479" cy="2020493"/>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Clr>
                <a:srgbClr val="57B6AF"/>
              </a:buClr>
              <a:buFont typeface="Wingdings" panose="05000000000000000000" pitchFamily="2" charset="2"/>
              <a:buNone/>
              <a:defRPr sz="2200" kern="1200" baseline="0">
                <a:solidFill>
                  <a:schemeClr val="tx1"/>
                </a:solidFill>
                <a:latin typeface="+mn-lt"/>
                <a:ea typeface="+mn-ea"/>
                <a:cs typeface="+mn-cs"/>
              </a:defRPr>
            </a:lvl1pPr>
            <a:lvl2pPr marL="519113" indent="-238125" algn="l" defTabSz="914400" rtl="0" eaLnBrk="1" latinLnBrk="0" hangingPunct="1">
              <a:lnSpc>
                <a:spcPct val="90000"/>
              </a:lnSpc>
              <a:spcBef>
                <a:spcPts val="500"/>
              </a:spcBef>
              <a:buClr>
                <a:srgbClr val="57B6AF"/>
              </a:buClr>
              <a:buFont typeface="Wingdings" panose="05000000000000000000" pitchFamily="2" charset="2"/>
              <a:buChar char="§"/>
              <a:defRPr sz="2000" kern="1200">
                <a:solidFill>
                  <a:schemeClr val="tx1">
                    <a:lumMod val="75000"/>
                    <a:lumOff val="25000"/>
                  </a:schemeClr>
                </a:solidFill>
                <a:latin typeface="+mn-lt"/>
                <a:ea typeface="+mn-ea"/>
                <a:cs typeface="+mn-cs"/>
              </a:defRPr>
            </a:lvl2pPr>
            <a:lvl3pPr marL="747713" indent="-228600" algn="l" defTabSz="914400" rtl="0" eaLnBrk="1" latinLnBrk="0" hangingPunct="1">
              <a:lnSpc>
                <a:spcPct val="90000"/>
              </a:lnSpc>
              <a:spcBef>
                <a:spcPts val="500"/>
              </a:spcBef>
              <a:buClr>
                <a:srgbClr val="57B6AF"/>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919163" indent="-171450" algn="l" defTabSz="914400" rtl="0" eaLnBrk="1" latinLnBrk="0" hangingPunct="1">
              <a:lnSpc>
                <a:spcPct val="90000"/>
              </a:lnSpc>
              <a:spcBef>
                <a:spcPts val="500"/>
              </a:spcBef>
              <a:buClr>
                <a:srgbClr val="57B6AF"/>
              </a:buClr>
              <a:buFont typeface="Wingdings" panose="05000000000000000000" pitchFamily="2" charset="2"/>
              <a:buChar char="§"/>
              <a:defRPr sz="1800" kern="1200">
                <a:solidFill>
                  <a:schemeClr val="tx1">
                    <a:lumMod val="75000"/>
                    <a:lumOff val="25000"/>
                  </a:schemeClr>
                </a:solidFill>
                <a:latin typeface="+mn-lt"/>
                <a:ea typeface="+mn-ea"/>
                <a:cs typeface="+mn-cs"/>
              </a:defRPr>
            </a:lvl4pPr>
            <a:lvl5pPr marL="969963" indent="-228600" algn="l" defTabSz="914400" rtl="0" eaLnBrk="1" latinLnBrk="0" hangingPunct="1">
              <a:lnSpc>
                <a:spcPct val="90000"/>
              </a:lnSpc>
              <a:spcBef>
                <a:spcPts val="500"/>
              </a:spcBef>
              <a:buClr>
                <a:srgbClr val="CB8A49"/>
              </a:buClr>
              <a:buFont typeface="Century Gothic" panose="020B0502020202020204" pitchFamily="34" charset="0"/>
              <a:buChar char="♦"/>
              <a:defRPr sz="12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300"/>
              </a:spcBef>
            </a:pPr>
            <a:r>
              <a:rPr lang="en-US" sz="1200" b="1" dirty="0"/>
              <a:t>More References:</a:t>
            </a:r>
          </a:p>
          <a:p>
            <a:pPr>
              <a:lnSpc>
                <a:spcPct val="110000"/>
              </a:lnSpc>
              <a:spcBef>
                <a:spcPts val="300"/>
              </a:spcBef>
            </a:pPr>
            <a:r>
              <a:rPr lang="en-US" sz="1200" dirty="0" err="1"/>
              <a:t>Kanchongkittiphon</a:t>
            </a:r>
            <a:r>
              <a:rPr lang="en-US" sz="1200" dirty="0"/>
              <a:t> W, </a:t>
            </a:r>
            <a:r>
              <a:rPr lang="en-US" sz="1200" dirty="0" err="1"/>
              <a:t>Mendell</a:t>
            </a:r>
            <a:r>
              <a:rPr lang="en-US" sz="1200" dirty="0"/>
              <a:t> MJ, </a:t>
            </a:r>
            <a:r>
              <a:rPr lang="en-US" sz="1200" dirty="0" err="1"/>
              <a:t>Gaffin</a:t>
            </a:r>
            <a:r>
              <a:rPr lang="en-US" sz="1200" dirty="0"/>
              <a:t> JM, Wang G, </a:t>
            </a:r>
            <a:r>
              <a:rPr lang="en-US" sz="1200" dirty="0" err="1"/>
              <a:t>Phipatanakul</a:t>
            </a:r>
            <a:r>
              <a:rPr lang="en-US" sz="1200" dirty="0"/>
              <a:t> W. Indoor environmental exposures and asthma exacerbation: an update to the 2000 review by the Institute of Medicine. Environmental Health Perspectives 2015;123:6-20; </a:t>
            </a:r>
            <a:r>
              <a:rPr lang="en-US" sz="1200" dirty="0">
                <a:hlinkClick r:id="rId5"/>
              </a:rPr>
              <a:t>www.ncbi.nlm.nih.gov/pmc/articles/PMC4286274/</a:t>
            </a:r>
            <a:r>
              <a:rPr lang="en-US" sz="1200" dirty="0"/>
              <a:t>  </a:t>
            </a:r>
          </a:p>
          <a:p>
            <a:pPr>
              <a:lnSpc>
                <a:spcPct val="110000"/>
              </a:lnSpc>
              <a:spcBef>
                <a:spcPts val="300"/>
              </a:spcBef>
            </a:pPr>
            <a:r>
              <a:rPr lang="en-US" sz="1200" dirty="0" err="1"/>
              <a:t>Mendell</a:t>
            </a:r>
            <a:r>
              <a:rPr lang="en-US" sz="1200" dirty="0"/>
              <a:t> MJ, Mirer AG, Cheung K, Tong M, Douwes J. Respiratory and allergic health effects of dampness, mold, and dampness-related agents: a review of the epidemiologic evidence. Environmental Health Perspectives, 2011; </a:t>
            </a:r>
            <a:r>
              <a:rPr lang="en-US" sz="1200" dirty="0">
                <a:hlinkClick r:id="rId6"/>
              </a:rPr>
              <a:t>http://ehp.niehs.nih.gov/1002410/</a:t>
            </a:r>
            <a:r>
              <a:rPr lang="en-US" sz="1200" dirty="0"/>
              <a:t> </a:t>
            </a:r>
          </a:p>
          <a:p>
            <a:pPr>
              <a:lnSpc>
                <a:spcPct val="110000"/>
              </a:lnSpc>
              <a:spcBef>
                <a:spcPts val="300"/>
              </a:spcBef>
            </a:pPr>
            <a:r>
              <a:rPr lang="en-US" sz="1200" dirty="0"/>
              <a:t>World Health Organization. WHO Guidelines for Indoor Air Quality: Dampness and </a:t>
            </a:r>
            <a:r>
              <a:rPr lang="en-US" sz="1200" dirty="0" err="1"/>
              <a:t>Mould</a:t>
            </a:r>
            <a:r>
              <a:rPr lang="en-US" sz="1200" dirty="0"/>
              <a:t>. Copenhagen: WHO Europe, 2009 (Chapter 4, Health effects associated with dampness and </a:t>
            </a:r>
            <a:r>
              <a:rPr lang="en-US" sz="1200" dirty="0" err="1"/>
              <a:t>mould</a:t>
            </a:r>
            <a:r>
              <a:rPr lang="en-US" sz="1200" dirty="0"/>
              <a:t>); </a:t>
            </a:r>
            <a:r>
              <a:rPr lang="en-US" sz="1200" dirty="0">
                <a:hlinkClick r:id="rId7"/>
              </a:rPr>
              <a:t>www.euro.who.int/__data/assets/pdf_file/0017/43325/E92645.pdf</a:t>
            </a:r>
            <a:endParaRPr lang="en-US" sz="1200" dirty="0"/>
          </a:p>
          <a:p>
            <a:pPr>
              <a:lnSpc>
                <a:spcPct val="110000"/>
              </a:lnSpc>
              <a:spcBef>
                <a:spcPts val="300"/>
              </a:spcBef>
            </a:pPr>
            <a:r>
              <a:rPr lang="en-US" sz="1200" dirty="0"/>
              <a:t>Krieger J, Jacobs DE, Ashley PJ, et al. Housing interventions and control of asthma-related indoor biologic agents: A review of the evidence. Journal of Public Health Management and Practice, 2010, 16(5):S11–S20; </a:t>
            </a:r>
            <a:r>
              <a:rPr lang="en-US" sz="1200" dirty="0">
                <a:hlinkClick r:id="rId8"/>
              </a:rPr>
              <a:t>www.ncbi.nlm.nih.gov/pmc/articles/PMC3934496/</a:t>
            </a:r>
            <a:r>
              <a:rPr lang="en-US" sz="1200" dirty="0"/>
              <a:t> </a:t>
            </a:r>
          </a:p>
          <a:p>
            <a:pPr>
              <a:lnSpc>
                <a:spcPct val="110000"/>
              </a:lnSpc>
              <a:spcBef>
                <a:spcPts val="300"/>
              </a:spcBef>
            </a:pPr>
            <a:r>
              <a:rPr lang="en-US" sz="1200" dirty="0"/>
              <a:t>U.S. Environmental Protection Agency. Mold. Washington, D.C.: USEPA; </a:t>
            </a:r>
            <a:r>
              <a:rPr lang="en-US" sz="1200" dirty="0">
                <a:hlinkClick r:id="rId9"/>
              </a:rPr>
              <a:t>www.epa.gov/mold</a:t>
            </a:r>
            <a:endParaRPr lang="en-US" sz="1200" dirty="0"/>
          </a:p>
        </p:txBody>
      </p:sp>
    </p:spTree>
    <p:extLst>
      <p:ext uri="{BB962C8B-B14F-4D97-AF65-F5344CB8AC3E}">
        <p14:creationId xmlns:p14="http://schemas.microsoft.com/office/powerpoint/2010/main" val="219199485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2EAAD4B-7B11-C5E1-01A0-2C6515EC5C0D}"/>
              </a:ext>
            </a:extLst>
          </p:cNvPr>
          <p:cNvSpPr>
            <a:spLocks noGrp="1"/>
          </p:cNvSpPr>
          <p:nvPr>
            <p:ph type="body" sz="quarter" idx="22"/>
          </p:nvPr>
        </p:nvSpPr>
        <p:spPr/>
        <p:txBody>
          <a:bodyPr/>
          <a:lstStyle/>
          <a:p>
            <a:r>
              <a:rPr lang="en-US" sz="2000" dirty="0">
                <a:latin typeface="Century Gothic" panose="020B0502020202020204" pitchFamily="34" charset="0"/>
              </a:rPr>
              <a:t>Steps – Assessment, Planning</a:t>
            </a:r>
          </a:p>
        </p:txBody>
      </p:sp>
      <p:sp>
        <p:nvSpPr>
          <p:cNvPr id="5" name="Text Placeholder 4">
            <a:extLst>
              <a:ext uri="{FF2B5EF4-FFF2-40B4-BE49-F238E27FC236}">
                <a16:creationId xmlns:a16="http://schemas.microsoft.com/office/drawing/2014/main" id="{D3DB1C37-1470-4AF2-6E9F-086E25CFF58C}"/>
              </a:ext>
            </a:extLst>
          </p:cNvPr>
          <p:cNvSpPr>
            <a:spLocks noGrp="1"/>
          </p:cNvSpPr>
          <p:nvPr>
            <p:ph type="body" sz="quarter" idx="23"/>
          </p:nvPr>
        </p:nvSpPr>
        <p:spPr/>
        <p:txBody>
          <a:bodyPr/>
          <a:lstStyle/>
          <a:p>
            <a:r>
              <a:rPr lang="en-US" sz="2000" dirty="0">
                <a:latin typeface="Century Gothic" panose="020B0502020202020204" pitchFamily="34" charset="0"/>
              </a:rPr>
              <a:t>Steps - Remediation</a:t>
            </a:r>
          </a:p>
        </p:txBody>
      </p:sp>
      <p:sp>
        <p:nvSpPr>
          <p:cNvPr id="6" name="Text Placeholder 5">
            <a:extLst>
              <a:ext uri="{FF2B5EF4-FFF2-40B4-BE49-F238E27FC236}">
                <a16:creationId xmlns:a16="http://schemas.microsoft.com/office/drawing/2014/main" id="{0731F80D-16D2-EB48-EB63-81058817CF3E}"/>
              </a:ext>
            </a:extLst>
          </p:cNvPr>
          <p:cNvSpPr>
            <a:spLocks noGrp="1"/>
          </p:cNvSpPr>
          <p:nvPr>
            <p:ph type="body" sz="quarter" idx="24"/>
          </p:nvPr>
        </p:nvSpPr>
        <p:spPr>
          <a:xfrm>
            <a:off x="1752600" y="2480365"/>
            <a:ext cx="4343397" cy="3617913"/>
          </a:xfrm>
        </p:spPr>
        <p:txBody>
          <a:bodyPr/>
          <a:lstStyle/>
          <a:p>
            <a:pPr marL="342900" indent="-342900">
              <a:buFont typeface="Arial" panose="020B0604020202020204" pitchFamily="34" charset="0"/>
              <a:buChar char="•"/>
            </a:pPr>
            <a:r>
              <a:rPr lang="en-US" sz="2000" dirty="0">
                <a:latin typeface="Century Gothic" panose="020B0502020202020204" pitchFamily="34" charset="0"/>
              </a:rPr>
              <a:t>Assess the size, extent</a:t>
            </a:r>
          </a:p>
          <a:p>
            <a:pPr marL="342900" indent="-342900">
              <a:buFont typeface="Arial" panose="020B0604020202020204" pitchFamily="34" charset="0"/>
              <a:buChar char="•"/>
            </a:pPr>
            <a:r>
              <a:rPr lang="en-US" sz="2000" dirty="0">
                <a:latin typeface="Century Gothic" panose="020B0502020202020204" pitchFamily="34" charset="0"/>
              </a:rPr>
              <a:t>Create a remediation plan</a:t>
            </a:r>
          </a:p>
          <a:p>
            <a:pPr marL="862013" lvl="1" indent="-342900">
              <a:buFont typeface="Arial" panose="020B0604020202020204" pitchFamily="34" charset="0"/>
              <a:buChar char="•"/>
            </a:pPr>
            <a:r>
              <a:rPr lang="en-US" sz="1800" dirty="0">
                <a:solidFill>
                  <a:schemeClr val="tx1"/>
                </a:solidFill>
              </a:rPr>
              <a:t>Specific procedures</a:t>
            </a:r>
          </a:p>
          <a:p>
            <a:pPr marL="862013" lvl="1" indent="-342900">
              <a:buFont typeface="Arial" panose="020B0604020202020204" pitchFamily="34" charset="0"/>
              <a:buChar char="•"/>
            </a:pPr>
            <a:r>
              <a:rPr lang="en-US" sz="1800" dirty="0">
                <a:solidFill>
                  <a:schemeClr val="tx1"/>
                </a:solidFill>
              </a:rPr>
              <a:t>Fix, cleanup, PPE, containment, disposal</a:t>
            </a:r>
          </a:p>
          <a:p>
            <a:pPr marL="862013" lvl="1" indent="-342900">
              <a:buFont typeface="Arial" panose="020B0604020202020204" pitchFamily="34" charset="0"/>
              <a:buChar char="•"/>
            </a:pPr>
            <a:r>
              <a:rPr lang="en-US" sz="1800" dirty="0">
                <a:solidFill>
                  <a:schemeClr val="tx1"/>
                </a:solidFill>
              </a:rPr>
              <a:t>Temporary relocation or hours of remediation</a:t>
            </a:r>
          </a:p>
        </p:txBody>
      </p:sp>
      <p:sp>
        <p:nvSpPr>
          <p:cNvPr id="7" name="Text Placeholder 6">
            <a:extLst>
              <a:ext uri="{FF2B5EF4-FFF2-40B4-BE49-F238E27FC236}">
                <a16:creationId xmlns:a16="http://schemas.microsoft.com/office/drawing/2014/main" id="{C77EF108-3E3D-918F-EE17-007161673CD0}"/>
              </a:ext>
            </a:extLst>
          </p:cNvPr>
          <p:cNvSpPr>
            <a:spLocks noGrp="1"/>
          </p:cNvSpPr>
          <p:nvPr>
            <p:ph type="body" sz="quarter" idx="25"/>
          </p:nvPr>
        </p:nvSpPr>
        <p:spPr/>
        <p:txBody>
          <a:bodyPr/>
          <a:lstStyle/>
          <a:p>
            <a:pPr marL="342900" indent="-342900">
              <a:buFont typeface="Arial" panose="020B0604020202020204" pitchFamily="34" charset="0"/>
              <a:buChar char="•"/>
            </a:pPr>
            <a:r>
              <a:rPr lang="en-US" sz="2000" dirty="0">
                <a:latin typeface="Century Gothic" panose="020B0502020202020204" pitchFamily="34" charset="0"/>
              </a:rPr>
              <a:t>Follow remediation plan</a:t>
            </a:r>
          </a:p>
          <a:p>
            <a:pPr marL="342900" indent="-342900">
              <a:buFont typeface="Arial" panose="020B0604020202020204" pitchFamily="34" charset="0"/>
              <a:buChar char="•"/>
            </a:pPr>
            <a:r>
              <a:rPr lang="en-US" sz="2000" dirty="0">
                <a:latin typeface="Century Gothic" panose="020B0502020202020204" pitchFamily="34" charset="0"/>
              </a:rPr>
              <a:t>Fix water/RH problem</a:t>
            </a:r>
          </a:p>
          <a:p>
            <a:pPr marL="342900" indent="-342900">
              <a:buFont typeface="Arial" panose="020B0604020202020204" pitchFamily="34" charset="0"/>
              <a:buChar char="•"/>
            </a:pPr>
            <a:r>
              <a:rPr lang="en-US" sz="2000" dirty="0">
                <a:latin typeface="Century Gothic" panose="020B0502020202020204" pitchFamily="34" charset="0"/>
              </a:rPr>
              <a:t>Communicate</a:t>
            </a:r>
          </a:p>
          <a:p>
            <a:pPr marL="342900" indent="-342900">
              <a:buFont typeface="Arial" panose="020B0604020202020204" pitchFamily="34" charset="0"/>
              <a:buChar char="•"/>
            </a:pPr>
            <a:r>
              <a:rPr lang="en-US" sz="2000" dirty="0">
                <a:latin typeface="Century Gothic" panose="020B0502020202020204" pitchFamily="34" charset="0"/>
              </a:rPr>
              <a:t>Completely dry, clean mold</a:t>
            </a:r>
          </a:p>
          <a:p>
            <a:pPr marL="862013" lvl="1" indent="-342900">
              <a:buFont typeface="Arial" panose="020B0604020202020204" pitchFamily="34" charset="0"/>
              <a:buChar char="•"/>
            </a:pPr>
            <a:r>
              <a:rPr lang="en-US" sz="1800" dirty="0">
                <a:solidFill>
                  <a:schemeClr val="tx1"/>
                </a:solidFill>
              </a:rPr>
              <a:t>Appropriate methods</a:t>
            </a:r>
          </a:p>
          <a:p>
            <a:pPr marL="342900" indent="-342900">
              <a:buFont typeface="Arial" panose="020B0604020202020204" pitchFamily="34" charset="0"/>
              <a:buChar char="•"/>
            </a:pPr>
            <a:r>
              <a:rPr lang="en-US" sz="2000" dirty="0">
                <a:latin typeface="Century Gothic" panose="020B0502020202020204" pitchFamily="34" charset="0"/>
              </a:rPr>
              <a:t>Recommend separate company</a:t>
            </a:r>
          </a:p>
        </p:txBody>
      </p:sp>
      <p:sp>
        <p:nvSpPr>
          <p:cNvPr id="3" name="Title 2">
            <a:extLst>
              <a:ext uri="{FF2B5EF4-FFF2-40B4-BE49-F238E27FC236}">
                <a16:creationId xmlns:a16="http://schemas.microsoft.com/office/drawing/2014/main" id="{21745F40-C9B8-D175-F1DB-80471E98A98C}"/>
              </a:ext>
            </a:extLst>
          </p:cNvPr>
          <p:cNvSpPr>
            <a:spLocks noGrp="1"/>
          </p:cNvSpPr>
          <p:nvPr>
            <p:ph type="title"/>
          </p:nvPr>
        </p:nvSpPr>
        <p:spPr/>
        <p:txBody>
          <a:bodyPr>
            <a:normAutofit fontScale="90000"/>
          </a:bodyPr>
          <a:lstStyle/>
          <a:p>
            <a:r>
              <a:rPr lang="en-US" dirty="0"/>
              <a:t>Remediation Work: What to Look for</a:t>
            </a:r>
          </a:p>
        </p:txBody>
      </p:sp>
      <p:sp>
        <p:nvSpPr>
          <p:cNvPr id="9" name="TextBox 8">
            <a:extLst>
              <a:ext uri="{FF2B5EF4-FFF2-40B4-BE49-F238E27FC236}">
                <a16:creationId xmlns:a16="http://schemas.microsoft.com/office/drawing/2014/main" id="{0E9D9577-4534-FFE8-BF59-26DD3FC1AAE3}"/>
              </a:ext>
            </a:extLst>
          </p:cNvPr>
          <p:cNvSpPr txBox="1"/>
          <p:nvPr/>
        </p:nvSpPr>
        <p:spPr>
          <a:xfrm>
            <a:off x="7047597" y="5358884"/>
            <a:ext cx="4558249" cy="707886"/>
          </a:xfrm>
          <a:prstGeom prst="rect">
            <a:avLst/>
          </a:prstGeom>
          <a:noFill/>
        </p:spPr>
        <p:txBody>
          <a:bodyPr wrap="square">
            <a:spAutoFit/>
          </a:bodyPr>
          <a:lstStyle/>
          <a:p>
            <a:r>
              <a:rPr lang="en-US" sz="2000" b="1" dirty="0">
                <a:latin typeface="Century Gothic" panose="020B0502020202020204" pitchFamily="34" charset="0"/>
              </a:rPr>
              <a:t>Suggested: follow-up inspection by separate company (</a:t>
            </a:r>
            <a:r>
              <a:rPr lang="en-US" sz="2000" b="1" dirty="0">
                <a:latin typeface="Century Gothic" panose="020B0502020202020204" pitchFamily="34" charset="0"/>
                <a:hlinkClick r:id="rId2"/>
              </a:rPr>
              <a:t>Ex: NYS rules</a:t>
            </a:r>
            <a:r>
              <a:rPr lang="en-US" sz="2000" b="1" dirty="0">
                <a:latin typeface="Century Gothic" panose="020B0502020202020204" pitchFamily="34" charset="0"/>
              </a:rPr>
              <a:t>)</a:t>
            </a:r>
          </a:p>
        </p:txBody>
      </p:sp>
      <p:pic>
        <p:nvPicPr>
          <p:cNvPr id="11" name="Picture 10">
            <a:extLst>
              <a:ext uri="{FF2B5EF4-FFF2-40B4-BE49-F238E27FC236}">
                <a16:creationId xmlns:a16="http://schemas.microsoft.com/office/drawing/2014/main" id="{F9B69075-B57A-E36B-928E-8626B91BC208}"/>
              </a:ext>
            </a:extLst>
          </p:cNvPr>
          <p:cNvPicPr>
            <a:picLocks noChangeAspect="1"/>
          </p:cNvPicPr>
          <p:nvPr/>
        </p:nvPicPr>
        <p:blipFill>
          <a:blip r:embed="rId3"/>
          <a:stretch>
            <a:fillRect/>
          </a:stretch>
        </p:blipFill>
        <p:spPr>
          <a:xfrm>
            <a:off x="6095998" y="5330208"/>
            <a:ext cx="826792" cy="826792"/>
          </a:xfrm>
          <a:prstGeom prst="rect">
            <a:avLst/>
          </a:prstGeom>
        </p:spPr>
      </p:pic>
      <p:sp>
        <p:nvSpPr>
          <p:cNvPr id="12" name="TextBox 11">
            <a:extLst>
              <a:ext uri="{FF2B5EF4-FFF2-40B4-BE49-F238E27FC236}">
                <a16:creationId xmlns:a16="http://schemas.microsoft.com/office/drawing/2014/main" id="{8E0659A5-B32F-5E37-BA34-4A5DC6277182}"/>
              </a:ext>
            </a:extLst>
          </p:cNvPr>
          <p:cNvSpPr txBox="1"/>
          <p:nvPr/>
        </p:nvSpPr>
        <p:spPr>
          <a:xfrm>
            <a:off x="0" y="6551796"/>
            <a:ext cx="6096000" cy="276999"/>
          </a:xfrm>
          <a:prstGeom prst="rect">
            <a:avLst/>
          </a:prstGeom>
          <a:noFill/>
        </p:spPr>
        <p:txBody>
          <a:bodyPr wrap="square">
            <a:spAutoFit/>
          </a:bodyPr>
          <a:lstStyle/>
          <a:p>
            <a:r>
              <a:rPr lang="en-US" sz="1200" dirty="0"/>
              <a:t>Image Source: Avinash Kumar CDC </a:t>
            </a:r>
            <a:r>
              <a:rPr lang="en-US" sz="1200" dirty="0" err="1"/>
              <a:t>Unsplash</a:t>
            </a:r>
            <a:endParaRPr lang="en-US" sz="1200" dirty="0"/>
          </a:p>
        </p:txBody>
      </p:sp>
    </p:spTree>
    <p:extLst>
      <p:ext uri="{BB962C8B-B14F-4D97-AF65-F5344CB8AC3E}">
        <p14:creationId xmlns:p14="http://schemas.microsoft.com/office/powerpoint/2010/main" val="297560301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6EA1FA2-D846-ABEA-7FFA-765A39572FFF}"/>
              </a:ext>
            </a:extLst>
          </p:cNvPr>
          <p:cNvSpPr>
            <a:spLocks noGrp="1"/>
          </p:cNvSpPr>
          <p:nvPr>
            <p:ph type="body" sz="quarter" idx="22"/>
          </p:nvPr>
        </p:nvSpPr>
        <p:spPr>
          <a:xfrm>
            <a:off x="491491" y="1771649"/>
            <a:ext cx="6836410" cy="4497267"/>
          </a:xfrm>
        </p:spPr>
        <p:txBody>
          <a:bodyPr>
            <a:normAutofit fontScale="85000" lnSpcReduction="20000"/>
          </a:bodyPr>
          <a:lstStyle/>
          <a:p>
            <a:pPr marL="342900" indent="-342900">
              <a:buClrTx/>
              <a:buFont typeface="Wingdings" panose="05000000000000000000" pitchFamily="2" charset="2"/>
              <a:buChar char="§"/>
            </a:pPr>
            <a:r>
              <a:rPr lang="en-US" sz="2400" b="1" dirty="0">
                <a:latin typeface="Century Gothic" panose="020B0502020202020204" pitchFamily="34" charset="0"/>
              </a:rPr>
              <a:t>Hard surfaces </a:t>
            </a:r>
            <a:r>
              <a:rPr lang="en-US" sz="2400" dirty="0">
                <a:latin typeface="Century Gothic" panose="020B0502020202020204" pitchFamily="34" charset="0"/>
              </a:rPr>
              <a:t>– mild detergent and a scrub brush</a:t>
            </a:r>
          </a:p>
          <a:p>
            <a:pPr marL="862013" lvl="1" indent="-342900">
              <a:buClrTx/>
              <a:buFont typeface="Wingdings" panose="05000000000000000000" pitchFamily="2" charset="2"/>
              <a:buChar char="§"/>
            </a:pPr>
            <a:r>
              <a:rPr lang="en-US" sz="2400" dirty="0">
                <a:latin typeface="Century Gothic" panose="020B0502020202020204" pitchFamily="34" charset="0"/>
              </a:rPr>
              <a:t>Dry thoroughly (dehumidifiers/fans/heaters)</a:t>
            </a:r>
          </a:p>
          <a:p>
            <a:pPr marL="862013" lvl="1" indent="-342900">
              <a:buClrTx/>
              <a:buFont typeface="Wingdings" panose="05000000000000000000" pitchFamily="2" charset="2"/>
              <a:buChar char="§"/>
            </a:pPr>
            <a:r>
              <a:rPr lang="en-US" sz="2400" dirty="0">
                <a:latin typeface="Century Gothic" panose="020B0502020202020204" pitchFamily="34" charset="0"/>
              </a:rPr>
              <a:t>Biocides/chemical disinfectants not necessary</a:t>
            </a:r>
          </a:p>
          <a:p>
            <a:pPr marL="862013" lvl="1" indent="-342900">
              <a:buClrTx/>
              <a:buFont typeface="Wingdings" panose="05000000000000000000" pitchFamily="2" charset="2"/>
              <a:buChar char="§"/>
            </a:pPr>
            <a:r>
              <a:rPr lang="en-US" sz="2400" dirty="0">
                <a:latin typeface="Century Gothic" panose="020B0502020202020204" pitchFamily="34" charset="0"/>
              </a:rPr>
              <a:t>Take items outside – sunlight</a:t>
            </a:r>
          </a:p>
          <a:p>
            <a:pPr marL="862013" lvl="1" indent="-342900">
              <a:buClrTx/>
              <a:buFont typeface="Wingdings" panose="05000000000000000000" pitchFamily="2" charset="2"/>
              <a:buChar char="§"/>
            </a:pPr>
            <a:r>
              <a:rPr lang="en-US" sz="2400" dirty="0">
                <a:latin typeface="Century Gothic" panose="020B0502020202020204" pitchFamily="34" charset="0"/>
              </a:rPr>
              <a:t>Do Not Paint/Caulk Over Mold</a:t>
            </a:r>
          </a:p>
          <a:p>
            <a:pPr marL="342900" indent="-342900">
              <a:buClrTx/>
              <a:buFont typeface="Wingdings" panose="05000000000000000000" pitchFamily="2" charset="2"/>
              <a:buChar char="§"/>
            </a:pPr>
            <a:r>
              <a:rPr lang="en-US" sz="2400" b="1" dirty="0">
                <a:latin typeface="Century Gothic" panose="020B0502020202020204" pitchFamily="34" charset="0"/>
              </a:rPr>
              <a:t>Porous/absorbent materials </a:t>
            </a:r>
            <a:r>
              <a:rPr lang="en-US" sz="2400" dirty="0">
                <a:latin typeface="Century Gothic" panose="020B0502020202020204" pitchFamily="34" charset="0"/>
              </a:rPr>
              <a:t>– discard (in plastic) </a:t>
            </a:r>
          </a:p>
          <a:p>
            <a:pPr marL="862013" lvl="1" indent="-342900">
              <a:buClrTx/>
              <a:buFont typeface="Wingdings" panose="05000000000000000000" pitchFamily="2" charset="2"/>
              <a:buChar char="§"/>
            </a:pPr>
            <a:r>
              <a:rPr lang="en-US" sz="2400" dirty="0">
                <a:latin typeface="Century Gothic" panose="020B0502020202020204" pitchFamily="34" charset="0"/>
              </a:rPr>
              <a:t>See Restoration specialist for valuables</a:t>
            </a:r>
          </a:p>
          <a:p>
            <a:pPr marL="342900" indent="-342900">
              <a:buClrTx/>
              <a:buFont typeface="Wingdings" panose="05000000000000000000" pitchFamily="2" charset="2"/>
              <a:buChar char="§"/>
            </a:pPr>
            <a:r>
              <a:rPr lang="en-US" sz="2400" b="1" dirty="0">
                <a:latin typeface="Century Gothic" panose="020B0502020202020204" pitchFamily="34" charset="0"/>
              </a:rPr>
              <a:t>Wood</a:t>
            </a:r>
            <a:r>
              <a:rPr lang="en-US" sz="2400" dirty="0">
                <a:latin typeface="Century Gothic" panose="020B0502020202020204" pitchFamily="34" charset="0"/>
              </a:rPr>
              <a:t> – dry completely</a:t>
            </a:r>
            <a:endParaRPr lang="en-US" sz="2400" b="1" dirty="0">
              <a:latin typeface="Century Gothic" panose="020B0502020202020204" pitchFamily="34" charset="0"/>
            </a:endParaRPr>
          </a:p>
          <a:p>
            <a:pPr marL="342900" indent="-342900">
              <a:buClrTx/>
              <a:buFont typeface="Wingdings" panose="05000000000000000000" pitchFamily="2" charset="2"/>
              <a:buChar char="§"/>
            </a:pPr>
            <a:r>
              <a:rPr lang="en-US" sz="2400" b="1" dirty="0">
                <a:latin typeface="Century Gothic" panose="020B0502020202020204" pitchFamily="34" charset="0"/>
              </a:rPr>
              <a:t>Carpet/pad </a:t>
            </a:r>
            <a:r>
              <a:rPr lang="en-US" sz="2400" dirty="0">
                <a:latin typeface="Century Gothic" panose="020B0502020202020204" pitchFamily="34" charset="0"/>
              </a:rPr>
              <a:t>– not usually salvageable</a:t>
            </a:r>
          </a:p>
          <a:p>
            <a:pPr marL="342900" indent="-342900">
              <a:buClrTx/>
              <a:buFont typeface="Wingdings" panose="05000000000000000000" pitchFamily="2" charset="2"/>
              <a:buChar char="§"/>
            </a:pPr>
            <a:r>
              <a:rPr lang="en-US" sz="2400" b="1" dirty="0">
                <a:latin typeface="Century Gothic" panose="020B0502020202020204" pitchFamily="34" charset="0"/>
              </a:rPr>
              <a:t>Fabrics</a:t>
            </a:r>
            <a:r>
              <a:rPr lang="en-US" sz="2400" dirty="0">
                <a:latin typeface="Century Gothic" panose="020B0502020202020204" pitchFamily="34" charset="0"/>
              </a:rPr>
              <a:t> – hot water wash/see tag</a:t>
            </a:r>
          </a:p>
          <a:p>
            <a:pPr>
              <a:buClrTx/>
            </a:pPr>
            <a:endParaRPr lang="en-US" sz="2400" dirty="0">
              <a:latin typeface="Century Gothic" panose="020B0502020202020204" pitchFamily="34" charset="0"/>
            </a:endParaRPr>
          </a:p>
          <a:p>
            <a:pPr>
              <a:buClrTx/>
            </a:pPr>
            <a:r>
              <a:rPr lang="en-US" sz="2400" dirty="0">
                <a:latin typeface="Century Gothic" panose="020B0502020202020204" pitchFamily="34" charset="0"/>
              </a:rPr>
              <a:t>See Table 1: Water Damage – Cleanup and Mold Prevention in the </a:t>
            </a:r>
            <a:r>
              <a:rPr lang="en-US" sz="2400" dirty="0">
                <a:latin typeface="Century Gothic" panose="020B0502020202020204" pitchFamily="34" charset="0"/>
                <a:hlinkClick r:id="rId3"/>
              </a:rPr>
              <a:t>Mold Remediation in Schools and Commercial Buildings Guide| US EPA</a:t>
            </a:r>
            <a:r>
              <a:rPr lang="en-US" sz="2400" dirty="0">
                <a:latin typeface="Century Gothic" panose="020B0502020202020204" pitchFamily="34" charset="0"/>
              </a:rPr>
              <a:t> (Page 11)</a:t>
            </a:r>
          </a:p>
        </p:txBody>
      </p:sp>
      <p:sp>
        <p:nvSpPr>
          <p:cNvPr id="3" name="Title 2">
            <a:extLst>
              <a:ext uri="{FF2B5EF4-FFF2-40B4-BE49-F238E27FC236}">
                <a16:creationId xmlns:a16="http://schemas.microsoft.com/office/drawing/2014/main" id="{6C08C150-1FD5-81B7-9687-9D569597680D}"/>
              </a:ext>
            </a:extLst>
          </p:cNvPr>
          <p:cNvSpPr>
            <a:spLocks noGrp="1"/>
          </p:cNvSpPr>
          <p:nvPr>
            <p:ph type="title"/>
          </p:nvPr>
        </p:nvSpPr>
        <p:spPr/>
        <p:txBody>
          <a:bodyPr>
            <a:normAutofit fontScale="90000"/>
          </a:bodyPr>
          <a:lstStyle/>
          <a:p>
            <a:r>
              <a:rPr lang="en-US" dirty="0">
                <a:solidFill>
                  <a:schemeClr val="accent6"/>
                </a:solidFill>
              </a:rPr>
              <a:t>Cleanup: Surfaces</a:t>
            </a:r>
          </a:p>
        </p:txBody>
      </p:sp>
      <p:pic>
        <p:nvPicPr>
          <p:cNvPr id="4" name="Picture 3" descr="mold growing on bottom of paneled door">
            <a:extLst>
              <a:ext uri="{FF2B5EF4-FFF2-40B4-BE49-F238E27FC236}">
                <a16:creationId xmlns:a16="http://schemas.microsoft.com/office/drawing/2014/main" id="{59E68F87-2A94-FA3B-8185-C334B64ABAF5}"/>
              </a:ext>
            </a:extLst>
          </p:cNvPr>
          <p:cNvPicPr/>
          <p:nvPr/>
        </p:nvPicPr>
        <p:blipFill>
          <a:blip r:embed="rId4" cstate="print">
            <a:extLst>
              <a:ext uri="{28A0092B-C50C-407E-A947-70E740481C1C}">
                <a14:useLocalDpi xmlns:a14="http://schemas.microsoft.com/office/drawing/2010/main"/>
              </a:ext>
            </a:extLst>
          </a:blip>
          <a:stretch>
            <a:fillRect/>
          </a:stretch>
        </p:blipFill>
        <p:spPr>
          <a:xfrm>
            <a:off x="7480300" y="2072792"/>
            <a:ext cx="4706158" cy="3347416"/>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BA42474F-93A6-B6D3-1C6B-A656CD263B98}"/>
              </a:ext>
            </a:extLst>
          </p:cNvPr>
          <p:cNvSpPr txBox="1"/>
          <p:nvPr/>
        </p:nvSpPr>
        <p:spPr>
          <a:xfrm>
            <a:off x="7480300" y="5487793"/>
            <a:ext cx="4706158" cy="253916"/>
          </a:xfrm>
          <a:prstGeom prst="rect">
            <a:avLst/>
          </a:prstGeom>
          <a:noFill/>
        </p:spPr>
        <p:txBody>
          <a:bodyPr wrap="square" rtlCol="0">
            <a:spAutoFit/>
          </a:bodyPr>
          <a:lstStyle/>
          <a:p>
            <a:r>
              <a:rPr lang="en-US" sz="1050" dirty="0"/>
              <a:t>Image Source: </a:t>
            </a:r>
            <a:r>
              <a:rPr lang="en-US" sz="1050" dirty="0">
                <a:hlinkClick r:id="rId5"/>
              </a:rPr>
              <a:t>Northwest Clean Air Agency – Mold Guide for Tenants and Landlords</a:t>
            </a:r>
            <a:endParaRPr lang="en-US" sz="1050" dirty="0"/>
          </a:p>
        </p:txBody>
      </p:sp>
    </p:spTree>
    <p:extLst>
      <p:ext uri="{BB962C8B-B14F-4D97-AF65-F5344CB8AC3E}">
        <p14:creationId xmlns:p14="http://schemas.microsoft.com/office/powerpoint/2010/main" val="17407863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5AA8173-2A82-58BC-3715-0C67EED4E83A}"/>
              </a:ext>
            </a:extLst>
          </p:cNvPr>
          <p:cNvSpPr>
            <a:spLocks noGrp="1"/>
          </p:cNvSpPr>
          <p:nvPr>
            <p:ph type="body" sz="quarter" idx="22"/>
          </p:nvPr>
        </p:nvSpPr>
        <p:spPr>
          <a:xfrm>
            <a:off x="641273" y="2239108"/>
            <a:ext cx="5454728" cy="4029808"/>
          </a:xfrm>
        </p:spPr>
        <p:txBody>
          <a:bodyPr>
            <a:normAutofit/>
          </a:bodyPr>
          <a:lstStyle/>
          <a:p>
            <a:pPr marL="342900" indent="-342900">
              <a:buClrTx/>
              <a:buFont typeface="Wingdings" panose="05000000000000000000" pitchFamily="2" charset="2"/>
              <a:buChar char="§"/>
            </a:pPr>
            <a:r>
              <a:rPr lang="en-US" dirty="0">
                <a:latin typeface="Century Gothic" panose="020B0502020202020204" pitchFamily="34" charset="0"/>
              </a:rPr>
              <a:t>Where to look: Building envelope</a:t>
            </a:r>
          </a:p>
          <a:p>
            <a:pPr marL="862013" lvl="1" indent="-342900">
              <a:buClrTx/>
            </a:pPr>
            <a:r>
              <a:rPr lang="en-US" dirty="0"/>
              <a:t>Flashing/penetrations, roof</a:t>
            </a:r>
          </a:p>
          <a:p>
            <a:pPr marL="862013" lvl="1" indent="-342900">
              <a:buClrTx/>
            </a:pPr>
            <a:r>
              <a:rPr lang="en-US" dirty="0"/>
              <a:t>Windows/doors</a:t>
            </a:r>
          </a:p>
          <a:p>
            <a:pPr marL="862013" lvl="1" indent="-342900">
              <a:buClrTx/>
            </a:pPr>
            <a:r>
              <a:rPr lang="en-US" dirty="0"/>
              <a:t>Water table - crawlspace</a:t>
            </a:r>
          </a:p>
          <a:p>
            <a:pPr marL="342900" indent="-342900">
              <a:buClrTx/>
              <a:buFont typeface="Wingdings" panose="05000000000000000000" pitchFamily="2" charset="2"/>
              <a:buChar char="§"/>
            </a:pPr>
            <a:r>
              <a:rPr lang="en-US" dirty="0">
                <a:latin typeface="Century Gothic" panose="020B0502020202020204" pitchFamily="34" charset="0"/>
              </a:rPr>
              <a:t>Fix:</a:t>
            </a:r>
          </a:p>
          <a:p>
            <a:pPr marL="862013" lvl="1" indent="-342900">
              <a:buClrTx/>
            </a:pPr>
            <a:r>
              <a:rPr lang="en-US" sz="1900" dirty="0"/>
              <a:t>Repair leaks, clean up</a:t>
            </a:r>
          </a:p>
          <a:p>
            <a:pPr marL="342900" indent="-342900">
              <a:buClrTx/>
              <a:buFont typeface="Wingdings" panose="05000000000000000000" pitchFamily="2" charset="2"/>
              <a:buChar char="§"/>
            </a:pPr>
            <a:r>
              <a:rPr lang="en-US" dirty="0">
                <a:latin typeface="Century Gothic" panose="020B0502020202020204" pitchFamily="34" charset="0"/>
              </a:rPr>
              <a:t>Prevention:</a:t>
            </a:r>
          </a:p>
          <a:p>
            <a:pPr marL="862013" lvl="1" indent="-342900">
              <a:buClrTx/>
            </a:pPr>
            <a:r>
              <a:rPr lang="en-US" dirty="0"/>
              <a:t>Regular inspection and maintenance</a:t>
            </a:r>
          </a:p>
          <a:p>
            <a:pPr>
              <a:buClrTx/>
            </a:pPr>
            <a:endParaRPr lang="en-US" dirty="0">
              <a:latin typeface="Century Gothic" panose="020B0502020202020204" pitchFamily="34" charset="0"/>
            </a:endParaRPr>
          </a:p>
        </p:txBody>
      </p:sp>
      <p:sp>
        <p:nvSpPr>
          <p:cNvPr id="3" name="Title 2">
            <a:extLst>
              <a:ext uri="{FF2B5EF4-FFF2-40B4-BE49-F238E27FC236}">
                <a16:creationId xmlns:a16="http://schemas.microsoft.com/office/drawing/2014/main" id="{5F1DBECB-8478-65E4-1D23-33EBBC4D5557}"/>
              </a:ext>
            </a:extLst>
          </p:cNvPr>
          <p:cNvSpPr>
            <a:spLocks noGrp="1"/>
          </p:cNvSpPr>
          <p:nvPr>
            <p:ph type="title"/>
          </p:nvPr>
        </p:nvSpPr>
        <p:spPr>
          <a:xfrm>
            <a:off x="5542" y="603152"/>
            <a:ext cx="6471353" cy="1200150"/>
          </a:xfrm>
          <a:solidFill>
            <a:schemeClr val="bg1">
              <a:lumMod val="85000"/>
            </a:schemeClr>
          </a:solidFill>
        </p:spPr>
        <p:txBody>
          <a:bodyPr>
            <a:normAutofit/>
          </a:bodyPr>
          <a:lstStyle/>
          <a:p>
            <a:r>
              <a:rPr lang="en-US" dirty="0">
                <a:solidFill>
                  <a:schemeClr val="accent6"/>
                </a:solidFill>
              </a:rPr>
              <a:t>Common mold cause: Roof, window, and plumbing leaks</a:t>
            </a:r>
          </a:p>
        </p:txBody>
      </p:sp>
      <p:sp>
        <p:nvSpPr>
          <p:cNvPr id="7" name="TextBox 6">
            <a:extLst>
              <a:ext uri="{FF2B5EF4-FFF2-40B4-BE49-F238E27FC236}">
                <a16:creationId xmlns:a16="http://schemas.microsoft.com/office/drawing/2014/main" id="{BC22939C-4381-C5E6-70E3-889681F14500}"/>
              </a:ext>
            </a:extLst>
          </p:cNvPr>
          <p:cNvSpPr txBox="1"/>
          <p:nvPr/>
        </p:nvSpPr>
        <p:spPr>
          <a:xfrm>
            <a:off x="6476895" y="5745696"/>
            <a:ext cx="5454729" cy="523220"/>
          </a:xfrm>
          <a:prstGeom prst="rect">
            <a:avLst/>
          </a:prstGeom>
          <a:noFill/>
        </p:spPr>
        <p:txBody>
          <a:bodyPr wrap="square" rtlCol="0">
            <a:spAutoFit/>
          </a:bodyPr>
          <a:lstStyle/>
          <a:p>
            <a:r>
              <a:rPr lang="en-US" sz="1400" dirty="0"/>
              <a:t>Image Source: </a:t>
            </a:r>
            <a:r>
              <a:rPr lang="en-US" sz="1400" dirty="0">
                <a:hlinkClick r:id="rId3"/>
              </a:rPr>
              <a:t>Northwest Clean Air Agency – Mold Guide for Tenants and Landlords</a:t>
            </a:r>
            <a:endParaRPr lang="en-US" sz="1400" dirty="0"/>
          </a:p>
        </p:txBody>
      </p:sp>
      <p:pic>
        <p:nvPicPr>
          <p:cNvPr id="10" name="Picture 9">
            <a:extLst>
              <a:ext uri="{FF2B5EF4-FFF2-40B4-BE49-F238E27FC236}">
                <a16:creationId xmlns:a16="http://schemas.microsoft.com/office/drawing/2014/main" id="{FBC746CD-B1B9-8B68-F060-2DAD8D149F9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3785" b="3349"/>
          <a:stretch/>
        </p:blipFill>
        <p:spPr>
          <a:xfrm>
            <a:off x="7783830" y="302810"/>
            <a:ext cx="4124116" cy="2918833"/>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2F5715FB-1988-58F8-A947-F19A9023160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86500" y="2723812"/>
            <a:ext cx="4221027" cy="293096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828292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5AA8173-2A82-58BC-3715-0C67EED4E83A}"/>
              </a:ext>
            </a:extLst>
          </p:cNvPr>
          <p:cNvSpPr>
            <a:spLocks noGrp="1"/>
          </p:cNvSpPr>
          <p:nvPr>
            <p:ph type="body" sz="quarter" idx="22"/>
          </p:nvPr>
        </p:nvSpPr>
        <p:spPr>
          <a:xfrm>
            <a:off x="6295292" y="1716384"/>
            <a:ext cx="5357446" cy="4262226"/>
          </a:xfrm>
        </p:spPr>
        <p:txBody>
          <a:bodyPr>
            <a:normAutofit/>
          </a:bodyPr>
          <a:lstStyle/>
          <a:p>
            <a:pPr>
              <a:lnSpc>
                <a:spcPct val="100000"/>
              </a:lnSpc>
              <a:buClrTx/>
            </a:pPr>
            <a:r>
              <a:rPr lang="en-US" b="1" dirty="0">
                <a:latin typeface="Century Gothic" panose="020B0502020202020204" pitchFamily="34" charset="0"/>
              </a:rPr>
              <a:t>Occurs when air saturated with water contacts a cool surface, like a soda can in the summer.</a:t>
            </a:r>
          </a:p>
          <a:p>
            <a:pPr>
              <a:lnSpc>
                <a:spcPct val="100000"/>
              </a:lnSpc>
              <a:buClrTx/>
            </a:pPr>
            <a:endParaRPr lang="en-US" b="1" dirty="0">
              <a:latin typeface="Century Gothic" panose="020B0502020202020204" pitchFamily="34" charset="0"/>
            </a:endParaRPr>
          </a:p>
          <a:p>
            <a:pPr marL="342900" indent="-342900">
              <a:lnSpc>
                <a:spcPct val="100000"/>
              </a:lnSpc>
              <a:buClrTx/>
              <a:buFont typeface="Arial" panose="020B0604020202020204" pitchFamily="34" charset="0"/>
              <a:buChar char="•"/>
            </a:pPr>
            <a:r>
              <a:rPr lang="en-US" sz="2400" dirty="0">
                <a:latin typeface="Century Gothic" panose="020B0502020202020204" pitchFamily="34" charset="0"/>
              </a:rPr>
              <a:t>What to look for: </a:t>
            </a:r>
          </a:p>
          <a:p>
            <a:pPr marL="862013" lvl="1" indent="-342900">
              <a:lnSpc>
                <a:spcPct val="100000"/>
              </a:lnSpc>
              <a:buClrTx/>
              <a:buFont typeface="Arial" panose="020B0604020202020204" pitchFamily="34" charset="0"/>
              <a:buChar char="•"/>
            </a:pPr>
            <a:r>
              <a:rPr lang="en-US" sz="2400" dirty="0">
                <a:latin typeface="Century Gothic" panose="020B0502020202020204" pitchFamily="34" charset="0"/>
              </a:rPr>
              <a:t>High air RH</a:t>
            </a:r>
          </a:p>
          <a:p>
            <a:pPr marL="1033463" lvl="2" indent="-285750">
              <a:lnSpc>
                <a:spcPct val="100000"/>
              </a:lnSpc>
              <a:buClrTx/>
              <a:buFont typeface="Arial" panose="020B0604020202020204" pitchFamily="34" charset="0"/>
              <a:buChar char="•"/>
            </a:pPr>
            <a:r>
              <a:rPr lang="en-US" dirty="0"/>
              <a:t>Tight buildings, lack of fresh air</a:t>
            </a:r>
          </a:p>
          <a:p>
            <a:pPr marL="1033463" lvl="2" indent="-285750">
              <a:lnSpc>
                <a:spcPct val="100000"/>
              </a:lnSpc>
              <a:buClrTx/>
              <a:buFont typeface="Arial" panose="020B0604020202020204" pitchFamily="34" charset="0"/>
              <a:buChar char="•"/>
            </a:pPr>
            <a:r>
              <a:rPr lang="en-US" dirty="0"/>
              <a:t>Breathing/plants</a:t>
            </a:r>
          </a:p>
          <a:p>
            <a:pPr marL="862013" lvl="1" indent="-342900">
              <a:lnSpc>
                <a:spcPct val="100000"/>
              </a:lnSpc>
              <a:buClrTx/>
              <a:buFont typeface="Arial" panose="020B0604020202020204" pitchFamily="34" charset="0"/>
              <a:buChar char="•"/>
            </a:pPr>
            <a:r>
              <a:rPr lang="en-US" sz="2400" dirty="0">
                <a:latin typeface="Century Gothic" panose="020B0502020202020204" pitchFamily="34" charset="0"/>
              </a:rPr>
              <a:t>Temperature differentials</a:t>
            </a:r>
          </a:p>
          <a:p>
            <a:pPr marL="1033463" lvl="2" indent="-285750">
              <a:lnSpc>
                <a:spcPct val="100000"/>
              </a:lnSpc>
              <a:buClrTx/>
              <a:buFont typeface="Arial" panose="020B0604020202020204" pitchFamily="34" charset="0"/>
              <a:buChar char="•"/>
            </a:pPr>
            <a:r>
              <a:rPr lang="en-US" dirty="0"/>
              <a:t>Coverings on windows</a:t>
            </a:r>
          </a:p>
          <a:p>
            <a:pPr marL="1033463" lvl="2" indent="-285750">
              <a:lnSpc>
                <a:spcPct val="100000"/>
              </a:lnSpc>
              <a:buClrTx/>
              <a:buFont typeface="Arial" panose="020B0604020202020204" pitchFamily="34" charset="0"/>
              <a:buChar char="•"/>
            </a:pPr>
            <a:r>
              <a:rPr lang="en-US" dirty="0"/>
              <a:t>Furniture against exterior walls</a:t>
            </a:r>
          </a:p>
        </p:txBody>
      </p:sp>
      <p:sp>
        <p:nvSpPr>
          <p:cNvPr id="3" name="Title 2">
            <a:extLst>
              <a:ext uri="{FF2B5EF4-FFF2-40B4-BE49-F238E27FC236}">
                <a16:creationId xmlns:a16="http://schemas.microsoft.com/office/drawing/2014/main" id="{5F1DBECB-8478-65E4-1D23-33EBBC4D5557}"/>
              </a:ext>
            </a:extLst>
          </p:cNvPr>
          <p:cNvSpPr>
            <a:spLocks noGrp="1"/>
          </p:cNvSpPr>
          <p:nvPr>
            <p:ph type="title"/>
          </p:nvPr>
        </p:nvSpPr>
        <p:spPr>
          <a:solidFill>
            <a:schemeClr val="bg1">
              <a:lumMod val="85000"/>
            </a:schemeClr>
          </a:solidFill>
        </p:spPr>
        <p:txBody>
          <a:bodyPr>
            <a:normAutofit/>
          </a:bodyPr>
          <a:lstStyle/>
          <a:p>
            <a:r>
              <a:rPr lang="en-US" sz="2800" dirty="0">
                <a:solidFill>
                  <a:schemeClr val="accent6"/>
                </a:solidFill>
              </a:rPr>
              <a:t>Common mold cause: Condensation onto cool surfaces</a:t>
            </a:r>
          </a:p>
        </p:txBody>
      </p:sp>
      <p:sp>
        <p:nvSpPr>
          <p:cNvPr id="9" name="TextBox 8">
            <a:extLst>
              <a:ext uri="{FF2B5EF4-FFF2-40B4-BE49-F238E27FC236}">
                <a16:creationId xmlns:a16="http://schemas.microsoft.com/office/drawing/2014/main" id="{83627497-5118-5421-BFCF-C83F600A5453}"/>
              </a:ext>
            </a:extLst>
          </p:cNvPr>
          <p:cNvSpPr txBox="1"/>
          <p:nvPr/>
        </p:nvSpPr>
        <p:spPr>
          <a:xfrm>
            <a:off x="0" y="6038083"/>
            <a:ext cx="6295292" cy="276999"/>
          </a:xfrm>
          <a:prstGeom prst="rect">
            <a:avLst/>
          </a:prstGeom>
          <a:noFill/>
        </p:spPr>
        <p:txBody>
          <a:bodyPr wrap="square" rtlCol="0">
            <a:spAutoFit/>
          </a:bodyPr>
          <a:lstStyle/>
          <a:p>
            <a:r>
              <a:rPr lang="en-US" sz="1200" dirty="0"/>
              <a:t>Image Source: </a:t>
            </a:r>
            <a:r>
              <a:rPr lang="en-US" sz="1200" dirty="0">
                <a:hlinkClick r:id="rId3"/>
              </a:rPr>
              <a:t>Northwest Clean Air Agency – Mold Guide for Tenants and Landlords</a:t>
            </a:r>
            <a:endParaRPr lang="en-US" sz="1200" dirty="0"/>
          </a:p>
        </p:txBody>
      </p:sp>
      <p:pic>
        <p:nvPicPr>
          <p:cNvPr id="6" name="Picture 5">
            <a:extLst>
              <a:ext uri="{FF2B5EF4-FFF2-40B4-BE49-F238E27FC236}">
                <a16:creationId xmlns:a16="http://schemas.microsoft.com/office/drawing/2014/main" id="{344E0C74-C1B8-0F62-2F84-4BAF381E3E9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4079" y="1287223"/>
            <a:ext cx="3703899" cy="2760453"/>
          </a:xfrm>
          <a:prstGeom prst="rect">
            <a:avLst/>
          </a:prstGeom>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4C10599A-1ECB-1AC4-1450-7218E346563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62274" y="3429000"/>
            <a:ext cx="3818435" cy="2490137"/>
          </a:xfrm>
          <a:prstGeom prst="rect">
            <a:avLst/>
          </a:prstGeom>
        </p:spPr>
      </p:pic>
    </p:spTree>
    <p:extLst>
      <p:ext uri="{BB962C8B-B14F-4D97-AF65-F5344CB8AC3E}">
        <p14:creationId xmlns:p14="http://schemas.microsoft.com/office/powerpoint/2010/main" val="4600218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p:cNvSpPr>
            <a:spLocks noGrp="1"/>
          </p:cNvSpPr>
          <p:nvPr>
            <p:ph type="body" sz="quarter" idx="22"/>
          </p:nvPr>
        </p:nvSpPr>
        <p:spPr>
          <a:xfrm>
            <a:off x="1032705" y="1674203"/>
            <a:ext cx="10126589" cy="4063209"/>
          </a:xfrm>
        </p:spPr>
        <p:txBody>
          <a:bodyPr/>
          <a:lstStyle/>
          <a:p>
            <a:pPr>
              <a:spcAft>
                <a:spcPts val="1200"/>
              </a:spcAft>
            </a:pPr>
            <a:r>
              <a:rPr lang="en-US" sz="2400" b="1" dirty="0">
                <a:latin typeface="+mn-lt"/>
              </a:rPr>
              <a:t>Do you get these questions from the public? </a:t>
            </a:r>
          </a:p>
          <a:p>
            <a:pPr lvl="1">
              <a:spcBef>
                <a:spcPts val="1800"/>
              </a:spcBef>
              <a:buClrTx/>
              <a:buFont typeface="Wingdings" panose="05000000000000000000" pitchFamily="2" charset="2"/>
              <a:buChar char="§"/>
            </a:pPr>
            <a:r>
              <a:rPr lang="en-US" sz="2400" dirty="0">
                <a:latin typeface="+mn-lt"/>
              </a:rPr>
              <a:t>How do I get my home tested for mold? </a:t>
            </a:r>
          </a:p>
          <a:p>
            <a:pPr lvl="1">
              <a:spcBef>
                <a:spcPts val="1800"/>
              </a:spcBef>
              <a:buClrTx/>
              <a:buFont typeface="Wingdings" panose="05000000000000000000" pitchFamily="2" charset="2"/>
              <a:buChar char="§"/>
            </a:pPr>
            <a:r>
              <a:rPr lang="en-US" sz="2400" dirty="0">
                <a:latin typeface="+mn-lt"/>
              </a:rPr>
              <a:t>How do you clean up mold? </a:t>
            </a:r>
          </a:p>
          <a:p>
            <a:pPr lvl="1">
              <a:spcBef>
                <a:spcPts val="1800"/>
              </a:spcBef>
              <a:buClrTx/>
              <a:buFont typeface="Wingdings" panose="05000000000000000000" pitchFamily="2" charset="2"/>
              <a:buChar char="§"/>
            </a:pPr>
            <a:r>
              <a:rPr lang="en-US" sz="2400" dirty="0">
                <a:latin typeface="+mn-lt"/>
              </a:rPr>
              <a:t>Will you come test my house? I keep getting sick. </a:t>
            </a:r>
          </a:p>
          <a:p>
            <a:endParaRPr lang="en-US" sz="2400" dirty="0">
              <a:latin typeface="+mn-lt"/>
            </a:endParaRPr>
          </a:p>
          <a:p>
            <a:endParaRPr lang="en-US" sz="2400" dirty="0"/>
          </a:p>
          <a:p>
            <a:endParaRPr lang="en-US" sz="2400" dirty="0">
              <a:latin typeface="+mn-lt"/>
            </a:endParaRPr>
          </a:p>
        </p:txBody>
      </p:sp>
      <p:sp>
        <p:nvSpPr>
          <p:cNvPr id="3" name="Title 2"/>
          <p:cNvSpPr>
            <a:spLocks noGrp="1"/>
          </p:cNvSpPr>
          <p:nvPr>
            <p:ph type="title"/>
          </p:nvPr>
        </p:nvSpPr>
        <p:spPr/>
        <p:txBody>
          <a:bodyPr>
            <a:normAutofit fontScale="90000"/>
          </a:bodyPr>
          <a:lstStyle/>
          <a:p>
            <a:r>
              <a:rPr lang="en-US" dirty="0">
                <a:solidFill>
                  <a:schemeClr val="accent6"/>
                </a:solidFill>
              </a:rPr>
              <a:t>Indoor Air Quality Questions</a:t>
            </a:r>
          </a:p>
        </p:txBody>
      </p:sp>
      <p:sp>
        <p:nvSpPr>
          <p:cNvPr id="4" name="Rounded Rectangular Callout 6">
            <a:extLst>
              <a:ext uri="{FF2B5EF4-FFF2-40B4-BE49-F238E27FC236}">
                <a16:creationId xmlns:a16="http://schemas.microsoft.com/office/drawing/2014/main" id="{B52C8201-783E-AE28-2399-A9054E601F99}"/>
              </a:ext>
              <a:ext uri="{C183D7F6-B498-43B3-948B-1728B52AA6E4}">
                <adec:decorative xmlns:adec="http://schemas.microsoft.com/office/drawing/2017/decorative" val="1"/>
              </a:ext>
            </a:extLst>
          </p:cNvPr>
          <p:cNvSpPr/>
          <p:nvPr/>
        </p:nvSpPr>
        <p:spPr>
          <a:xfrm>
            <a:off x="1180617" y="2241568"/>
            <a:ext cx="6886936" cy="2178889"/>
          </a:xfrm>
          <a:prstGeom prst="wedgeRoundRectCallout">
            <a:avLst>
              <a:gd name="adj1" fmla="val 8968"/>
              <a:gd name="adj2" fmla="val 73828"/>
              <a:gd name="adj3" fmla="val 16667"/>
            </a:avLst>
          </a:prstGeom>
          <a:noFill/>
          <a:ln w="31750" cmpd="sng">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a:extLst>
              <a:ext uri="{FF2B5EF4-FFF2-40B4-BE49-F238E27FC236}">
                <a16:creationId xmlns:a16="http://schemas.microsoft.com/office/drawing/2014/main" id="{51B00995-5AAF-AE51-B227-4E19A3CD737A}"/>
              </a:ext>
              <a:ext uri="{C183D7F6-B498-43B3-948B-1728B52AA6E4}">
                <adec:decorative xmlns:adec="http://schemas.microsoft.com/office/drawing/2017/decorative" val="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19033220">
            <a:off x="4920023" y="4679330"/>
            <a:ext cx="343095" cy="100584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2B74DE6-E6FD-44C1-8CCB-54FE9F8A3514}"/>
              </a:ext>
            </a:extLst>
          </p:cNvPr>
          <p:cNvSpPr txBox="1"/>
          <p:nvPr/>
        </p:nvSpPr>
        <p:spPr>
          <a:xfrm>
            <a:off x="7023370" y="4890933"/>
            <a:ext cx="4395484" cy="830997"/>
          </a:xfrm>
          <a:prstGeom prst="rect">
            <a:avLst/>
          </a:prstGeom>
          <a:noFill/>
        </p:spPr>
        <p:txBody>
          <a:bodyPr wrap="square">
            <a:spAutoFit/>
          </a:bodyPr>
          <a:lstStyle/>
          <a:p>
            <a:pPr>
              <a:spcAft>
                <a:spcPts val="1200"/>
              </a:spcAft>
            </a:pPr>
            <a:r>
              <a:rPr lang="en-US" sz="2400" b="1" dirty="0">
                <a:latin typeface="+mn-lt"/>
              </a:rPr>
              <a:t>We have information and resources to help.</a:t>
            </a:r>
          </a:p>
        </p:txBody>
      </p:sp>
    </p:spTree>
    <p:extLst>
      <p:ext uri="{BB962C8B-B14F-4D97-AF65-F5344CB8AC3E}">
        <p14:creationId xmlns:p14="http://schemas.microsoft.com/office/powerpoint/2010/main" val="365932067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5AA8173-2A82-58BC-3715-0C67EED4E83A}"/>
              </a:ext>
            </a:extLst>
          </p:cNvPr>
          <p:cNvSpPr>
            <a:spLocks noGrp="1"/>
          </p:cNvSpPr>
          <p:nvPr>
            <p:ph type="body" sz="quarter" idx="22"/>
          </p:nvPr>
        </p:nvSpPr>
        <p:spPr>
          <a:xfrm>
            <a:off x="5873262" y="1771530"/>
            <a:ext cx="5967046" cy="4242898"/>
          </a:xfrm>
        </p:spPr>
        <p:txBody>
          <a:bodyPr>
            <a:normAutofit lnSpcReduction="10000"/>
          </a:bodyPr>
          <a:lstStyle/>
          <a:p>
            <a:pPr>
              <a:buClrTx/>
            </a:pPr>
            <a:r>
              <a:rPr lang="en-US" dirty="0">
                <a:latin typeface="Century Gothic" panose="020B0502020202020204" pitchFamily="34" charset="0"/>
              </a:rPr>
              <a:t>Fix: Keep air moving, dry, and temp-controlled.</a:t>
            </a:r>
          </a:p>
          <a:p>
            <a:pPr marL="342900" indent="-342900">
              <a:buClrTx/>
              <a:buFont typeface="Arial" panose="020B0604020202020204" pitchFamily="34" charset="0"/>
              <a:buChar char="•"/>
            </a:pPr>
            <a:r>
              <a:rPr lang="en-US" sz="2000" dirty="0">
                <a:latin typeface="Century Gothic" panose="020B0502020202020204" pitchFamily="34" charset="0"/>
              </a:rPr>
              <a:t>Ventilation with outdoor air</a:t>
            </a:r>
          </a:p>
          <a:p>
            <a:pPr marL="804863" lvl="1" indent="-285750">
              <a:buClrTx/>
            </a:pPr>
            <a:r>
              <a:rPr lang="en-US" sz="1800" dirty="0">
                <a:latin typeface="+mj-lt"/>
              </a:rPr>
              <a:t>A/C or </a:t>
            </a:r>
            <a:r>
              <a:rPr lang="en-US" sz="1800" i="1" dirty="0">
                <a:latin typeface="+mj-lt"/>
              </a:rPr>
              <a:t>clean</a:t>
            </a:r>
            <a:r>
              <a:rPr lang="en-US" sz="1800" dirty="0">
                <a:latin typeface="+mj-lt"/>
              </a:rPr>
              <a:t> dehumidifiers</a:t>
            </a:r>
          </a:p>
          <a:p>
            <a:pPr marL="804863" lvl="1" indent="-285750">
              <a:buClrTx/>
            </a:pPr>
            <a:r>
              <a:rPr lang="en-US" sz="1800" dirty="0">
                <a:latin typeface="+mj-lt"/>
              </a:rPr>
              <a:t>Windows, distribute with cross-breeze</a:t>
            </a:r>
          </a:p>
          <a:p>
            <a:pPr marL="804863" lvl="1" indent="-285750">
              <a:buClrTx/>
            </a:pPr>
            <a:r>
              <a:rPr lang="en-US" sz="1800" dirty="0">
                <a:latin typeface="+mj-lt"/>
              </a:rPr>
              <a:t>Aim for 30 – 50 RH%</a:t>
            </a:r>
          </a:p>
          <a:p>
            <a:pPr marL="342900" indent="-342900">
              <a:buClrTx/>
              <a:buFont typeface="Arial" panose="020B0604020202020204" pitchFamily="34" charset="0"/>
              <a:buChar char="•"/>
            </a:pPr>
            <a:r>
              <a:rPr lang="en-US" sz="2000" dirty="0">
                <a:latin typeface="Century Gothic" panose="020B0502020202020204" pitchFamily="34" charset="0"/>
              </a:rPr>
              <a:t>Use local exhaust fans</a:t>
            </a:r>
          </a:p>
          <a:p>
            <a:pPr marL="804863" lvl="1" indent="-285750">
              <a:buClrTx/>
            </a:pPr>
            <a:r>
              <a:rPr lang="en-US" sz="1800" dirty="0"/>
              <a:t>Vent to outside</a:t>
            </a:r>
          </a:p>
          <a:p>
            <a:pPr marL="804863" lvl="1" indent="-285750">
              <a:buClrTx/>
            </a:pPr>
            <a:r>
              <a:rPr lang="en-US" sz="1800" dirty="0"/>
              <a:t>Keep clean, working</a:t>
            </a:r>
          </a:p>
          <a:p>
            <a:pPr marL="804863" lvl="1" indent="-285750">
              <a:buClrTx/>
            </a:pPr>
            <a:r>
              <a:rPr lang="en-US" sz="1800" dirty="0"/>
              <a:t>45 minutes after shower</a:t>
            </a:r>
          </a:p>
          <a:p>
            <a:pPr marL="804863" lvl="1" indent="-285750">
              <a:buClrTx/>
            </a:pPr>
            <a:r>
              <a:rPr lang="en-US" sz="1800" dirty="0"/>
              <a:t>Vent basements/crawlspaces</a:t>
            </a:r>
          </a:p>
          <a:p>
            <a:pPr marL="342900" indent="-342900">
              <a:buClrTx/>
              <a:buFont typeface="Arial" panose="020B0604020202020204" pitchFamily="34" charset="0"/>
              <a:buChar char="•"/>
            </a:pPr>
            <a:r>
              <a:rPr lang="en-US" sz="2000" dirty="0">
                <a:latin typeface="Century Gothic" panose="020B0502020202020204" pitchFamily="34" charset="0"/>
              </a:rPr>
              <a:t>Winter: Heat the air (warmer air “holds” more moisture)</a:t>
            </a:r>
          </a:p>
        </p:txBody>
      </p:sp>
      <p:sp>
        <p:nvSpPr>
          <p:cNvPr id="3" name="Title 2">
            <a:extLst>
              <a:ext uri="{FF2B5EF4-FFF2-40B4-BE49-F238E27FC236}">
                <a16:creationId xmlns:a16="http://schemas.microsoft.com/office/drawing/2014/main" id="{5F1DBECB-8478-65E4-1D23-33EBBC4D5557}"/>
              </a:ext>
            </a:extLst>
          </p:cNvPr>
          <p:cNvSpPr>
            <a:spLocks noGrp="1"/>
          </p:cNvSpPr>
          <p:nvPr>
            <p:ph type="title"/>
          </p:nvPr>
        </p:nvSpPr>
        <p:spPr>
          <a:xfrm>
            <a:off x="5542" y="673974"/>
            <a:ext cx="12186458" cy="482030"/>
          </a:xfrm>
          <a:solidFill>
            <a:schemeClr val="bg1">
              <a:lumMod val="85000"/>
            </a:schemeClr>
          </a:solidFill>
        </p:spPr>
        <p:txBody>
          <a:bodyPr>
            <a:normAutofit/>
          </a:bodyPr>
          <a:lstStyle/>
          <a:p>
            <a:r>
              <a:rPr lang="en-US" sz="2800" dirty="0">
                <a:solidFill>
                  <a:schemeClr val="accent6"/>
                </a:solidFill>
              </a:rPr>
              <a:t>Common mold cause: Condensation onto cool surfaces</a:t>
            </a:r>
          </a:p>
        </p:txBody>
      </p:sp>
      <p:pic>
        <p:nvPicPr>
          <p:cNvPr id="10" name="Picture 9">
            <a:extLst>
              <a:ext uri="{FF2B5EF4-FFF2-40B4-BE49-F238E27FC236}">
                <a16:creationId xmlns:a16="http://schemas.microsoft.com/office/drawing/2014/main" id="{34AA9A0F-E6D0-55E7-B864-39EFCFBCC176}"/>
              </a:ext>
            </a:extLst>
          </p:cNvPr>
          <p:cNvPicPr>
            <a:picLocks noChangeAspect="1"/>
          </p:cNvPicPr>
          <p:nvPr/>
        </p:nvPicPr>
        <p:blipFill>
          <a:blip r:embed="rId3"/>
          <a:stretch>
            <a:fillRect/>
          </a:stretch>
        </p:blipFill>
        <p:spPr>
          <a:xfrm>
            <a:off x="257421" y="1944422"/>
            <a:ext cx="5355144" cy="3465496"/>
          </a:xfrm>
          <a:prstGeom prst="rect">
            <a:avLst/>
          </a:prstGeom>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93C4F271-578B-29A9-0AEC-42D776020FEA}"/>
              </a:ext>
            </a:extLst>
          </p:cNvPr>
          <p:cNvSpPr txBox="1"/>
          <p:nvPr/>
        </p:nvSpPr>
        <p:spPr>
          <a:xfrm>
            <a:off x="257420" y="5440695"/>
            <a:ext cx="5355143" cy="276999"/>
          </a:xfrm>
          <a:prstGeom prst="rect">
            <a:avLst/>
          </a:prstGeom>
          <a:noFill/>
        </p:spPr>
        <p:txBody>
          <a:bodyPr wrap="square" rtlCol="0">
            <a:spAutoFit/>
          </a:bodyPr>
          <a:lstStyle/>
          <a:p>
            <a:r>
              <a:rPr lang="en-US" sz="1200" dirty="0"/>
              <a:t>Image Source: </a:t>
            </a:r>
            <a:r>
              <a:rPr lang="en-US" sz="1200" dirty="0">
                <a:hlinkClick r:id="rId4"/>
              </a:rPr>
              <a:t>Northwest Clean Air Agency – Mold Guide for Tenants and Landlords</a:t>
            </a:r>
            <a:endParaRPr lang="en-US" sz="1200" dirty="0"/>
          </a:p>
        </p:txBody>
      </p:sp>
    </p:spTree>
    <p:extLst>
      <p:ext uri="{BB962C8B-B14F-4D97-AF65-F5344CB8AC3E}">
        <p14:creationId xmlns:p14="http://schemas.microsoft.com/office/powerpoint/2010/main" val="326566468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4317DBB-1305-96E7-652F-74544109B97F}"/>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6277829B-C16F-B862-123E-F7C133609C0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35193" y="3057282"/>
            <a:ext cx="3777370" cy="2660412"/>
          </a:xfrm>
          <a:prstGeom prst="rect">
            <a:avLst/>
          </a:prstGeom>
        </p:spPr>
      </p:pic>
      <p:sp>
        <p:nvSpPr>
          <p:cNvPr id="2" name="Text Placeholder 1">
            <a:extLst>
              <a:ext uri="{FF2B5EF4-FFF2-40B4-BE49-F238E27FC236}">
                <a16:creationId xmlns:a16="http://schemas.microsoft.com/office/drawing/2014/main" id="{2D350B26-E2A5-F884-517F-820BF619E90B}"/>
              </a:ext>
            </a:extLst>
          </p:cNvPr>
          <p:cNvSpPr>
            <a:spLocks noGrp="1"/>
          </p:cNvSpPr>
          <p:nvPr>
            <p:ph type="body" sz="quarter" idx="22"/>
          </p:nvPr>
        </p:nvSpPr>
        <p:spPr>
          <a:xfrm>
            <a:off x="6260123" y="1899138"/>
            <a:ext cx="5387163" cy="4284888"/>
          </a:xfrm>
        </p:spPr>
        <p:txBody>
          <a:bodyPr>
            <a:normAutofit/>
          </a:bodyPr>
          <a:lstStyle/>
          <a:p>
            <a:pPr>
              <a:buClrTx/>
            </a:pPr>
            <a:r>
              <a:rPr lang="en-US" dirty="0">
                <a:latin typeface="Century Gothic" panose="020B0502020202020204" pitchFamily="34" charset="0"/>
              </a:rPr>
              <a:t>Fix: Keep surfaces dry.</a:t>
            </a:r>
          </a:p>
          <a:p>
            <a:pPr marL="342900" indent="-342900">
              <a:buClrTx/>
              <a:buFont typeface="Arial" panose="020B0604020202020204" pitchFamily="34" charset="0"/>
              <a:buChar char="•"/>
            </a:pPr>
            <a:r>
              <a:rPr lang="en-US" sz="2000" dirty="0">
                <a:latin typeface="Century Gothic" panose="020B0502020202020204" pitchFamily="34" charset="0"/>
              </a:rPr>
              <a:t>Space between furniture, exterior walls</a:t>
            </a:r>
          </a:p>
          <a:p>
            <a:pPr marL="342900" indent="-342900">
              <a:buClrTx/>
              <a:buFont typeface="Arial" panose="020B0604020202020204" pitchFamily="34" charset="0"/>
              <a:buChar char="•"/>
            </a:pPr>
            <a:r>
              <a:rPr lang="en-US" sz="2000" dirty="0">
                <a:latin typeface="Century Gothic" panose="020B0502020202020204" pitchFamily="34" charset="0"/>
              </a:rPr>
              <a:t>Dry off as needed:</a:t>
            </a:r>
          </a:p>
          <a:p>
            <a:pPr marL="804863" lvl="1" indent="-285750">
              <a:buClrTx/>
            </a:pPr>
            <a:r>
              <a:rPr lang="en-US" sz="1800" dirty="0"/>
              <a:t>Windows</a:t>
            </a:r>
          </a:p>
          <a:p>
            <a:pPr marL="804863" lvl="1" indent="-285750">
              <a:buClrTx/>
            </a:pPr>
            <a:r>
              <a:rPr lang="en-US" sz="1800" dirty="0"/>
              <a:t>Cold water pipes</a:t>
            </a:r>
          </a:p>
          <a:p>
            <a:pPr marL="804863" lvl="1" indent="-285750">
              <a:buClrTx/>
            </a:pPr>
            <a:r>
              <a:rPr lang="en-US" sz="1800" dirty="0"/>
              <a:t>Insulation</a:t>
            </a:r>
          </a:p>
          <a:p>
            <a:pPr marL="804863" lvl="1" indent="-285750">
              <a:buClrTx/>
            </a:pPr>
            <a:r>
              <a:rPr lang="en-US" sz="1800" dirty="0"/>
              <a:t>Uninsulated wall/ceiling interfaces, corners</a:t>
            </a:r>
          </a:p>
          <a:p>
            <a:pPr marL="342900" indent="-342900">
              <a:buClrTx/>
              <a:buFont typeface="Arial" panose="020B0604020202020204" pitchFamily="34" charset="0"/>
              <a:buChar char="•"/>
            </a:pPr>
            <a:r>
              <a:rPr lang="en-US" sz="2000" dirty="0">
                <a:latin typeface="Century Gothic" panose="020B0502020202020204" pitchFamily="34" charset="0"/>
              </a:rPr>
              <a:t>No vinyl wallpaper on exterior walls</a:t>
            </a:r>
          </a:p>
          <a:p>
            <a:pPr marL="1090613" lvl="2" indent="-342900">
              <a:buClrTx/>
            </a:pPr>
            <a:endParaRPr lang="en-US" dirty="0"/>
          </a:p>
          <a:p>
            <a:pPr marL="342900" indent="-342900">
              <a:buFont typeface="Arial" panose="020B0604020202020204" pitchFamily="34" charset="0"/>
              <a:buChar char="•"/>
            </a:pPr>
            <a:endParaRPr lang="en-US" dirty="0">
              <a:latin typeface="Century Gothic" panose="020B0502020202020204" pitchFamily="34" charset="0"/>
            </a:endParaRPr>
          </a:p>
        </p:txBody>
      </p:sp>
      <p:sp>
        <p:nvSpPr>
          <p:cNvPr id="3" name="Title 2">
            <a:extLst>
              <a:ext uri="{FF2B5EF4-FFF2-40B4-BE49-F238E27FC236}">
                <a16:creationId xmlns:a16="http://schemas.microsoft.com/office/drawing/2014/main" id="{A380819C-56A7-9C6C-A6F0-EBE3AF6DB47E}"/>
              </a:ext>
            </a:extLst>
          </p:cNvPr>
          <p:cNvSpPr>
            <a:spLocks noGrp="1"/>
          </p:cNvSpPr>
          <p:nvPr>
            <p:ph type="title"/>
          </p:nvPr>
        </p:nvSpPr>
        <p:spPr>
          <a:xfrm>
            <a:off x="5542" y="673974"/>
            <a:ext cx="12186458" cy="482030"/>
          </a:xfrm>
          <a:solidFill>
            <a:schemeClr val="bg1">
              <a:lumMod val="85000"/>
            </a:schemeClr>
          </a:solidFill>
        </p:spPr>
        <p:txBody>
          <a:bodyPr>
            <a:normAutofit fontScale="90000"/>
          </a:bodyPr>
          <a:lstStyle/>
          <a:p>
            <a:r>
              <a:rPr lang="en-US" dirty="0">
                <a:solidFill>
                  <a:schemeClr val="accent6"/>
                </a:solidFill>
              </a:rPr>
              <a:t>Common mold cause: Condensation onto cool surfaces</a:t>
            </a:r>
          </a:p>
        </p:txBody>
      </p:sp>
      <p:pic>
        <p:nvPicPr>
          <p:cNvPr id="8" name="Picture 7">
            <a:extLst>
              <a:ext uri="{FF2B5EF4-FFF2-40B4-BE49-F238E27FC236}">
                <a16:creationId xmlns:a16="http://schemas.microsoft.com/office/drawing/2014/main" id="{93C164D5-E0CC-6079-3AEC-F21995830D8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18167"/>
          <a:stretch/>
        </p:blipFill>
        <p:spPr>
          <a:xfrm>
            <a:off x="383755" y="1450793"/>
            <a:ext cx="4143139" cy="2526847"/>
          </a:xfrm>
          <a:prstGeom prst="rect">
            <a:avLst/>
          </a:prstGeom>
        </p:spPr>
      </p:pic>
      <p:sp>
        <p:nvSpPr>
          <p:cNvPr id="9" name="TextBox 8">
            <a:extLst>
              <a:ext uri="{FF2B5EF4-FFF2-40B4-BE49-F238E27FC236}">
                <a16:creationId xmlns:a16="http://schemas.microsoft.com/office/drawing/2014/main" id="{FE4FD436-3D6E-C774-9840-8DF37CA95E97}"/>
              </a:ext>
            </a:extLst>
          </p:cNvPr>
          <p:cNvSpPr txBox="1"/>
          <p:nvPr/>
        </p:nvSpPr>
        <p:spPr>
          <a:xfrm>
            <a:off x="257420" y="5878918"/>
            <a:ext cx="5355143" cy="276999"/>
          </a:xfrm>
          <a:prstGeom prst="rect">
            <a:avLst/>
          </a:prstGeom>
          <a:noFill/>
        </p:spPr>
        <p:txBody>
          <a:bodyPr wrap="square" rtlCol="0">
            <a:spAutoFit/>
          </a:bodyPr>
          <a:lstStyle/>
          <a:p>
            <a:r>
              <a:rPr lang="en-US" sz="1200" dirty="0"/>
              <a:t>Image Source: </a:t>
            </a:r>
            <a:r>
              <a:rPr lang="en-US" sz="1200" dirty="0">
                <a:hlinkClick r:id="rId5"/>
              </a:rPr>
              <a:t>Northwest Clean Air Agency – Mold Guide for Tenants and Landlords</a:t>
            </a:r>
            <a:endParaRPr lang="en-US" sz="1200" dirty="0"/>
          </a:p>
        </p:txBody>
      </p:sp>
    </p:spTree>
    <p:extLst>
      <p:ext uri="{BB962C8B-B14F-4D97-AF65-F5344CB8AC3E}">
        <p14:creationId xmlns:p14="http://schemas.microsoft.com/office/powerpoint/2010/main" val="153367073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5AA8173-2A82-58BC-3715-0C67EED4E83A}"/>
              </a:ext>
            </a:extLst>
          </p:cNvPr>
          <p:cNvSpPr>
            <a:spLocks noGrp="1"/>
          </p:cNvSpPr>
          <p:nvPr>
            <p:ph type="body" sz="quarter" idx="22"/>
          </p:nvPr>
        </p:nvSpPr>
        <p:spPr>
          <a:xfrm>
            <a:off x="393701" y="1944073"/>
            <a:ext cx="5057530" cy="4324843"/>
          </a:xfrm>
        </p:spPr>
        <p:txBody>
          <a:bodyPr>
            <a:normAutofit/>
          </a:bodyPr>
          <a:lstStyle/>
          <a:p>
            <a:pPr marL="342900" indent="-342900">
              <a:buClrTx/>
              <a:buFont typeface="Wingdings" panose="05000000000000000000" pitchFamily="2" charset="2"/>
              <a:buChar char="§"/>
            </a:pPr>
            <a:r>
              <a:rPr lang="en-US" dirty="0">
                <a:latin typeface="Century Gothic" panose="020B0502020202020204" pitchFamily="34" charset="0"/>
              </a:rPr>
              <a:t>What to look for:</a:t>
            </a:r>
          </a:p>
          <a:p>
            <a:pPr marL="862013" lvl="1" indent="-342900">
              <a:buClrTx/>
              <a:buFont typeface="Wingdings" panose="05000000000000000000" pitchFamily="2" charset="2"/>
              <a:buChar char="§"/>
            </a:pPr>
            <a:r>
              <a:rPr lang="en-US" dirty="0"/>
              <a:t>Drainage toward building</a:t>
            </a:r>
          </a:p>
          <a:p>
            <a:pPr marL="862013" lvl="1" indent="-342900">
              <a:buClrTx/>
              <a:buFont typeface="Wingdings" panose="05000000000000000000" pitchFamily="2" charset="2"/>
              <a:buChar char="§"/>
            </a:pPr>
            <a:r>
              <a:rPr lang="en-US" dirty="0"/>
              <a:t>High water table</a:t>
            </a:r>
          </a:p>
          <a:p>
            <a:pPr marL="342900" indent="-342900">
              <a:buClrTx/>
              <a:buFont typeface="Wingdings" panose="05000000000000000000" pitchFamily="2" charset="2"/>
              <a:buChar char="§"/>
            </a:pPr>
            <a:r>
              <a:rPr lang="en-US" dirty="0">
                <a:latin typeface="Century Gothic" panose="020B0502020202020204" pitchFamily="34" charset="0"/>
              </a:rPr>
              <a:t>Fix/prevention:</a:t>
            </a:r>
          </a:p>
          <a:p>
            <a:pPr marL="862013" lvl="1" indent="-342900">
              <a:buClrTx/>
            </a:pPr>
            <a:r>
              <a:rPr lang="en-US" dirty="0"/>
              <a:t>Gutters 5’ from building</a:t>
            </a:r>
          </a:p>
          <a:p>
            <a:pPr marL="862013" lvl="1" indent="-342900">
              <a:buClrTx/>
            </a:pPr>
            <a:r>
              <a:rPr lang="en-US" dirty="0"/>
              <a:t>Slope ground away from foundation</a:t>
            </a:r>
          </a:p>
          <a:p>
            <a:pPr marL="862013" lvl="1" indent="-342900">
              <a:buClrTx/>
            </a:pPr>
            <a:r>
              <a:rPr lang="en-US" dirty="0"/>
              <a:t>Keep crawlspace dry: proper lining (contractor)</a:t>
            </a:r>
          </a:p>
          <a:p>
            <a:pPr marL="862013" lvl="1" indent="-342900">
              <a:buClrTx/>
            </a:pPr>
            <a:r>
              <a:rPr lang="en-US" dirty="0"/>
              <a:t>Use drains</a:t>
            </a:r>
          </a:p>
          <a:p>
            <a:pPr marL="862013" lvl="1" indent="-342900">
              <a:buClrTx/>
            </a:pPr>
            <a:endParaRPr lang="en-US" dirty="0"/>
          </a:p>
        </p:txBody>
      </p:sp>
      <p:sp>
        <p:nvSpPr>
          <p:cNvPr id="3" name="Title 2">
            <a:extLst>
              <a:ext uri="{FF2B5EF4-FFF2-40B4-BE49-F238E27FC236}">
                <a16:creationId xmlns:a16="http://schemas.microsoft.com/office/drawing/2014/main" id="{5F1DBECB-8478-65E4-1D23-33EBBC4D5557}"/>
              </a:ext>
            </a:extLst>
          </p:cNvPr>
          <p:cNvSpPr>
            <a:spLocks noGrp="1"/>
          </p:cNvSpPr>
          <p:nvPr>
            <p:ph type="title"/>
          </p:nvPr>
        </p:nvSpPr>
        <p:spPr>
          <a:xfrm>
            <a:off x="5542" y="222737"/>
            <a:ext cx="5645958" cy="1498599"/>
          </a:xfrm>
          <a:solidFill>
            <a:schemeClr val="bg1">
              <a:lumMod val="85000"/>
            </a:schemeClr>
          </a:solidFill>
        </p:spPr>
        <p:txBody>
          <a:bodyPr>
            <a:normAutofit/>
          </a:bodyPr>
          <a:lstStyle/>
          <a:p>
            <a:r>
              <a:rPr lang="en-US" sz="3200" dirty="0">
                <a:solidFill>
                  <a:schemeClr val="accent6"/>
                </a:solidFill>
              </a:rPr>
              <a:t>Common mold cause: </a:t>
            </a:r>
            <a:br>
              <a:rPr lang="en-US" sz="3200" dirty="0">
                <a:solidFill>
                  <a:schemeClr val="accent6"/>
                </a:solidFill>
              </a:rPr>
            </a:br>
            <a:r>
              <a:rPr lang="en-US" sz="3200" dirty="0">
                <a:solidFill>
                  <a:schemeClr val="accent6"/>
                </a:solidFill>
              </a:rPr>
              <a:t>Poor external drainage</a:t>
            </a:r>
          </a:p>
        </p:txBody>
      </p:sp>
      <p:sp>
        <p:nvSpPr>
          <p:cNvPr id="5" name="TextBox 4">
            <a:extLst>
              <a:ext uri="{FF2B5EF4-FFF2-40B4-BE49-F238E27FC236}">
                <a16:creationId xmlns:a16="http://schemas.microsoft.com/office/drawing/2014/main" id="{659DFB56-DE4F-8443-96EF-3895A10150F9}"/>
              </a:ext>
            </a:extLst>
          </p:cNvPr>
          <p:cNvSpPr txBox="1"/>
          <p:nvPr/>
        </p:nvSpPr>
        <p:spPr>
          <a:xfrm>
            <a:off x="5969521" y="4445000"/>
            <a:ext cx="5609972" cy="276999"/>
          </a:xfrm>
          <a:prstGeom prst="rect">
            <a:avLst/>
          </a:prstGeom>
          <a:noFill/>
        </p:spPr>
        <p:txBody>
          <a:bodyPr wrap="square" rtlCol="0">
            <a:spAutoFit/>
          </a:bodyPr>
          <a:lstStyle/>
          <a:p>
            <a:r>
              <a:rPr lang="en-US" sz="1200" dirty="0"/>
              <a:t>Image Source: </a:t>
            </a:r>
            <a:r>
              <a:rPr lang="en-US" sz="1200" dirty="0">
                <a:hlinkClick r:id="rId2"/>
              </a:rPr>
              <a:t>Northwest Clean Air Agency – Mold Guide for Tenants and Landlords</a:t>
            </a:r>
            <a:endParaRPr lang="en-US" sz="1200" dirty="0"/>
          </a:p>
        </p:txBody>
      </p:sp>
      <p:pic>
        <p:nvPicPr>
          <p:cNvPr id="4" name="Picture 3" descr="Flooded basement with moldy rafters">
            <a:extLst>
              <a:ext uri="{FF2B5EF4-FFF2-40B4-BE49-F238E27FC236}">
                <a16:creationId xmlns:a16="http://schemas.microsoft.com/office/drawing/2014/main" id="{8F15F78F-C521-23D1-EF2A-861DA7B5AFB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651500" y="0"/>
            <a:ext cx="6019800" cy="4419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2206297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6486928-9D6C-3B39-BC88-73E810AD4C37}"/>
              </a:ext>
            </a:extLst>
          </p:cNvPr>
          <p:cNvSpPr>
            <a:spLocks noGrp="1"/>
          </p:cNvSpPr>
          <p:nvPr>
            <p:ph type="body" sz="quarter" idx="22"/>
          </p:nvPr>
        </p:nvSpPr>
        <p:spPr>
          <a:xfrm>
            <a:off x="1060528" y="1696995"/>
            <a:ext cx="10070943" cy="4440116"/>
          </a:xfrm>
        </p:spPr>
        <p:txBody>
          <a:bodyPr/>
          <a:lstStyle/>
          <a:p>
            <a:pPr marL="0" marR="0">
              <a:spcBef>
                <a:spcPts val="0"/>
              </a:spcBef>
              <a:spcAft>
                <a:spcPts val="0"/>
              </a:spcAft>
            </a:pPr>
            <a:r>
              <a:rPr lang="en-US" sz="1800" u="sng" dirty="0">
                <a:solidFill>
                  <a:srgbClr val="467886"/>
                </a:solidFill>
                <a:effectLst/>
                <a:latin typeface="Aptos Display" panose="020B0004020202020204" pitchFamily="34" charset="0"/>
                <a:ea typeface="Aptos" panose="020B0004020202020204" pitchFamily="34" charset="0"/>
                <a:cs typeface="Aptos" panose="020B0004020202020204" pitchFamily="34" charset="0"/>
                <a:hlinkClick r:id="rId2"/>
              </a:rPr>
              <a:t>Mold guidance for tenants and landlords | Northwest Clean Air Agency</a:t>
            </a:r>
            <a:r>
              <a:rPr lang="en-US" sz="1800" dirty="0">
                <a:effectLst/>
                <a:latin typeface="Aptos Display" panose="020B0004020202020204" pitchFamily="34" charset="0"/>
                <a:ea typeface="Aptos" panose="020B0004020202020204" pitchFamily="34" charset="0"/>
                <a:cs typeface="Aptos" panose="020B0004020202020204" pitchFamily="34" charset="0"/>
              </a:rPr>
              <a:t> (great pictures and info! I suggest reading through this one.)</a:t>
            </a:r>
            <a:endParaRPr lang="en-US" sz="1600" dirty="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u="sng" dirty="0">
                <a:solidFill>
                  <a:srgbClr val="467886"/>
                </a:solidFill>
                <a:effectLst/>
                <a:latin typeface="Aptos Display" panose="020B0004020202020204" pitchFamily="34" charset="0"/>
                <a:ea typeface="Aptos" panose="020B0004020202020204" pitchFamily="34" charset="0"/>
                <a:cs typeface="Aptos" panose="020B0004020202020204" pitchFamily="34" charset="0"/>
                <a:hlinkClick r:id="rId3"/>
              </a:rPr>
              <a:t>Mold Course: Introduction | US EPA</a:t>
            </a:r>
            <a:endParaRPr lang="en-US" sz="1600" dirty="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u="sng" dirty="0">
                <a:solidFill>
                  <a:srgbClr val="467886"/>
                </a:solidFill>
                <a:effectLst/>
                <a:latin typeface="Aptos Display" panose="020B0004020202020204" pitchFamily="34" charset="0"/>
                <a:ea typeface="Aptos" panose="020B0004020202020204" pitchFamily="34" charset="0"/>
                <a:cs typeface="Aptos" panose="020B0004020202020204" pitchFamily="34" charset="0"/>
                <a:hlinkClick r:id="rId4"/>
              </a:rPr>
              <a:t>Mold Image Library | US EPA</a:t>
            </a:r>
            <a:endParaRPr lang="en-US" sz="1600" dirty="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dirty="0">
                <a:effectLst/>
                <a:latin typeface="Aptos Display" panose="020B0004020202020204" pitchFamily="34" charset="0"/>
                <a:ea typeface="Aptos" panose="020B0004020202020204" pitchFamily="34" charset="0"/>
                <a:cs typeface="Aptos" panose="020B0004020202020204" pitchFamily="34" charset="0"/>
              </a:rPr>
              <a:t> </a:t>
            </a:r>
            <a:endParaRPr lang="en-US" sz="1600" dirty="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u="sng" dirty="0">
                <a:solidFill>
                  <a:srgbClr val="467886"/>
                </a:solidFill>
                <a:effectLst/>
                <a:latin typeface="Aptos Display" panose="020B0004020202020204" pitchFamily="34" charset="0"/>
                <a:ea typeface="Aptos" panose="020B0004020202020204" pitchFamily="34" charset="0"/>
                <a:cs typeface="Aptos" panose="020B0004020202020204" pitchFamily="34" charset="0"/>
                <a:hlinkClick r:id="rId5"/>
              </a:rPr>
              <a:t>Hiring an Indoor Air Investigator or Contractor | Washington DOH</a:t>
            </a:r>
            <a:r>
              <a:rPr lang="en-US" sz="1800" dirty="0">
                <a:effectLst/>
                <a:latin typeface="Aptos Display" panose="020B0004020202020204" pitchFamily="34" charset="0"/>
                <a:ea typeface="Aptos" panose="020B0004020202020204" pitchFamily="34" charset="0"/>
                <a:cs typeface="Aptos" panose="020B0004020202020204" pitchFamily="34" charset="0"/>
              </a:rPr>
              <a:t> – also see the slide on this.</a:t>
            </a:r>
            <a:endParaRPr lang="en-US" sz="1600" dirty="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dirty="0">
                <a:effectLst/>
                <a:latin typeface="Aptos Display" panose="020B0004020202020204" pitchFamily="34" charset="0"/>
                <a:ea typeface="Aptos" panose="020B0004020202020204" pitchFamily="34" charset="0"/>
                <a:cs typeface="Aptos" panose="020B0004020202020204" pitchFamily="34" charset="0"/>
              </a:rPr>
              <a:t>There’s no WA certification for mold inspection, remediation. Look for:</a:t>
            </a:r>
            <a:endParaRPr lang="en-US" sz="16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spcBef>
                <a:spcPts val="0"/>
              </a:spcBef>
              <a:spcAft>
                <a:spcPts val="0"/>
              </a:spcAft>
              <a:buFont typeface="Symbol" panose="05050102010706020507" pitchFamily="18" charset="2"/>
              <a:buChar char=""/>
            </a:pPr>
            <a:r>
              <a:rPr lang="en-US" sz="1800" dirty="0">
                <a:effectLst/>
                <a:latin typeface="Aptos Display" panose="020B0004020202020204" pitchFamily="34" charset="0"/>
                <a:ea typeface="Times New Roman" panose="02020603050405020304" pitchFamily="18" charset="0"/>
                <a:cs typeface="Aptos" panose="020B0004020202020204" pitchFamily="34" charset="0"/>
              </a:rPr>
              <a:t>Experience cleaning up mold</a:t>
            </a:r>
            <a:endParaRPr lang="en-US" sz="16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spcBef>
                <a:spcPts val="0"/>
              </a:spcBef>
              <a:spcAft>
                <a:spcPts val="0"/>
              </a:spcAft>
              <a:buFont typeface="Symbol" panose="05050102010706020507" pitchFamily="18" charset="2"/>
              <a:buChar char=""/>
            </a:pPr>
            <a:r>
              <a:rPr lang="en-US" sz="1800" dirty="0">
                <a:effectLst/>
                <a:latin typeface="Aptos Display" panose="020B0004020202020204" pitchFamily="34" charset="0"/>
                <a:ea typeface="Times New Roman" panose="02020603050405020304" pitchFamily="18" charset="0"/>
                <a:cs typeface="Aptos" panose="020B0004020202020204" pitchFamily="34" charset="0"/>
              </a:rPr>
              <a:t>Good references</a:t>
            </a:r>
            <a:endParaRPr lang="en-US" sz="16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spcBef>
                <a:spcPts val="0"/>
              </a:spcBef>
              <a:spcAft>
                <a:spcPts val="0"/>
              </a:spcAft>
              <a:buFont typeface="Symbol" panose="05050102010706020507" pitchFamily="18" charset="2"/>
              <a:buChar char=""/>
            </a:pPr>
            <a:r>
              <a:rPr lang="en-US" sz="1800" dirty="0">
                <a:effectLst/>
                <a:latin typeface="Aptos Display" panose="020B0004020202020204" pitchFamily="34" charset="0"/>
                <a:ea typeface="Times New Roman" panose="02020603050405020304" pitchFamily="18" charset="0"/>
                <a:cs typeface="Aptos" panose="020B0004020202020204" pitchFamily="34" charset="0"/>
              </a:rPr>
              <a:t>Willingness to follow EPA/AIHA recommendations</a:t>
            </a:r>
            <a:endParaRPr lang="en-US" sz="16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spcBef>
                <a:spcPts val="0"/>
              </a:spcBef>
              <a:spcAft>
                <a:spcPts val="0"/>
              </a:spcAft>
              <a:buFont typeface="Symbol" panose="05050102010706020507" pitchFamily="18" charset="2"/>
              <a:buChar char=""/>
            </a:pPr>
            <a:r>
              <a:rPr lang="en-US" sz="1800" dirty="0">
                <a:effectLst/>
                <a:latin typeface="Aptos Display" panose="020B0004020202020204" pitchFamily="34" charset="0"/>
                <a:ea typeface="Times New Roman" panose="02020603050405020304" pitchFamily="18" charset="0"/>
                <a:cs typeface="Aptos" panose="020B0004020202020204" pitchFamily="34" charset="0"/>
              </a:rPr>
              <a:t>Verify on </a:t>
            </a:r>
            <a:r>
              <a:rPr lang="en-US" sz="1800" u="sng" dirty="0">
                <a:solidFill>
                  <a:srgbClr val="467886"/>
                </a:solidFill>
                <a:effectLst/>
                <a:latin typeface="Aptos Display" panose="020B0004020202020204" pitchFamily="34" charset="0"/>
                <a:ea typeface="Times New Roman" panose="02020603050405020304" pitchFamily="18" charset="0"/>
                <a:cs typeface="Aptos" panose="020B0004020202020204" pitchFamily="34" charset="0"/>
                <a:hlinkClick r:id="rId6"/>
              </a:rPr>
              <a:t>WA L&amp;I website</a:t>
            </a:r>
            <a:endParaRPr lang="en-US" sz="16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spcBef>
                <a:spcPts val="0"/>
              </a:spcBef>
              <a:spcAft>
                <a:spcPts val="0"/>
              </a:spcAft>
              <a:buFont typeface="Symbol" panose="05050102010706020507" pitchFamily="18" charset="2"/>
              <a:buChar char=""/>
            </a:pPr>
            <a:r>
              <a:rPr lang="en-US" sz="1800" dirty="0">
                <a:effectLst/>
                <a:latin typeface="Aptos Display" panose="020B0004020202020204" pitchFamily="34" charset="0"/>
                <a:ea typeface="Times New Roman" panose="02020603050405020304" pitchFamily="18" charset="0"/>
                <a:cs typeface="Aptos" panose="020B0004020202020204" pitchFamily="34" charset="0"/>
              </a:rPr>
              <a:t>Consider other organizations’ accreditations:</a:t>
            </a:r>
            <a:endParaRPr lang="en-US" sz="1600" dirty="0">
              <a:effectLst/>
              <a:latin typeface="Aptos" panose="020B0004020202020204" pitchFamily="34" charset="0"/>
              <a:ea typeface="Aptos" panose="020B0004020202020204" pitchFamily="34" charset="0"/>
              <a:cs typeface="Aptos" panose="020B0004020202020204" pitchFamily="34" charset="0"/>
            </a:endParaRPr>
          </a:p>
          <a:p>
            <a:pPr marL="742950" marR="0" lvl="1" indent="-285750">
              <a:spcBef>
                <a:spcPts val="0"/>
              </a:spcBef>
              <a:spcAft>
                <a:spcPts val="0"/>
              </a:spcAft>
              <a:buFont typeface="Courier New" panose="02070309020205020404" pitchFamily="49" charset="0"/>
              <a:buChar char="o"/>
            </a:pPr>
            <a:r>
              <a:rPr lang="en-US" sz="1800" dirty="0">
                <a:effectLst/>
                <a:latin typeface="Aptos Display" panose="020B0004020202020204" pitchFamily="34" charset="0"/>
                <a:ea typeface="Times New Roman" panose="02020603050405020304" pitchFamily="18" charset="0"/>
                <a:cs typeface="Aptos" panose="020B0004020202020204" pitchFamily="34" charset="0"/>
              </a:rPr>
              <a:t>IICRC Mold Remediation Specialist certification: for professionals; tests for competencies in: remediation, containment, safety, mold growth conducive conditions and prevention, documentation. This is an ANSI certified standard (national). While we don’t own the standard, we do recommend looking for this certification in mold professionals, and they do include recent health-based research on cleanup practices such as not using ozone generators (here’s </a:t>
            </a:r>
            <a:r>
              <a:rPr lang="en-US" sz="1800" u="sng" dirty="0">
                <a:solidFill>
                  <a:srgbClr val="467886"/>
                </a:solidFill>
                <a:effectLst/>
                <a:latin typeface="Aptos Display" panose="020B0004020202020204" pitchFamily="34" charset="0"/>
                <a:ea typeface="Times New Roman" panose="02020603050405020304" pitchFamily="18" charset="0"/>
                <a:cs typeface="Aptos" panose="020B0004020202020204" pitchFamily="34" charset="0"/>
                <a:hlinkClick r:id="rId7"/>
              </a:rPr>
              <a:t>a snippet of their standard used for draft changes</a:t>
            </a:r>
            <a:r>
              <a:rPr lang="en-US" sz="1800" dirty="0">
                <a:effectLst/>
                <a:latin typeface="Aptos Display" panose="020B0004020202020204" pitchFamily="34" charset="0"/>
                <a:ea typeface="Times New Roman" panose="02020603050405020304" pitchFamily="18" charset="0"/>
                <a:cs typeface="Aptos" panose="020B0004020202020204" pitchFamily="34" charset="0"/>
              </a:rPr>
              <a:t>).</a:t>
            </a:r>
            <a:endParaRPr lang="en-US" sz="1600" dirty="0">
              <a:effectLst/>
              <a:latin typeface="Aptos" panose="020B0004020202020204" pitchFamily="34" charset="0"/>
              <a:ea typeface="Aptos" panose="020B0004020202020204" pitchFamily="34" charset="0"/>
              <a:cs typeface="Aptos" panose="020B0004020202020204" pitchFamily="34" charset="0"/>
            </a:endParaRPr>
          </a:p>
        </p:txBody>
      </p:sp>
      <p:sp>
        <p:nvSpPr>
          <p:cNvPr id="5" name="Title 4">
            <a:extLst>
              <a:ext uri="{FF2B5EF4-FFF2-40B4-BE49-F238E27FC236}">
                <a16:creationId xmlns:a16="http://schemas.microsoft.com/office/drawing/2014/main" id="{52577C87-AE4A-FEA4-DD8D-CA0665BB837D}"/>
              </a:ext>
            </a:extLst>
          </p:cNvPr>
          <p:cNvSpPr>
            <a:spLocks noGrp="1"/>
          </p:cNvSpPr>
          <p:nvPr>
            <p:ph type="title"/>
          </p:nvPr>
        </p:nvSpPr>
        <p:spPr>
          <a:xfrm>
            <a:off x="5542" y="420130"/>
            <a:ext cx="12180916" cy="735874"/>
          </a:xfrm>
        </p:spPr>
        <p:txBody>
          <a:bodyPr>
            <a:normAutofit/>
          </a:bodyPr>
          <a:lstStyle/>
          <a:p>
            <a:r>
              <a:rPr lang="en-US" sz="3200" dirty="0">
                <a:latin typeface="Aptos Display" panose="020B0004020202020204" pitchFamily="34" charset="0"/>
                <a:ea typeface="Aptos" panose="020B0004020202020204" pitchFamily="34" charset="0"/>
                <a:cs typeface="Aptos" panose="020B0004020202020204" pitchFamily="34" charset="0"/>
              </a:rPr>
              <a:t>Mold</a:t>
            </a:r>
            <a:r>
              <a:rPr lang="en-US" sz="3200" dirty="0">
                <a:effectLst/>
                <a:latin typeface="Aptos Display" panose="020B0004020202020204" pitchFamily="34" charset="0"/>
                <a:ea typeface="Aptos" panose="020B0004020202020204" pitchFamily="34" charset="0"/>
                <a:cs typeface="Aptos" panose="020B0004020202020204" pitchFamily="34" charset="0"/>
              </a:rPr>
              <a:t> resources for additional questions:</a:t>
            </a:r>
            <a:endParaRPr lang="en-US" dirty="0"/>
          </a:p>
        </p:txBody>
      </p:sp>
    </p:spTree>
    <p:extLst>
      <p:ext uri="{BB962C8B-B14F-4D97-AF65-F5344CB8AC3E}">
        <p14:creationId xmlns:p14="http://schemas.microsoft.com/office/powerpoint/2010/main" val="395977236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2A110C9-8C4D-A980-FFA2-D0174DC4A66F}"/>
              </a:ext>
            </a:extLst>
          </p:cNvPr>
          <p:cNvSpPr>
            <a:spLocks noGrp="1"/>
          </p:cNvSpPr>
          <p:nvPr>
            <p:ph type="body" sz="quarter" idx="12"/>
          </p:nvPr>
        </p:nvSpPr>
        <p:spPr/>
        <p:txBody>
          <a:bodyPr/>
          <a:lstStyle/>
          <a:p>
            <a:r>
              <a:rPr lang="en-US" dirty="0"/>
              <a:t>Cleaning and disinfecting</a:t>
            </a:r>
          </a:p>
        </p:txBody>
      </p:sp>
      <p:sp>
        <p:nvSpPr>
          <p:cNvPr id="4" name="Title 3">
            <a:extLst>
              <a:ext uri="{FF2B5EF4-FFF2-40B4-BE49-F238E27FC236}">
                <a16:creationId xmlns:a16="http://schemas.microsoft.com/office/drawing/2014/main" id="{CD6D2E54-EFEA-925A-A83D-3C9F48F19000}"/>
              </a:ext>
            </a:extLst>
          </p:cNvPr>
          <p:cNvSpPr>
            <a:spLocks noGrp="1"/>
          </p:cNvSpPr>
          <p:nvPr>
            <p:ph type="title"/>
          </p:nvPr>
        </p:nvSpPr>
        <p:spPr/>
        <p:txBody>
          <a:bodyPr>
            <a:normAutofit fontScale="90000"/>
          </a:bodyPr>
          <a:lstStyle/>
          <a:p>
            <a:r>
              <a:rPr lang="en-US" dirty="0"/>
              <a:t>Extra Slides</a:t>
            </a:r>
          </a:p>
        </p:txBody>
      </p:sp>
    </p:spTree>
    <p:extLst>
      <p:ext uri="{BB962C8B-B14F-4D97-AF65-F5344CB8AC3E}">
        <p14:creationId xmlns:p14="http://schemas.microsoft.com/office/powerpoint/2010/main" val="208298186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1138" name="Title 1"/>
          <p:cNvSpPr>
            <a:spLocks noGrp="1"/>
          </p:cNvSpPr>
          <p:nvPr>
            <p:ph type="title"/>
          </p:nvPr>
        </p:nvSpPr>
        <p:spPr>
          <a:xfrm>
            <a:off x="652182" y="-97970"/>
            <a:ext cx="9215718" cy="838200"/>
          </a:xfrm>
        </p:spPr>
        <p:txBody>
          <a:bodyPr>
            <a:normAutofit/>
          </a:bodyPr>
          <a:lstStyle/>
          <a:p>
            <a:pPr algn="ctr"/>
            <a:r>
              <a:rPr lang="en-US" sz="4000" b="1" dirty="0">
                <a:solidFill>
                  <a:srgbClr val="187E76"/>
                </a:solidFill>
                <a:latin typeface="Arial" charset="0"/>
                <a:cs typeface="Arial" charset="0"/>
              </a:rPr>
              <a:t>Hand Sanitizer</a:t>
            </a:r>
          </a:p>
        </p:txBody>
      </p:sp>
      <p:sp>
        <p:nvSpPr>
          <p:cNvPr id="91139" name="Text Placeholder 2"/>
          <p:cNvSpPr>
            <a:spLocks noGrp="1"/>
          </p:cNvSpPr>
          <p:nvPr>
            <p:ph type="body" sz="half" idx="1"/>
          </p:nvPr>
        </p:nvSpPr>
        <p:spPr>
          <a:xfrm>
            <a:off x="1752600" y="740230"/>
            <a:ext cx="8775700" cy="6692900"/>
          </a:xfrm>
        </p:spPr>
        <p:txBody>
          <a:bodyPr>
            <a:normAutofit/>
          </a:bodyPr>
          <a:lstStyle/>
          <a:p>
            <a:pPr>
              <a:buFont typeface="Wingdings" panose="05000000000000000000" pitchFamily="2" charset="2"/>
              <a:buChar char="§"/>
            </a:pPr>
            <a:r>
              <a:rPr lang="en-US" sz="2400" dirty="0">
                <a:latin typeface="Arial" charset="0"/>
                <a:cs typeface="Arial" charset="0"/>
              </a:rPr>
              <a:t>Not a substitute for hand washing</a:t>
            </a:r>
          </a:p>
          <a:p>
            <a:pPr>
              <a:buFont typeface="Wingdings" panose="05000000000000000000" pitchFamily="2" charset="2"/>
              <a:buChar char="§"/>
            </a:pPr>
            <a:r>
              <a:rPr lang="en-US" sz="2400" dirty="0">
                <a:latin typeface="Arial" charset="0"/>
                <a:cs typeface="Arial" charset="0"/>
              </a:rPr>
              <a:t>Not effective on dirty hands</a:t>
            </a:r>
          </a:p>
          <a:p>
            <a:pPr>
              <a:buFont typeface="Wingdings" panose="05000000000000000000" pitchFamily="2" charset="2"/>
              <a:buChar char="§"/>
            </a:pPr>
            <a:r>
              <a:rPr lang="en-US" sz="2400" dirty="0">
                <a:latin typeface="Arial" charset="0"/>
                <a:cs typeface="Arial" charset="0"/>
              </a:rPr>
              <a:t>At least 60% alcohol (isopropyl or ethyl)</a:t>
            </a:r>
          </a:p>
          <a:p>
            <a:pPr>
              <a:buFont typeface="Wingdings" panose="05000000000000000000" pitchFamily="2" charset="2"/>
              <a:buChar char="§"/>
            </a:pPr>
            <a:r>
              <a:rPr lang="en-US" sz="2400" dirty="0">
                <a:latin typeface="Arial" charset="0"/>
                <a:cs typeface="Arial" charset="0"/>
              </a:rPr>
              <a:t>Hands should stay wet for 20+ seconds</a:t>
            </a:r>
          </a:p>
          <a:p>
            <a:pPr>
              <a:buFont typeface="Wingdings" panose="05000000000000000000" pitchFamily="2" charset="2"/>
              <a:buChar char="§"/>
            </a:pPr>
            <a:r>
              <a:rPr lang="en-US" sz="2400" dirty="0">
                <a:latin typeface="Arial" charset="0"/>
                <a:cs typeface="Arial" charset="0"/>
              </a:rPr>
              <a:t>Not considered effective on non-enveloped viruses or spores</a:t>
            </a:r>
          </a:p>
          <a:p>
            <a:pPr>
              <a:buFont typeface="Wingdings" panose="05000000000000000000" pitchFamily="2" charset="2"/>
              <a:buChar char="§"/>
            </a:pPr>
            <a:r>
              <a:rPr lang="en-US" sz="2400" dirty="0">
                <a:latin typeface="Arial" charset="0"/>
                <a:cs typeface="Arial" charset="0"/>
              </a:rPr>
              <a:t>Flammable / poison</a:t>
            </a:r>
          </a:p>
          <a:p>
            <a:pPr>
              <a:buFont typeface="Wingdings" panose="05000000000000000000" pitchFamily="2" charset="2"/>
              <a:buChar char="§"/>
            </a:pPr>
            <a:r>
              <a:rPr lang="en-US" sz="2400" b="1" dirty="0">
                <a:latin typeface="Arial" charset="0"/>
                <a:cs typeface="Arial" charset="0"/>
              </a:rPr>
              <a:t>Fragrance free</a:t>
            </a:r>
          </a:p>
          <a:p>
            <a:pPr>
              <a:buFont typeface="Wingdings" panose="05000000000000000000" pitchFamily="2" charset="2"/>
              <a:buChar char="§"/>
            </a:pPr>
            <a:r>
              <a:rPr lang="en-US" sz="2400" dirty="0">
                <a:latin typeface="Arial" charset="0"/>
                <a:cs typeface="Arial" charset="0"/>
              </a:rPr>
              <a:t>Be careful of dangerous products (methanol, 1-propanol)</a:t>
            </a:r>
          </a:p>
          <a:p>
            <a:pPr lvl="1">
              <a:buFont typeface="Wingdings" panose="05000000000000000000" pitchFamily="2" charset="2"/>
              <a:buChar char="§"/>
            </a:pPr>
            <a:r>
              <a:rPr lang="en-US" sz="1600" dirty="0">
                <a:hlinkClick r:id="rId3"/>
              </a:rPr>
              <a:t>https://www.fda.gov/drugs/drug-safety-and-availability/fda-updates-hand-sanitizers-consumers-should-not-use</a:t>
            </a:r>
            <a:endParaRPr lang="en-US" sz="1600" dirty="0">
              <a:latin typeface="Arial" charset="0"/>
              <a:cs typeface="Arial" charset="0"/>
            </a:endParaRPr>
          </a:p>
          <a:p>
            <a:pPr>
              <a:buFont typeface="Wingdings" panose="05000000000000000000" pitchFamily="2" charset="2"/>
              <a:buChar char="§"/>
            </a:pPr>
            <a:r>
              <a:rPr lang="en-US" sz="2400" dirty="0">
                <a:latin typeface="Arial" charset="0"/>
                <a:cs typeface="Arial" charset="0"/>
              </a:rPr>
              <a:t>Not recommended:  </a:t>
            </a:r>
          </a:p>
          <a:p>
            <a:pPr lvl="1">
              <a:buFont typeface="Wingdings" panose="05000000000000000000" pitchFamily="2" charset="2"/>
              <a:buChar char="§"/>
            </a:pPr>
            <a:r>
              <a:rPr lang="en-US" dirty="0">
                <a:latin typeface="Arial" charset="0"/>
                <a:cs typeface="Arial" charset="0"/>
              </a:rPr>
              <a:t>Benzalkonium chloride, “quat” based / non-alcohol / “natural”</a:t>
            </a:r>
          </a:p>
          <a:p>
            <a:pPr marL="280988" lvl="1" indent="0">
              <a:buNone/>
            </a:pPr>
            <a:endParaRPr lang="en-US" sz="1600" dirty="0">
              <a:latin typeface="Arial" charset="0"/>
              <a:cs typeface="Arial" charset="0"/>
            </a:endParaRPr>
          </a:p>
          <a:p>
            <a:pPr marL="280988" lvl="1" indent="0">
              <a:buNone/>
            </a:pPr>
            <a:r>
              <a:rPr lang="en-US" sz="1600" dirty="0">
                <a:latin typeface="Arial" charset="0"/>
                <a:cs typeface="Arial" charset="0"/>
              </a:rPr>
              <a:t>CDC: Show Me the Science: </a:t>
            </a:r>
          </a:p>
          <a:p>
            <a:pPr lvl="1">
              <a:buNone/>
            </a:pPr>
            <a:r>
              <a:rPr lang="en-US" sz="1600" dirty="0">
                <a:latin typeface="Arial" charset="0"/>
                <a:cs typeface="Arial" charset="0"/>
              </a:rPr>
              <a:t> </a:t>
            </a:r>
            <a:r>
              <a:rPr lang="en-US" sz="1600" dirty="0">
                <a:latin typeface="Arial" charset="0"/>
                <a:cs typeface="Arial" charset="0"/>
                <a:hlinkClick r:id="rId4"/>
              </a:rPr>
              <a:t>http://www.cdc.gov/handwashing/show-me-the-science-hand-sanitizer.html</a:t>
            </a:r>
            <a:endParaRPr lang="en-US" sz="1600" dirty="0">
              <a:latin typeface="Arial" charset="0"/>
              <a:cs typeface="Arial" charset="0"/>
            </a:endParaRPr>
          </a:p>
          <a:p>
            <a:pPr lvl="1">
              <a:buNone/>
            </a:pPr>
            <a:endParaRPr lang="en-US" sz="2400" dirty="0">
              <a:latin typeface="Arial" charset="0"/>
              <a:cs typeface="Arial" charset="0"/>
            </a:endParaRPr>
          </a:p>
          <a:p>
            <a:pPr lvl="1"/>
            <a:endParaRPr lang="en-US" b="0" dirty="0">
              <a:latin typeface="Arial" charset="0"/>
              <a:cs typeface="Arial" charset="0"/>
            </a:endParaRPr>
          </a:p>
          <a:p>
            <a:endParaRPr lang="en-US" dirty="0">
              <a:latin typeface="Arial" charset="0"/>
              <a:cs typeface="Arial" charset="0"/>
            </a:endParaRPr>
          </a:p>
        </p:txBody>
      </p:sp>
      <p:pic>
        <p:nvPicPr>
          <p:cNvPr id="5122" name="Picture 2" descr="C:\Users\NBernard\Pictures\Schools\Cleaning\Purell.PNG" title="hand sanitze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088254" y="47182"/>
            <a:ext cx="1559293" cy="2468881"/>
          </a:xfrm>
          <a:prstGeom prst="rect">
            <a:avLst/>
          </a:prstGeom>
          <a:noFill/>
        </p:spPr>
      </p:pic>
      <p:sp>
        <p:nvSpPr>
          <p:cNvPr id="5" name="Oval 4"/>
          <p:cNvSpPr/>
          <p:nvPr/>
        </p:nvSpPr>
        <p:spPr>
          <a:xfrm>
            <a:off x="9385300" y="1510220"/>
            <a:ext cx="1143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6281302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82048" y="1866900"/>
            <a:ext cx="8229600" cy="5410200"/>
          </a:xfrm>
        </p:spPr>
        <p:txBody>
          <a:bodyPr/>
          <a:lstStyle/>
          <a:p>
            <a:pPr>
              <a:buFont typeface="Wingdings" panose="05000000000000000000" pitchFamily="2" charset="2"/>
              <a:buChar char="§"/>
            </a:pPr>
            <a:r>
              <a:rPr lang="en-US" dirty="0"/>
              <a:t>Safer Antimicrobial Pesticide Project</a:t>
            </a:r>
          </a:p>
          <a:p>
            <a:pPr>
              <a:buFont typeface="Wingdings" panose="05000000000000000000" pitchFamily="2" charset="2"/>
              <a:buChar char="§"/>
            </a:pPr>
            <a:r>
              <a:rPr lang="en-US" dirty="0"/>
              <a:t>The </a:t>
            </a:r>
            <a:r>
              <a:rPr lang="en-US" dirty="0" err="1"/>
              <a:t>DfE</a:t>
            </a:r>
            <a:r>
              <a:rPr lang="en-US" dirty="0"/>
              <a:t> logo on an EPA-authorized antimicrobial pesticide label means that the product:</a:t>
            </a:r>
          </a:p>
          <a:p>
            <a:pPr lvl="1">
              <a:buFont typeface="Wingdings" panose="05000000000000000000" pitchFamily="2" charset="2"/>
              <a:buChar char="§"/>
            </a:pPr>
            <a:r>
              <a:rPr lang="en-US" dirty="0"/>
              <a:t>Is in the least-hazardous classes (III &amp; IV) of EPA’s acute toxicity)</a:t>
            </a:r>
          </a:p>
          <a:p>
            <a:pPr lvl="1">
              <a:buFont typeface="Wingdings" panose="05000000000000000000" pitchFamily="2" charset="2"/>
              <a:buChar char="§"/>
            </a:pPr>
            <a:r>
              <a:rPr lang="en-US" dirty="0"/>
              <a:t>Is unlikely to have carcinogenic or endocrine disruptor properties</a:t>
            </a:r>
          </a:p>
          <a:p>
            <a:pPr lvl="1">
              <a:buFont typeface="Wingdings" panose="05000000000000000000" pitchFamily="2" charset="2"/>
              <a:buChar char="§"/>
            </a:pPr>
            <a:r>
              <a:rPr lang="en-US" dirty="0"/>
              <a:t>Is unlikely to cause developmental, reproductive, mutagenic, or neurotoxicity issues</a:t>
            </a:r>
          </a:p>
          <a:p>
            <a:pPr lvl="1">
              <a:buFont typeface="Wingdings" panose="05000000000000000000" pitchFamily="2" charset="2"/>
              <a:buChar char="§"/>
            </a:pPr>
            <a:r>
              <a:rPr lang="en-US" dirty="0"/>
              <a:t>All ingredients reviewed</a:t>
            </a:r>
          </a:p>
          <a:p>
            <a:pPr lvl="1">
              <a:buFont typeface="Wingdings" panose="05000000000000000000" pitchFamily="2" charset="2"/>
              <a:buChar char="§"/>
            </a:pPr>
            <a:r>
              <a:rPr lang="en-US" dirty="0"/>
              <a:t>Does not require the use of agency mandated PPE</a:t>
            </a:r>
          </a:p>
          <a:p>
            <a:pPr lvl="1">
              <a:buFont typeface="Wingdings" panose="05000000000000000000" pitchFamily="2" charset="2"/>
              <a:buChar char="§"/>
            </a:pPr>
            <a:r>
              <a:rPr lang="en-US" dirty="0"/>
              <a:t>Has no unresolved efficacy failures</a:t>
            </a:r>
          </a:p>
          <a:p>
            <a:pPr lvl="1">
              <a:buFont typeface="Wingdings" panose="05000000000000000000" pitchFamily="2" charset="2"/>
              <a:buChar char="§"/>
            </a:pPr>
            <a:r>
              <a:rPr lang="en-US" dirty="0"/>
              <a:t>Has no unresolved compliance/enforcement actions </a:t>
            </a:r>
          </a:p>
          <a:p>
            <a:endParaRPr lang="en-US" dirty="0"/>
          </a:p>
        </p:txBody>
      </p:sp>
      <p:sp>
        <p:nvSpPr>
          <p:cNvPr id="3" name="Title 2"/>
          <p:cNvSpPr>
            <a:spLocks noGrp="1"/>
          </p:cNvSpPr>
          <p:nvPr>
            <p:ph type="title"/>
          </p:nvPr>
        </p:nvSpPr>
        <p:spPr>
          <a:xfrm>
            <a:off x="1524000" y="501557"/>
            <a:ext cx="8229600" cy="1143000"/>
          </a:xfrm>
        </p:spPr>
        <p:txBody>
          <a:bodyPr>
            <a:normAutofit fontScale="90000"/>
          </a:bodyPr>
          <a:lstStyle/>
          <a:p>
            <a:pPr algn="ctr"/>
            <a:r>
              <a:rPr lang="en-US" b="1" dirty="0">
                <a:solidFill>
                  <a:srgbClr val="349D96"/>
                </a:solidFill>
              </a:rPr>
              <a:t>Choose Safer Disinfectants</a:t>
            </a:r>
            <a:br>
              <a:rPr lang="en-US" dirty="0">
                <a:solidFill>
                  <a:srgbClr val="349D96"/>
                </a:solidFill>
              </a:rPr>
            </a:br>
            <a:r>
              <a:rPr lang="en-US" sz="3600" dirty="0">
                <a:solidFill>
                  <a:srgbClr val="349D96"/>
                </a:solidFill>
              </a:rPr>
              <a:t>EPA’s </a:t>
            </a:r>
            <a:br>
              <a:rPr lang="en-US" sz="3600" dirty="0">
                <a:solidFill>
                  <a:srgbClr val="349D96"/>
                </a:solidFill>
              </a:rPr>
            </a:br>
            <a:r>
              <a:rPr lang="en-US" sz="3600" dirty="0">
                <a:solidFill>
                  <a:srgbClr val="349D96"/>
                </a:solidFill>
              </a:rPr>
              <a:t>Design for the Environment</a:t>
            </a:r>
          </a:p>
        </p:txBody>
      </p:sp>
      <p:pic>
        <p:nvPicPr>
          <p:cNvPr id="5" name="Picture 4"/>
          <p:cNvPicPr>
            <a:picLocks noChangeAspect="1"/>
          </p:cNvPicPr>
          <p:nvPr/>
        </p:nvPicPr>
        <p:blipFill>
          <a:blip r:embed="rId2"/>
          <a:stretch>
            <a:fillRect/>
          </a:stretch>
        </p:blipFill>
        <p:spPr>
          <a:xfrm>
            <a:off x="8957395" y="20595"/>
            <a:ext cx="1511965" cy="1623962"/>
          </a:xfrm>
          <a:prstGeom prst="rect">
            <a:avLst/>
          </a:prstGeom>
        </p:spPr>
      </p:pic>
    </p:spTree>
    <p:extLst>
      <p:ext uri="{BB962C8B-B14F-4D97-AF65-F5344CB8AC3E}">
        <p14:creationId xmlns:p14="http://schemas.microsoft.com/office/powerpoint/2010/main" val="151414451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Shape 98"/>
        <p:cNvGrpSpPr/>
        <p:nvPr/>
      </p:nvGrpSpPr>
      <p:grpSpPr>
        <a:xfrm>
          <a:off x="0" y="0"/>
          <a:ext cx="0" cy="0"/>
          <a:chOff x="0" y="0"/>
          <a:chExt cx="0" cy="0"/>
        </a:xfrm>
      </p:grpSpPr>
      <p:sp>
        <p:nvSpPr>
          <p:cNvPr id="99" name="Google Shape;99;p6"/>
          <p:cNvSpPr txBox="1">
            <a:spLocks noGrp="1"/>
          </p:cNvSpPr>
          <p:nvPr>
            <p:ph type="title"/>
          </p:nvPr>
        </p:nvSpPr>
        <p:spPr>
          <a:xfrm>
            <a:off x="1972441" y="791607"/>
            <a:ext cx="8229600" cy="952500"/>
          </a:xfrm>
          <a:prstGeom prst="rect">
            <a:avLst/>
          </a:prstGeom>
          <a:noFill/>
          <a:ln>
            <a:noFill/>
          </a:ln>
        </p:spPr>
        <p:txBody>
          <a:bodyPr spcFirstLastPara="1" vert="horz" wrap="square" lIns="91425" tIns="45700" rIns="91425" bIns="45700" rtlCol="0" anchor="ctr" anchorCtr="0">
            <a:noAutofit/>
          </a:bodyPr>
          <a:lstStyle/>
          <a:p>
            <a:pPr>
              <a:buClr>
                <a:schemeClr val="dk1"/>
              </a:buClr>
            </a:pPr>
            <a:r>
              <a:rPr lang="en-US" dirty="0"/>
              <a:t>Other Options</a:t>
            </a:r>
            <a:endParaRPr dirty="0"/>
          </a:p>
        </p:txBody>
      </p:sp>
      <p:sp>
        <p:nvSpPr>
          <p:cNvPr id="100" name="Google Shape;100;p6"/>
          <p:cNvSpPr txBox="1">
            <a:spLocks noGrp="1"/>
          </p:cNvSpPr>
          <p:nvPr>
            <p:ph type="body" idx="1"/>
          </p:nvPr>
        </p:nvSpPr>
        <p:spPr>
          <a:xfrm>
            <a:off x="1756851" y="1634990"/>
            <a:ext cx="5373011" cy="2769900"/>
          </a:xfrm>
          <a:prstGeom prst="rect">
            <a:avLst/>
          </a:prstGeom>
          <a:noFill/>
          <a:ln>
            <a:noFill/>
          </a:ln>
        </p:spPr>
        <p:txBody>
          <a:bodyPr spcFirstLastPara="1" vert="horz" wrap="square" lIns="91425" tIns="45700" rIns="91425" bIns="45700" rtlCol="0" anchor="t" anchorCtr="0">
            <a:noAutofit/>
          </a:bodyPr>
          <a:lstStyle/>
          <a:p>
            <a:pPr>
              <a:spcBef>
                <a:spcPts val="0"/>
              </a:spcBef>
              <a:buClr>
                <a:srgbClr val="314E90"/>
              </a:buClr>
              <a:buSzPts val="3200"/>
            </a:pPr>
            <a:r>
              <a:rPr lang="en-US" dirty="0" err="1"/>
              <a:t>Hypochlorous</a:t>
            </a:r>
            <a:r>
              <a:rPr lang="en-US" dirty="0"/>
              <a:t> Acid (</a:t>
            </a:r>
            <a:r>
              <a:rPr lang="en-US" dirty="0" err="1"/>
              <a:t>HOCl</a:t>
            </a:r>
            <a:r>
              <a:rPr lang="en-US" dirty="0"/>
              <a:t>)</a:t>
            </a:r>
            <a:endParaRPr dirty="0"/>
          </a:p>
          <a:p>
            <a:pPr marL="742950" lvl="1" indent="-285750">
              <a:spcBef>
                <a:spcPts val="560"/>
              </a:spcBef>
              <a:buSzPts val="2800"/>
            </a:pPr>
            <a:r>
              <a:rPr lang="en-US" dirty="0"/>
              <a:t>Dominant active ingredient when operated in pH range of 4-6</a:t>
            </a:r>
            <a:endParaRPr dirty="0"/>
          </a:p>
          <a:p>
            <a:pPr marL="1143000" lvl="2">
              <a:spcBef>
                <a:spcPts val="480"/>
              </a:spcBef>
              <a:buClr>
                <a:schemeClr val="accent2"/>
              </a:buClr>
              <a:buSzPts val="2400"/>
            </a:pPr>
            <a:r>
              <a:rPr lang="en-US" dirty="0"/>
              <a:t>Other ranges will have mixture of chemicals</a:t>
            </a:r>
          </a:p>
          <a:p>
            <a:pPr marL="228600" indent="-228600">
              <a:buClr>
                <a:schemeClr val="accent2"/>
              </a:buClr>
            </a:pPr>
            <a:r>
              <a:rPr lang="en-US" sz="2800" dirty="0"/>
              <a:t>TURI testing looking at potential Cl</a:t>
            </a:r>
            <a:r>
              <a:rPr lang="en-US" sz="2800" baseline="-25000" dirty="0"/>
              <a:t>2 </a:t>
            </a:r>
            <a:r>
              <a:rPr lang="en-US" sz="2800" dirty="0"/>
              <a:t>exposure during usage </a:t>
            </a:r>
          </a:p>
          <a:p>
            <a:pPr marL="228600" indent="-228600">
              <a:buClr>
                <a:schemeClr val="accent2"/>
              </a:buClr>
            </a:pPr>
            <a:endParaRPr sz="2600" dirty="0"/>
          </a:p>
        </p:txBody>
      </p:sp>
      <p:pic>
        <p:nvPicPr>
          <p:cNvPr id="2" name="Picture 1"/>
          <p:cNvPicPr>
            <a:picLocks noChangeAspect="1"/>
          </p:cNvPicPr>
          <p:nvPr/>
        </p:nvPicPr>
        <p:blipFill>
          <a:blip r:embed="rId3"/>
          <a:stretch>
            <a:fillRect/>
          </a:stretch>
        </p:blipFill>
        <p:spPr>
          <a:xfrm>
            <a:off x="7065724" y="994835"/>
            <a:ext cx="3444333" cy="3214143"/>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52568" y="4259632"/>
            <a:ext cx="2297938" cy="1654848"/>
          </a:xfrm>
          <a:prstGeom prst="rect">
            <a:avLst/>
          </a:prstGeom>
        </p:spPr>
      </p:pic>
      <p:sp>
        <p:nvSpPr>
          <p:cNvPr id="5" name="Rectangle 4"/>
          <p:cNvSpPr/>
          <p:nvPr/>
        </p:nvSpPr>
        <p:spPr>
          <a:xfrm>
            <a:off x="5954907" y="5925253"/>
            <a:ext cx="4181946" cy="246221"/>
          </a:xfrm>
          <a:prstGeom prst="rect">
            <a:avLst/>
          </a:prstGeom>
        </p:spPr>
        <p:txBody>
          <a:bodyPr wrap="square">
            <a:spAutoFit/>
          </a:bodyPr>
          <a:lstStyle/>
          <a:p>
            <a:pPr>
              <a:buClr>
                <a:srgbClr val="000000"/>
              </a:buClr>
            </a:pPr>
            <a:r>
              <a:rPr lang="en-US" sz="1000" kern="0" dirty="0">
                <a:solidFill>
                  <a:srgbClr val="000000"/>
                </a:solidFill>
                <a:latin typeface="Arial"/>
                <a:cs typeface="Arial"/>
                <a:sym typeface="Arial"/>
              </a:rPr>
              <a:t>https://</a:t>
            </a:r>
            <a:r>
              <a:rPr lang="en-US" sz="1000" kern="0" dirty="0" err="1">
                <a:solidFill>
                  <a:srgbClr val="000000"/>
                </a:solidFill>
                <a:latin typeface="Arial"/>
                <a:cs typeface="Arial"/>
                <a:sym typeface="Arial"/>
              </a:rPr>
              <a:t>www.wcponline.com</a:t>
            </a:r>
            <a:r>
              <a:rPr lang="en-US" sz="1000" kern="0" dirty="0">
                <a:solidFill>
                  <a:srgbClr val="000000"/>
                </a:solidFill>
                <a:latin typeface="Arial"/>
                <a:cs typeface="Arial"/>
                <a:sym typeface="Arial"/>
              </a:rPr>
              <a:t>/</a:t>
            </a:r>
            <a:r>
              <a:rPr lang="en-US" sz="1000" kern="0" dirty="0" err="1">
                <a:solidFill>
                  <a:srgbClr val="000000"/>
                </a:solidFill>
                <a:latin typeface="Arial"/>
                <a:cs typeface="Arial"/>
                <a:sym typeface="Arial"/>
              </a:rPr>
              <a:t>wp</a:t>
            </a:r>
            <a:r>
              <a:rPr lang="en-US" sz="1000" kern="0" dirty="0">
                <a:solidFill>
                  <a:srgbClr val="000000"/>
                </a:solidFill>
                <a:latin typeface="Arial"/>
                <a:cs typeface="Arial"/>
                <a:sym typeface="Arial"/>
              </a:rPr>
              <a:t>-content/uploads/2009/06/28-30-1.png</a:t>
            </a:r>
          </a:p>
        </p:txBody>
      </p:sp>
      <p:sp>
        <p:nvSpPr>
          <p:cNvPr id="7" name="TextBox 6">
            <a:extLst>
              <a:ext uri="{FF2B5EF4-FFF2-40B4-BE49-F238E27FC236}">
                <a16:creationId xmlns:a16="http://schemas.microsoft.com/office/drawing/2014/main" id="{C94FBA5D-B5A9-443E-9E78-6F3072D7CCA4}"/>
              </a:ext>
            </a:extLst>
          </p:cNvPr>
          <p:cNvSpPr txBox="1"/>
          <p:nvPr/>
        </p:nvSpPr>
        <p:spPr>
          <a:xfrm>
            <a:off x="1745383" y="5366753"/>
            <a:ext cx="3426592" cy="1477328"/>
          </a:xfrm>
          <a:prstGeom prst="rect">
            <a:avLst/>
          </a:prstGeom>
          <a:noFill/>
        </p:spPr>
        <p:txBody>
          <a:bodyPr wrap="square" rtlCol="0">
            <a:spAutoFit/>
          </a:bodyPr>
          <a:lstStyle/>
          <a:p>
            <a:r>
              <a:rPr lang="en-US" u="sng" dirty="0">
                <a:solidFill>
                  <a:srgbClr val="0563C1"/>
                </a:solidFill>
                <a:latin typeface="Calibri" panose="020F0502020204030204" pitchFamily="34" charset="0"/>
                <a:ea typeface="Calibri" panose="020F0502020204030204" pitchFamily="34" charset="0"/>
                <a:hlinkClick r:id="rId5"/>
              </a:rPr>
              <a:t>09 08 21 Safer Disinfectant Use Mini Webinar Series: Disinfecting Devices and Best Practices - YouTube</a:t>
            </a:r>
            <a:endParaRPr lang="en-US" dirty="0">
              <a:latin typeface="Calibri" panose="020F0502020204030204" pitchFamily="34" charset="0"/>
              <a:ea typeface="Calibri" panose="020F0502020204030204" pitchFamily="34" charset="0"/>
            </a:endParaRPr>
          </a:p>
          <a:p>
            <a:endParaRPr lang="en-US" dirty="0"/>
          </a:p>
        </p:txBody>
      </p:sp>
    </p:spTree>
    <p:extLst>
      <p:ext uri="{BB962C8B-B14F-4D97-AF65-F5344CB8AC3E}">
        <p14:creationId xmlns:p14="http://schemas.microsoft.com/office/powerpoint/2010/main" val="67509453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00305C1-E072-4E33-8157-48B23475D699}"/>
              </a:ext>
            </a:extLst>
          </p:cNvPr>
          <p:cNvSpPr>
            <a:spLocks noGrp="1"/>
          </p:cNvSpPr>
          <p:nvPr>
            <p:ph type="body" sz="quarter" idx="21"/>
          </p:nvPr>
        </p:nvSpPr>
        <p:spPr>
          <a:xfrm>
            <a:off x="1524002" y="309763"/>
            <a:ext cx="9143998" cy="844861"/>
          </a:xfrm>
        </p:spPr>
        <p:txBody>
          <a:bodyPr/>
          <a:lstStyle/>
          <a:p>
            <a:r>
              <a:rPr lang="en-US" dirty="0"/>
              <a:t>Air Disinfection: Upper Room Ultraviolet Germicidal Irradiation (UVGI)</a:t>
            </a:r>
          </a:p>
        </p:txBody>
      </p:sp>
      <p:sp>
        <p:nvSpPr>
          <p:cNvPr id="5" name="TextBox 4">
            <a:extLst>
              <a:ext uri="{FF2B5EF4-FFF2-40B4-BE49-F238E27FC236}">
                <a16:creationId xmlns:a16="http://schemas.microsoft.com/office/drawing/2014/main" id="{7E926C8E-28A0-4463-90F0-BDCAD53C3791}"/>
              </a:ext>
            </a:extLst>
          </p:cNvPr>
          <p:cNvSpPr txBox="1"/>
          <p:nvPr/>
        </p:nvSpPr>
        <p:spPr>
          <a:xfrm>
            <a:off x="3926238" y="1210467"/>
            <a:ext cx="4339525" cy="584775"/>
          </a:xfrm>
          <a:prstGeom prst="rect">
            <a:avLst/>
          </a:prstGeom>
          <a:noFill/>
        </p:spPr>
        <p:txBody>
          <a:bodyPr wrap="square" rtlCol="0">
            <a:spAutoFit/>
          </a:bodyPr>
          <a:lstStyle/>
          <a:p>
            <a:pPr algn="ctr"/>
            <a:r>
              <a:rPr lang="en-US" sz="3200" b="1" dirty="0">
                <a:solidFill>
                  <a:schemeClr val="accent1"/>
                </a:solidFill>
              </a:rPr>
              <a:t>Safety Considerations</a:t>
            </a:r>
          </a:p>
        </p:txBody>
      </p:sp>
      <p:sp>
        <p:nvSpPr>
          <p:cNvPr id="3" name="TextBox 2">
            <a:extLst>
              <a:ext uri="{FF2B5EF4-FFF2-40B4-BE49-F238E27FC236}">
                <a16:creationId xmlns:a16="http://schemas.microsoft.com/office/drawing/2014/main" id="{EE75BA97-0F3E-4033-A39F-052E95528B96}"/>
              </a:ext>
            </a:extLst>
          </p:cNvPr>
          <p:cNvSpPr txBox="1"/>
          <p:nvPr/>
        </p:nvSpPr>
        <p:spPr>
          <a:xfrm>
            <a:off x="2911098" y="1795242"/>
            <a:ext cx="6827003" cy="4247317"/>
          </a:xfrm>
          <a:prstGeom prst="rect">
            <a:avLst/>
          </a:prstGeom>
          <a:noFill/>
        </p:spPr>
        <p:txBody>
          <a:bodyPr wrap="square" rtlCol="0">
            <a:spAutoFit/>
          </a:bodyPr>
          <a:lstStyle/>
          <a:p>
            <a:pPr marL="285750" indent="-285750">
              <a:buClr>
                <a:schemeClr val="accent1"/>
              </a:buClr>
              <a:buFont typeface="Wingdings" panose="05000000000000000000" pitchFamily="2" charset="2"/>
              <a:buChar char="§"/>
            </a:pPr>
            <a:r>
              <a:rPr lang="en-US" dirty="0"/>
              <a:t>Direct exposure to the UVGI lamp can harm eyes and skin</a:t>
            </a:r>
          </a:p>
          <a:p>
            <a:pPr>
              <a:buClr>
                <a:schemeClr val="accent1"/>
              </a:buClr>
            </a:pPr>
            <a:endParaRPr lang="en-US" dirty="0"/>
          </a:p>
          <a:p>
            <a:pPr marL="285750" indent="-285750">
              <a:buClr>
                <a:schemeClr val="accent1"/>
              </a:buClr>
              <a:buFont typeface="Wingdings" panose="05000000000000000000" pitchFamily="2" charset="2"/>
              <a:buChar char="§"/>
            </a:pPr>
            <a:r>
              <a:rPr lang="en-US" dirty="0"/>
              <a:t>Need to work with a reputable manufacturer and building engineer to install</a:t>
            </a:r>
          </a:p>
          <a:p>
            <a:pPr marL="285750" indent="-285750">
              <a:buClr>
                <a:schemeClr val="accent1"/>
              </a:buClr>
              <a:buFont typeface="Wingdings" panose="05000000000000000000" pitchFamily="2" charset="2"/>
              <a:buChar char="§"/>
            </a:pPr>
            <a:endParaRPr lang="en-US" dirty="0"/>
          </a:p>
          <a:p>
            <a:pPr marL="285750" indent="-285750">
              <a:buClr>
                <a:schemeClr val="accent1"/>
              </a:buClr>
              <a:buFont typeface="Wingdings" panose="05000000000000000000" pitchFamily="2" charset="2"/>
              <a:buChar char="§"/>
            </a:pPr>
            <a:r>
              <a:rPr lang="en-US" dirty="0"/>
              <a:t>Need to follow recommended maintenance and bulb replacement schedule (maintenance needs to shut off light before accessing system)</a:t>
            </a:r>
          </a:p>
          <a:p>
            <a:pPr marL="285750" indent="-285750">
              <a:buClr>
                <a:schemeClr val="accent1"/>
              </a:buClr>
              <a:buFont typeface="Wingdings" panose="05000000000000000000" pitchFamily="2" charset="2"/>
              <a:buChar char="§"/>
            </a:pPr>
            <a:endParaRPr lang="en-US" dirty="0"/>
          </a:p>
          <a:p>
            <a:pPr marL="285750" indent="-285750">
              <a:buClr>
                <a:schemeClr val="accent1"/>
              </a:buClr>
              <a:buFont typeface="Wingdings" panose="05000000000000000000" pitchFamily="2" charset="2"/>
              <a:buChar char="§"/>
            </a:pPr>
            <a:r>
              <a:rPr lang="en-US" dirty="0"/>
              <a:t>UVGI bulbs contain mercury- need to follow EPA guidance for safe handling and disposal if broken</a:t>
            </a:r>
          </a:p>
          <a:p>
            <a:pPr marL="285750" indent="-285750">
              <a:buClr>
                <a:schemeClr val="accent1"/>
              </a:buClr>
              <a:buFont typeface="Wingdings" panose="05000000000000000000" pitchFamily="2" charset="2"/>
              <a:buChar char="§"/>
            </a:pPr>
            <a:endParaRPr lang="en-US" dirty="0"/>
          </a:p>
          <a:p>
            <a:pPr marL="285750" indent="-285750">
              <a:buClr>
                <a:schemeClr val="accent1"/>
              </a:buClr>
              <a:buFont typeface="Wingdings" panose="05000000000000000000" pitchFamily="2" charset="2"/>
              <a:buChar char="§"/>
            </a:pPr>
            <a:r>
              <a:rPr lang="en-US" dirty="0"/>
              <a:t>UV dose should be monitored regularly</a:t>
            </a:r>
          </a:p>
          <a:p>
            <a:pPr marL="285750" indent="-285750">
              <a:buClr>
                <a:schemeClr val="accent1"/>
              </a:buClr>
              <a:buFont typeface="Wingdings" panose="05000000000000000000" pitchFamily="2" charset="2"/>
              <a:buChar char="§"/>
            </a:pPr>
            <a:endParaRPr lang="en-US" dirty="0"/>
          </a:p>
          <a:p>
            <a:pPr marL="285750" indent="-285750">
              <a:buClr>
                <a:schemeClr val="accent1"/>
              </a:buClr>
              <a:buFont typeface="Wingdings" panose="05000000000000000000" pitchFamily="2" charset="2"/>
              <a:buChar char="§"/>
            </a:pPr>
            <a:endParaRPr lang="en-US" dirty="0"/>
          </a:p>
        </p:txBody>
      </p:sp>
    </p:spTree>
    <p:extLst>
      <p:ext uri="{BB962C8B-B14F-4D97-AF65-F5344CB8AC3E}">
        <p14:creationId xmlns:p14="http://schemas.microsoft.com/office/powerpoint/2010/main" val="80941080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7827" name="Text Placeholder 2"/>
          <p:cNvSpPr>
            <a:spLocks noGrp="1"/>
          </p:cNvSpPr>
          <p:nvPr>
            <p:ph idx="1"/>
          </p:nvPr>
        </p:nvSpPr>
        <p:spPr>
          <a:xfrm>
            <a:off x="2161158" y="795316"/>
            <a:ext cx="8229600" cy="5543746"/>
          </a:xfrm>
        </p:spPr>
        <p:txBody>
          <a:bodyPr>
            <a:normAutofit fontScale="62500" lnSpcReduction="20000"/>
          </a:bodyPr>
          <a:lstStyle/>
          <a:p>
            <a:pPr>
              <a:spcAft>
                <a:spcPts val="600"/>
              </a:spcAft>
            </a:pPr>
            <a:r>
              <a:rPr lang="en-US" b="0" dirty="0"/>
              <a:t>Cake toilet deodorizers</a:t>
            </a:r>
          </a:p>
          <a:p>
            <a:pPr lvl="1">
              <a:spcAft>
                <a:spcPts val="600"/>
              </a:spcAft>
              <a:buFont typeface="Wingdings" panose="05000000000000000000" pitchFamily="2" charset="2"/>
              <a:buChar char="§"/>
            </a:pPr>
            <a:r>
              <a:rPr lang="en-US" b="0" dirty="0"/>
              <a:t>paradicholorobenzene</a:t>
            </a:r>
          </a:p>
          <a:p>
            <a:pPr>
              <a:spcAft>
                <a:spcPts val="600"/>
              </a:spcAft>
            </a:pPr>
            <a:r>
              <a:rPr lang="en-US" b="0" dirty="0"/>
              <a:t>Citrus &amp; Terpene Solvents</a:t>
            </a:r>
          </a:p>
          <a:p>
            <a:pPr lvl="1">
              <a:spcAft>
                <a:spcPts val="600"/>
              </a:spcAft>
              <a:buFont typeface="Wingdings" panose="05000000000000000000" pitchFamily="2" charset="2"/>
              <a:buChar char="§"/>
            </a:pPr>
            <a:r>
              <a:rPr lang="en-US" b="0" dirty="0"/>
              <a:t>D-Limonene</a:t>
            </a:r>
          </a:p>
          <a:p>
            <a:pPr lvl="1">
              <a:spcAft>
                <a:spcPts val="600"/>
              </a:spcAft>
              <a:buFont typeface="Wingdings" panose="05000000000000000000" pitchFamily="2" charset="2"/>
              <a:buChar char="§"/>
            </a:pPr>
            <a:r>
              <a:rPr lang="en-US" dirty="0">
                <a:hlinkClick r:id="rId3"/>
              </a:rPr>
              <a:t>Mopping can create air pollution that rivals city streets | Science | AAAS</a:t>
            </a:r>
            <a:endParaRPr lang="en-US" dirty="0"/>
          </a:p>
          <a:p>
            <a:pPr lvl="1">
              <a:spcAft>
                <a:spcPts val="600"/>
              </a:spcAft>
              <a:buFont typeface="Wingdings" panose="05000000000000000000" pitchFamily="2" charset="2"/>
              <a:buChar char="§"/>
            </a:pPr>
            <a:r>
              <a:rPr lang="en-US" b="0" i="0" dirty="0">
                <a:solidFill>
                  <a:srgbClr val="262626"/>
                </a:solidFill>
                <a:effectLst/>
                <a:latin typeface="PT Serif" panose="020A0603040505020204" pitchFamily="18" charset="0"/>
              </a:rPr>
              <a:t>“One molecule of concern is limonene, which is commonly added to cleaners and furniture polish to help remove oil and grease. The lemon-scented molecule reacts readily with ozone, an outdoor pollutant that is the main ingredient in smog. When ozone wafts into buildings, it reacts with limonene and similar molecules called monoterpenes, turning them into peroxides, alcohols, and other molecules that grow into airborne particles. Small particles can lodge deep in the lungs, irritating cells and—at high enough exposure—leading to health problems, such as asthma. In vulnerable people, particulate air pollution can cause heart attacks and strokes.”</a:t>
            </a:r>
            <a:endParaRPr lang="en-US" b="0" dirty="0"/>
          </a:p>
          <a:p>
            <a:pPr>
              <a:spcAft>
                <a:spcPts val="600"/>
              </a:spcAft>
            </a:pPr>
            <a:r>
              <a:rPr lang="en-US" b="0" dirty="0"/>
              <a:t>Nano Technology</a:t>
            </a:r>
          </a:p>
          <a:p>
            <a:pPr lvl="1">
              <a:spcAft>
                <a:spcPts val="600"/>
              </a:spcAft>
              <a:buFont typeface="Wingdings" panose="05000000000000000000" pitchFamily="2" charset="2"/>
              <a:buChar char="§"/>
            </a:pPr>
            <a:r>
              <a:rPr lang="en-US" b="0" dirty="0" err="1"/>
              <a:t>nano</a:t>
            </a:r>
            <a:r>
              <a:rPr lang="en-US" b="0" dirty="0"/>
              <a:t>-silver</a:t>
            </a:r>
          </a:p>
          <a:p>
            <a:pPr>
              <a:spcAft>
                <a:spcPts val="600"/>
              </a:spcAft>
            </a:pPr>
            <a:r>
              <a:rPr lang="en-US" b="0" dirty="0"/>
              <a:t>“Air Fresheners” </a:t>
            </a:r>
          </a:p>
          <a:p>
            <a:pPr>
              <a:spcAft>
                <a:spcPts val="600"/>
              </a:spcAft>
            </a:pPr>
            <a:r>
              <a:rPr lang="en-US" b="0" dirty="0"/>
              <a:t>Ozone generators</a:t>
            </a:r>
          </a:p>
          <a:p>
            <a:pPr>
              <a:spcAft>
                <a:spcPts val="600"/>
              </a:spcAft>
            </a:pPr>
            <a:r>
              <a:rPr lang="en-US" b="0" dirty="0"/>
              <a:t>Fragrances</a:t>
            </a:r>
          </a:p>
          <a:p>
            <a:pPr>
              <a:spcAft>
                <a:spcPts val="600"/>
              </a:spcAft>
            </a:pPr>
            <a:r>
              <a:rPr lang="en-US" b="0" dirty="0"/>
              <a:t>Anti-microbial soaps</a:t>
            </a:r>
          </a:p>
          <a:p>
            <a:pPr lvl="1">
              <a:spcAft>
                <a:spcPts val="600"/>
              </a:spcAft>
              <a:buFont typeface="Wingdings" panose="05000000000000000000" pitchFamily="2" charset="2"/>
              <a:buChar char="§"/>
            </a:pPr>
            <a:r>
              <a:rPr lang="en-US" b="0" dirty="0"/>
              <a:t>Triclosan / </a:t>
            </a:r>
            <a:r>
              <a:rPr lang="en-US" b="0" dirty="0" err="1"/>
              <a:t>Triclocarban</a:t>
            </a:r>
            <a:endParaRPr lang="en-US" b="0" dirty="0"/>
          </a:p>
          <a:p>
            <a:pPr lvl="1">
              <a:spcAft>
                <a:spcPts val="600"/>
              </a:spcAft>
              <a:buFont typeface="Wingdings" panose="05000000000000000000" pitchFamily="2" charset="2"/>
              <a:buChar char="§"/>
            </a:pPr>
            <a:r>
              <a:rPr lang="en-US" b="0" dirty="0"/>
              <a:t>Quaternary Ammonia compounds</a:t>
            </a:r>
          </a:p>
        </p:txBody>
      </p:sp>
      <p:sp>
        <p:nvSpPr>
          <p:cNvPr id="77826" name="Title 1"/>
          <p:cNvSpPr>
            <a:spLocks noGrp="1"/>
          </p:cNvSpPr>
          <p:nvPr>
            <p:ph type="title"/>
          </p:nvPr>
        </p:nvSpPr>
        <p:spPr>
          <a:xfrm>
            <a:off x="1524000" y="50321"/>
            <a:ext cx="9144000" cy="595139"/>
          </a:xfrm>
        </p:spPr>
        <p:txBody>
          <a:bodyPr/>
          <a:lstStyle/>
          <a:p>
            <a:pPr algn="ctr"/>
            <a:r>
              <a:rPr lang="en-US" b="1" dirty="0">
                <a:solidFill>
                  <a:srgbClr val="187E76"/>
                </a:solidFill>
                <a:effectLst/>
              </a:rPr>
              <a:t>Say NO….</a:t>
            </a:r>
          </a:p>
        </p:txBody>
      </p:sp>
      <p:pic>
        <p:nvPicPr>
          <p:cNvPr id="3" name="Picture 2" descr="child in school"/>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59271" y="3704724"/>
            <a:ext cx="2438400" cy="3021348"/>
          </a:xfrm>
          <a:prstGeom prst="rect">
            <a:avLst/>
          </a:prstGeom>
        </p:spPr>
      </p:pic>
    </p:spTree>
    <p:extLst>
      <p:ext uri="{BB962C8B-B14F-4D97-AF65-F5344CB8AC3E}">
        <p14:creationId xmlns:p14="http://schemas.microsoft.com/office/powerpoint/2010/main" val="41087252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258591"/>
            <a:ext cx="12192000" cy="482030"/>
          </a:xfrm>
          <a:solidFill>
            <a:schemeClr val="bg1"/>
          </a:solidFill>
        </p:spPr>
        <p:txBody>
          <a:bodyPr>
            <a:noAutofit/>
          </a:bodyPr>
          <a:lstStyle/>
          <a:p>
            <a:r>
              <a:rPr lang="en-US" sz="3600" dirty="0">
                <a:solidFill>
                  <a:schemeClr val="accent6"/>
                </a:solidFill>
              </a:rPr>
              <a:t>Our Websites</a:t>
            </a:r>
            <a:endParaRPr lang="en-US" sz="3600" dirty="0">
              <a:solidFill>
                <a:schemeClr val="accent1"/>
              </a:solidFill>
            </a:endParaRPr>
          </a:p>
        </p:txBody>
      </p:sp>
      <p:sp>
        <p:nvSpPr>
          <p:cNvPr id="4" name="TextBox 3">
            <a:extLst>
              <a:ext uri="{FF2B5EF4-FFF2-40B4-BE49-F238E27FC236}">
                <a16:creationId xmlns:a16="http://schemas.microsoft.com/office/drawing/2014/main" id="{606B726C-9A9E-151C-7E0C-E9C5EDC52A68}"/>
              </a:ext>
            </a:extLst>
          </p:cNvPr>
          <p:cNvSpPr txBox="1"/>
          <p:nvPr/>
        </p:nvSpPr>
        <p:spPr>
          <a:xfrm>
            <a:off x="9698478" y="4182893"/>
            <a:ext cx="2012602" cy="646331"/>
          </a:xfrm>
          <a:prstGeom prst="rect">
            <a:avLst/>
          </a:prstGeom>
          <a:noFill/>
        </p:spPr>
        <p:txBody>
          <a:bodyPr wrap="square" rtlCol="0">
            <a:spAutoFit/>
          </a:bodyPr>
          <a:lstStyle/>
          <a:p>
            <a:r>
              <a:rPr lang="en-US" i="1" dirty="0"/>
              <a:t>Webpages on each of these topics</a:t>
            </a:r>
          </a:p>
        </p:txBody>
      </p:sp>
      <p:pic>
        <p:nvPicPr>
          <p:cNvPr id="5" name="Picture 4">
            <a:extLst>
              <a:ext uri="{FF2B5EF4-FFF2-40B4-BE49-F238E27FC236}">
                <a16:creationId xmlns:a16="http://schemas.microsoft.com/office/drawing/2014/main" id="{7389647D-8C19-5037-F6C3-915F17DC75F1}"/>
              </a:ext>
            </a:extLst>
          </p:cNvPr>
          <p:cNvPicPr>
            <a:picLocks noChangeAspect="1"/>
          </p:cNvPicPr>
          <p:nvPr/>
        </p:nvPicPr>
        <p:blipFill>
          <a:blip r:embed="rId3"/>
          <a:stretch>
            <a:fillRect/>
          </a:stretch>
        </p:blipFill>
        <p:spPr>
          <a:xfrm>
            <a:off x="0" y="1208262"/>
            <a:ext cx="5727324" cy="5649737"/>
          </a:xfrm>
          <a:prstGeom prst="rect">
            <a:avLst/>
          </a:prstGeom>
        </p:spPr>
      </p:pic>
      <p:pic>
        <p:nvPicPr>
          <p:cNvPr id="8" name="Picture 7">
            <a:extLst>
              <a:ext uri="{FF2B5EF4-FFF2-40B4-BE49-F238E27FC236}">
                <a16:creationId xmlns:a16="http://schemas.microsoft.com/office/drawing/2014/main" id="{A2654C00-44B3-C142-8EE5-018436120CE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595259" y="1203398"/>
            <a:ext cx="6531795" cy="5327004"/>
          </a:xfrm>
          <a:prstGeom prst="rect">
            <a:avLst/>
          </a:prstGeom>
        </p:spPr>
      </p:pic>
      <p:sp>
        <p:nvSpPr>
          <p:cNvPr id="10" name="TextBox 9">
            <a:extLst>
              <a:ext uri="{FF2B5EF4-FFF2-40B4-BE49-F238E27FC236}">
                <a16:creationId xmlns:a16="http://schemas.microsoft.com/office/drawing/2014/main" id="{CE7C0B3C-6376-59D0-277C-5FCB69B92696}"/>
              </a:ext>
            </a:extLst>
          </p:cNvPr>
          <p:cNvSpPr txBox="1"/>
          <p:nvPr/>
        </p:nvSpPr>
        <p:spPr>
          <a:xfrm>
            <a:off x="5963151" y="1676031"/>
            <a:ext cx="6094378" cy="369332"/>
          </a:xfrm>
          <a:prstGeom prst="rect">
            <a:avLst/>
          </a:prstGeom>
          <a:noFill/>
        </p:spPr>
        <p:txBody>
          <a:bodyPr wrap="square">
            <a:spAutoFit/>
          </a:bodyPr>
          <a:lstStyle/>
          <a:p>
            <a:r>
              <a:rPr lang="en-US" sz="1800" dirty="0">
                <a:solidFill>
                  <a:schemeClr val="accent1"/>
                </a:solidFill>
                <a:hlinkClick r:id="rId5">
                  <a:extLst>
                    <a:ext uri="{A12FA001-AC4F-418D-AE19-62706E023703}">
                      <ahyp:hlinkClr xmlns:ahyp="http://schemas.microsoft.com/office/drawing/2018/hyperlinkcolor" val="tx"/>
                    </a:ext>
                  </a:extLst>
                </a:hlinkClick>
              </a:rPr>
              <a:t>www.doh.wa.gov/iaq</a:t>
            </a:r>
            <a:endParaRPr lang="en-US" dirty="0"/>
          </a:p>
        </p:txBody>
      </p:sp>
      <p:sp>
        <p:nvSpPr>
          <p:cNvPr id="11" name="TextBox 10">
            <a:extLst>
              <a:ext uri="{FF2B5EF4-FFF2-40B4-BE49-F238E27FC236}">
                <a16:creationId xmlns:a16="http://schemas.microsoft.com/office/drawing/2014/main" id="{2B3F5974-A953-7378-16BA-7622F9C675A1}"/>
              </a:ext>
            </a:extLst>
          </p:cNvPr>
          <p:cNvSpPr txBox="1"/>
          <p:nvPr/>
        </p:nvSpPr>
        <p:spPr>
          <a:xfrm>
            <a:off x="64946" y="1530995"/>
            <a:ext cx="6094378" cy="369332"/>
          </a:xfrm>
          <a:prstGeom prst="rect">
            <a:avLst/>
          </a:prstGeom>
          <a:noFill/>
        </p:spPr>
        <p:txBody>
          <a:bodyPr wrap="square">
            <a:spAutoFit/>
          </a:bodyPr>
          <a:lstStyle/>
          <a:p>
            <a:r>
              <a:rPr lang="en-US" sz="1800" dirty="0">
                <a:solidFill>
                  <a:schemeClr val="accent1"/>
                </a:solidFill>
                <a:hlinkClick r:id="rId6"/>
              </a:rPr>
              <a:t>www.doh.wa.gov/schoolenvironment</a:t>
            </a:r>
            <a:endParaRPr lang="en-US" dirty="0"/>
          </a:p>
        </p:txBody>
      </p:sp>
      <p:sp>
        <p:nvSpPr>
          <p:cNvPr id="12" name="Rectangle 11">
            <a:extLst>
              <a:ext uri="{FF2B5EF4-FFF2-40B4-BE49-F238E27FC236}">
                <a16:creationId xmlns:a16="http://schemas.microsoft.com/office/drawing/2014/main" id="{6302FEE4-5E78-D947-7567-8FDC54AA31EA}"/>
              </a:ext>
            </a:extLst>
          </p:cNvPr>
          <p:cNvSpPr/>
          <p:nvPr/>
        </p:nvSpPr>
        <p:spPr>
          <a:xfrm>
            <a:off x="5727324" y="6439711"/>
            <a:ext cx="3222123" cy="23572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F4D4EA9-9DAB-A962-7DC5-B775BE7ED8D5}"/>
              </a:ext>
            </a:extLst>
          </p:cNvPr>
          <p:cNvSpPr txBox="1"/>
          <p:nvPr/>
        </p:nvSpPr>
        <p:spPr>
          <a:xfrm>
            <a:off x="35762" y="850070"/>
            <a:ext cx="1410964" cy="461665"/>
          </a:xfrm>
          <a:prstGeom prst="rect">
            <a:avLst/>
          </a:prstGeom>
          <a:noFill/>
        </p:spPr>
        <p:txBody>
          <a:bodyPr wrap="none" rtlCol="0">
            <a:spAutoFit/>
          </a:bodyPr>
          <a:lstStyle/>
          <a:p>
            <a:r>
              <a:rPr lang="en-US" sz="2400" b="1" dirty="0">
                <a:latin typeface="Aptos" panose="020B0004020202020204" pitchFamily="34" charset="0"/>
              </a:rPr>
              <a:t>Schools:</a:t>
            </a:r>
          </a:p>
        </p:txBody>
      </p:sp>
    </p:spTree>
    <p:extLst>
      <p:ext uri="{BB962C8B-B14F-4D97-AF65-F5344CB8AC3E}">
        <p14:creationId xmlns:p14="http://schemas.microsoft.com/office/powerpoint/2010/main" val="95605484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26A040C-00E5-4776-889A-85B94B456886}"/>
              </a:ext>
            </a:extLst>
          </p:cNvPr>
          <p:cNvSpPr>
            <a:spLocks noGrp="1"/>
          </p:cNvSpPr>
          <p:nvPr>
            <p:ph type="title"/>
          </p:nvPr>
        </p:nvSpPr>
        <p:spPr>
          <a:xfrm>
            <a:off x="2152650" y="1"/>
            <a:ext cx="8204514" cy="1325563"/>
          </a:xfrm>
        </p:spPr>
        <p:txBody>
          <a:bodyPr/>
          <a:lstStyle/>
          <a:p>
            <a:pPr algn="ctr">
              <a:buClr>
                <a:srgbClr val="349D96"/>
              </a:buClr>
            </a:pPr>
            <a:r>
              <a:rPr lang="en-US" dirty="0"/>
              <a:t>Make Time for Handwashing!</a:t>
            </a:r>
          </a:p>
        </p:txBody>
      </p:sp>
      <p:sp>
        <p:nvSpPr>
          <p:cNvPr id="6" name="Content Placeholder 5">
            <a:extLst>
              <a:ext uri="{FF2B5EF4-FFF2-40B4-BE49-F238E27FC236}">
                <a16:creationId xmlns:a16="http://schemas.microsoft.com/office/drawing/2014/main" id="{51A7B9B2-2811-4924-A1EE-B78BA710CCBA}"/>
              </a:ext>
            </a:extLst>
          </p:cNvPr>
          <p:cNvSpPr>
            <a:spLocks noGrp="1"/>
          </p:cNvSpPr>
          <p:nvPr>
            <p:ph idx="1"/>
          </p:nvPr>
        </p:nvSpPr>
        <p:spPr>
          <a:xfrm>
            <a:off x="1430274" y="1310640"/>
            <a:ext cx="7886700" cy="5547360"/>
          </a:xfrm>
        </p:spPr>
        <p:txBody>
          <a:bodyPr>
            <a:normAutofit lnSpcReduction="10000"/>
          </a:bodyPr>
          <a:lstStyle/>
          <a:p>
            <a:pPr marL="0" indent="0">
              <a:buClr>
                <a:srgbClr val="349D96"/>
              </a:buClr>
              <a:buNone/>
            </a:pPr>
            <a:r>
              <a:rPr lang="en-US" b="0" dirty="0"/>
              <a:t>At School:</a:t>
            </a:r>
          </a:p>
          <a:p>
            <a:pPr>
              <a:buClr>
                <a:srgbClr val="349D96"/>
              </a:buClr>
              <a:buFont typeface="Arial" panose="020B0604020202020204" pitchFamily="34" charset="0"/>
              <a:buChar char="•"/>
            </a:pPr>
            <a:r>
              <a:rPr lang="en-US" b="0" dirty="0"/>
              <a:t>When coming inside from playing</a:t>
            </a:r>
          </a:p>
          <a:p>
            <a:pPr>
              <a:buClr>
                <a:srgbClr val="349D96"/>
              </a:buClr>
              <a:buFont typeface="Arial" panose="020B0604020202020204" pitchFamily="34" charset="0"/>
              <a:buChar char="•"/>
            </a:pPr>
            <a:r>
              <a:rPr lang="en-US" b="0" dirty="0"/>
              <a:t>After going to the bathroom</a:t>
            </a:r>
          </a:p>
          <a:p>
            <a:pPr>
              <a:buClr>
                <a:srgbClr val="349D96"/>
              </a:buClr>
              <a:buFont typeface="Arial" panose="020B0604020202020204" pitchFamily="34" charset="0"/>
              <a:buChar char="•"/>
            </a:pPr>
            <a:r>
              <a:rPr lang="en-US" b="0" dirty="0"/>
              <a:t>Before preparing food</a:t>
            </a:r>
          </a:p>
          <a:p>
            <a:pPr>
              <a:buClr>
                <a:srgbClr val="349D96"/>
              </a:buClr>
              <a:buFont typeface="Arial" panose="020B0604020202020204" pitchFamily="34" charset="0"/>
              <a:buChar char="•"/>
            </a:pPr>
            <a:r>
              <a:rPr lang="en-US" b="0" dirty="0"/>
              <a:t>Before eating</a:t>
            </a:r>
          </a:p>
          <a:p>
            <a:pPr>
              <a:buClr>
                <a:srgbClr val="349D96"/>
              </a:buClr>
              <a:buFont typeface="Arial" panose="020B0604020202020204" pitchFamily="34" charset="0"/>
              <a:buChar char="•"/>
            </a:pPr>
            <a:r>
              <a:rPr lang="en-US" b="0" dirty="0"/>
              <a:t>After touching animals</a:t>
            </a:r>
          </a:p>
          <a:p>
            <a:pPr>
              <a:buClr>
                <a:srgbClr val="349D96"/>
              </a:buClr>
              <a:buFont typeface="Arial" panose="020B0604020202020204" pitchFamily="34" charset="0"/>
              <a:buChar char="•"/>
            </a:pPr>
            <a:endParaRPr lang="en-US" b="0" dirty="0"/>
          </a:p>
          <a:p>
            <a:pPr>
              <a:buClr>
                <a:srgbClr val="349D96"/>
              </a:buClr>
              <a:buFont typeface="Arial" panose="020B0604020202020204" pitchFamily="34" charset="0"/>
              <a:buChar char="•"/>
            </a:pPr>
            <a:r>
              <a:rPr lang="en-US" b="0" dirty="0"/>
              <a:t>Remove oils/dirt/feces</a:t>
            </a:r>
          </a:p>
          <a:p>
            <a:pPr>
              <a:buClr>
                <a:srgbClr val="349D96"/>
              </a:buClr>
              <a:buFont typeface="Arial" panose="020B0604020202020204" pitchFamily="34" charset="0"/>
              <a:buChar char="•"/>
            </a:pPr>
            <a:r>
              <a:rPr lang="en-US" b="0" dirty="0"/>
              <a:t>Remove lead/pesticides</a:t>
            </a:r>
          </a:p>
          <a:p>
            <a:pPr>
              <a:buClr>
                <a:srgbClr val="349D96"/>
              </a:buClr>
              <a:buFont typeface="Arial" panose="020B0604020202020204" pitchFamily="34" charset="0"/>
              <a:buChar char="•"/>
            </a:pPr>
            <a:endParaRPr lang="en-US" dirty="0"/>
          </a:p>
          <a:p>
            <a:pPr>
              <a:buClr>
                <a:srgbClr val="349D96"/>
              </a:buClr>
              <a:buFont typeface="Arial" panose="020B0604020202020204" pitchFamily="34" charset="0"/>
              <a:buChar char="•"/>
            </a:pPr>
            <a:r>
              <a:rPr lang="en-US" dirty="0"/>
              <a:t>IF</a:t>
            </a:r>
            <a:r>
              <a:rPr lang="en-US" b="0" dirty="0"/>
              <a:t> you absolutely do not have  access to soap and water – scrub with an unscented baby wipe and then use an alcohol-based hand sanitizer.</a:t>
            </a:r>
          </a:p>
          <a:p>
            <a:pPr>
              <a:buClr>
                <a:srgbClr val="349D96"/>
              </a:buClr>
              <a:buFont typeface="Arial" panose="020B0604020202020204" pitchFamily="34" charset="0"/>
              <a:buChar char="•"/>
            </a:pPr>
            <a:endParaRPr lang="en-US" dirty="0"/>
          </a:p>
        </p:txBody>
      </p:sp>
      <p:pic>
        <p:nvPicPr>
          <p:cNvPr id="3" name="Picture 2" descr="A sink in a room&#10;&#10;Description automatically generated">
            <a:extLst>
              <a:ext uri="{FF2B5EF4-FFF2-40B4-BE49-F238E27FC236}">
                <a16:creationId xmlns:a16="http://schemas.microsoft.com/office/drawing/2014/main" id="{CDE559D1-30B4-90FA-FD92-D574ED95A8A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732035" y="1325564"/>
            <a:ext cx="3965683" cy="3539905"/>
          </a:xfrm>
          <a:prstGeom prst="rect">
            <a:avLst/>
          </a:prstGeom>
        </p:spPr>
      </p:pic>
      <p:sp>
        <p:nvSpPr>
          <p:cNvPr id="7" name="TextBox 6">
            <a:extLst>
              <a:ext uri="{FF2B5EF4-FFF2-40B4-BE49-F238E27FC236}">
                <a16:creationId xmlns:a16="http://schemas.microsoft.com/office/drawing/2014/main" id="{E5ECA303-307B-A5FC-E090-21EA7CC75733}"/>
              </a:ext>
            </a:extLst>
          </p:cNvPr>
          <p:cNvSpPr txBox="1"/>
          <p:nvPr/>
        </p:nvSpPr>
        <p:spPr>
          <a:xfrm>
            <a:off x="6732034" y="4811104"/>
            <a:ext cx="3965683" cy="461665"/>
          </a:xfrm>
          <a:prstGeom prst="rect">
            <a:avLst/>
          </a:prstGeom>
          <a:noFill/>
        </p:spPr>
        <p:txBody>
          <a:bodyPr wrap="square" rtlCol="0">
            <a:spAutoFit/>
          </a:bodyPr>
          <a:lstStyle/>
          <a:p>
            <a:r>
              <a:rPr lang="en-US" sz="1200" dirty="0"/>
              <a:t>Sinks in art area of a newly constructed (2023) Washington elementary school</a:t>
            </a:r>
          </a:p>
        </p:txBody>
      </p:sp>
    </p:spTree>
    <p:extLst>
      <p:ext uri="{BB962C8B-B14F-4D97-AF65-F5344CB8AC3E}">
        <p14:creationId xmlns:p14="http://schemas.microsoft.com/office/powerpoint/2010/main" val="7508269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E5467B7-E845-F8C1-2972-B74FE82EE552}"/>
              </a:ext>
            </a:extLst>
          </p:cNvPr>
          <p:cNvSpPr>
            <a:spLocks noGrp="1"/>
          </p:cNvSpPr>
          <p:nvPr>
            <p:ph type="body" sz="quarter" idx="22"/>
          </p:nvPr>
        </p:nvSpPr>
        <p:spPr>
          <a:xfrm>
            <a:off x="3603577" y="1509538"/>
            <a:ext cx="5010923" cy="4662833"/>
          </a:xfrm>
        </p:spPr>
        <p:txBody>
          <a:bodyPr/>
          <a:lstStyle/>
          <a:p>
            <a:pPr marL="342900" indent="-342900">
              <a:buClrTx/>
              <a:buFont typeface="Wingdings" panose="05000000000000000000" pitchFamily="2" charset="2"/>
              <a:buChar char="§"/>
            </a:pPr>
            <a:r>
              <a:rPr lang="en-US" sz="2000" dirty="0"/>
              <a:t>Example: Disinfectant sprayers and foggers</a:t>
            </a:r>
          </a:p>
          <a:p>
            <a:pPr marL="342900" indent="-342900">
              <a:buClrTx/>
              <a:buFont typeface="Wingdings" panose="05000000000000000000" pitchFamily="2" charset="2"/>
              <a:buChar char="§"/>
            </a:pPr>
            <a:r>
              <a:rPr lang="en-US" sz="2000" dirty="0"/>
              <a:t>Stay in air for long time, especially if not well ventilated</a:t>
            </a:r>
            <a:r>
              <a:rPr lang="en-US" sz="2000" baseline="30000" dirty="0"/>
              <a:t>1</a:t>
            </a:r>
          </a:p>
          <a:p>
            <a:pPr marL="342900" indent="-342900">
              <a:buClrTx/>
              <a:buFont typeface="Wingdings" panose="05000000000000000000" pitchFamily="2" charset="2"/>
              <a:buChar char="§"/>
            </a:pPr>
            <a:r>
              <a:rPr lang="en-US" sz="2000" dirty="0"/>
              <a:t>Can irritate skin, eyes, airways</a:t>
            </a:r>
            <a:r>
              <a:rPr lang="en-US" sz="2000" baseline="30000" dirty="0"/>
              <a:t>1,2</a:t>
            </a:r>
          </a:p>
          <a:p>
            <a:pPr marL="862013" lvl="1" indent="-342900">
              <a:buClrTx/>
            </a:pPr>
            <a:r>
              <a:rPr lang="en-US" sz="1800" dirty="0"/>
              <a:t>People with asthma more vulnerable</a:t>
            </a:r>
            <a:r>
              <a:rPr lang="en-US" sz="1800" baseline="30000" dirty="0"/>
              <a:t>1</a:t>
            </a:r>
          </a:p>
          <a:p>
            <a:pPr marL="342900" indent="-342900">
              <a:buClrTx/>
              <a:buFont typeface="Wingdings" panose="05000000000000000000" pitchFamily="2" charset="2"/>
              <a:buChar char="§"/>
            </a:pPr>
            <a:r>
              <a:rPr lang="en-US" sz="2000" dirty="0"/>
              <a:t>WHO does not recommend</a:t>
            </a:r>
            <a:r>
              <a:rPr lang="en-US" sz="2000" baseline="30000" dirty="0"/>
              <a:t>2</a:t>
            </a:r>
          </a:p>
          <a:p>
            <a:pPr marL="342900" indent="-342900">
              <a:buClrTx/>
              <a:buFont typeface="Wingdings" panose="05000000000000000000" pitchFamily="2" charset="2"/>
              <a:buChar char="§"/>
            </a:pPr>
            <a:r>
              <a:rPr lang="en-US" sz="2000" dirty="0"/>
              <a:t>Liquid disinfectants are sufficient</a:t>
            </a:r>
            <a:r>
              <a:rPr lang="en-US" sz="2000" baseline="30000" dirty="0"/>
              <a:t>1</a:t>
            </a:r>
          </a:p>
          <a:p>
            <a:pPr marL="862013" lvl="1" indent="-342900">
              <a:buClrTx/>
            </a:pPr>
            <a:r>
              <a:rPr lang="en-US" sz="1800" dirty="0"/>
              <a:t>Spraying into air – no wet time</a:t>
            </a:r>
          </a:p>
          <a:p>
            <a:pPr marL="862013" lvl="1" indent="-342900">
              <a:buClrTx/>
            </a:pPr>
            <a:r>
              <a:rPr lang="en-US" sz="1800" dirty="0"/>
              <a:t>Scrub with soap and water first</a:t>
            </a:r>
            <a:r>
              <a:rPr lang="en-US" sz="1800" baseline="30000" dirty="0"/>
              <a:t>1,2</a:t>
            </a:r>
          </a:p>
          <a:p>
            <a:pPr marL="862013" lvl="1" indent="-342900">
              <a:buClrTx/>
            </a:pPr>
            <a:r>
              <a:rPr lang="en-US" sz="1800" dirty="0"/>
              <a:t>Guidance for COVID-19 but evaluates risks (CDC, EPA, WHO)</a:t>
            </a:r>
            <a:endParaRPr lang="en-US" sz="1800" baseline="30000" dirty="0"/>
          </a:p>
          <a:p>
            <a:pPr marL="342900" indent="-342900">
              <a:buClrTx/>
              <a:buFont typeface="Wingdings" panose="05000000000000000000" pitchFamily="2" charset="2"/>
              <a:buChar char="§"/>
            </a:pPr>
            <a:r>
              <a:rPr lang="en-US" sz="2000" dirty="0"/>
              <a:t>Spraying individuals with disinfectants </a:t>
            </a:r>
            <a:r>
              <a:rPr lang="en-US" sz="2000" b="1" dirty="0"/>
              <a:t>is not recommended under any circumstances</a:t>
            </a:r>
            <a:r>
              <a:rPr lang="en-US" sz="2000" baseline="30000" dirty="0"/>
              <a:t>2</a:t>
            </a:r>
          </a:p>
          <a:p>
            <a:endParaRPr lang="en-US" sz="2000" dirty="0"/>
          </a:p>
          <a:p>
            <a:pPr marL="342900" indent="-342900">
              <a:buClr>
                <a:schemeClr val="tx1"/>
              </a:buClr>
              <a:buFont typeface="Wingdings" panose="05000000000000000000" pitchFamily="2" charset="2"/>
              <a:buChar char="§"/>
            </a:pPr>
            <a:endParaRPr lang="en-US" sz="2000" dirty="0"/>
          </a:p>
        </p:txBody>
      </p:sp>
      <p:sp>
        <p:nvSpPr>
          <p:cNvPr id="3" name="Title 2">
            <a:extLst>
              <a:ext uri="{FF2B5EF4-FFF2-40B4-BE49-F238E27FC236}">
                <a16:creationId xmlns:a16="http://schemas.microsoft.com/office/drawing/2014/main" id="{DD7CC031-CF95-81EB-7C82-E3167FE55302}"/>
              </a:ext>
            </a:extLst>
          </p:cNvPr>
          <p:cNvSpPr>
            <a:spLocks noGrp="1"/>
          </p:cNvSpPr>
          <p:nvPr>
            <p:ph type="title"/>
          </p:nvPr>
        </p:nvSpPr>
        <p:spPr>
          <a:xfrm>
            <a:off x="5542" y="366155"/>
            <a:ext cx="12180916" cy="789849"/>
          </a:xfrm>
        </p:spPr>
        <p:txBody>
          <a:bodyPr>
            <a:normAutofit fontScale="90000"/>
          </a:bodyPr>
          <a:lstStyle/>
          <a:p>
            <a:r>
              <a:rPr lang="en-US" dirty="0"/>
              <a:t>Do not Aerosolize Chemicals </a:t>
            </a:r>
            <a:br>
              <a:rPr lang="en-US" dirty="0"/>
            </a:br>
            <a:r>
              <a:rPr lang="en-US" dirty="0"/>
              <a:t>Into the Air</a:t>
            </a:r>
          </a:p>
        </p:txBody>
      </p:sp>
      <p:sp>
        <p:nvSpPr>
          <p:cNvPr id="8" name="TextBox 7">
            <a:extLst>
              <a:ext uri="{FF2B5EF4-FFF2-40B4-BE49-F238E27FC236}">
                <a16:creationId xmlns:a16="http://schemas.microsoft.com/office/drawing/2014/main" id="{E7BB2B17-BDC4-FEBD-A661-27A1803EFDCB}"/>
              </a:ext>
            </a:extLst>
          </p:cNvPr>
          <p:cNvSpPr txBox="1"/>
          <p:nvPr/>
        </p:nvSpPr>
        <p:spPr>
          <a:xfrm>
            <a:off x="307841" y="5930762"/>
            <a:ext cx="3369213" cy="307777"/>
          </a:xfrm>
          <a:prstGeom prst="rect">
            <a:avLst/>
          </a:prstGeom>
          <a:noFill/>
        </p:spPr>
        <p:txBody>
          <a:bodyPr wrap="square" rtlCol="0">
            <a:spAutoFit/>
          </a:bodyPr>
          <a:lstStyle/>
          <a:p>
            <a:r>
              <a:rPr lang="en-US" sz="1400" dirty="0"/>
              <a:t>Image Source: CDC (1) </a:t>
            </a:r>
            <a:endParaRPr lang="en-US" sz="1400" baseline="30000" dirty="0"/>
          </a:p>
        </p:txBody>
      </p:sp>
      <p:pic>
        <p:nvPicPr>
          <p:cNvPr id="10" name="Picture 9" descr="A person with a backpack full of liquid spraying a classroom">
            <a:extLst>
              <a:ext uri="{FF2B5EF4-FFF2-40B4-BE49-F238E27FC236}">
                <a16:creationId xmlns:a16="http://schemas.microsoft.com/office/drawing/2014/main" id="{14B26411-0E70-CE10-37B6-415B9612EE7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772861" y="1103838"/>
            <a:ext cx="2964005" cy="2562601"/>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C736D994-650B-F31A-A0A7-9F7DE0B82131}"/>
              </a:ext>
            </a:extLst>
          </p:cNvPr>
          <p:cNvSpPr txBox="1"/>
          <p:nvPr/>
        </p:nvSpPr>
        <p:spPr>
          <a:xfrm>
            <a:off x="8720073" y="3666439"/>
            <a:ext cx="3069579" cy="430887"/>
          </a:xfrm>
          <a:prstGeom prst="rect">
            <a:avLst/>
          </a:prstGeom>
          <a:noFill/>
        </p:spPr>
        <p:txBody>
          <a:bodyPr wrap="square">
            <a:spAutoFit/>
          </a:bodyPr>
          <a:lstStyle/>
          <a:p>
            <a:r>
              <a:rPr lang="en-US" sz="1100" dirty="0"/>
              <a:t>Image Source: </a:t>
            </a:r>
            <a:r>
              <a:rPr lang="en-US" sz="1100" dirty="0">
                <a:hlinkClick r:id="rId3"/>
              </a:rPr>
              <a:t>CC BY-NC 2.0 2005 Alliance for Excellent Education, Flickr Creative Commons</a:t>
            </a:r>
            <a:endParaRPr lang="en-US" sz="1100" dirty="0"/>
          </a:p>
        </p:txBody>
      </p:sp>
      <p:pic>
        <p:nvPicPr>
          <p:cNvPr id="14" name="Picture 13" descr="Descriptions of an electostatic sprayer, fogger (also known as a mister) and vaporizer; this is a screenshot from the CDC source 1 on this slide.">
            <a:extLst>
              <a:ext uri="{FF2B5EF4-FFF2-40B4-BE49-F238E27FC236}">
                <a16:creationId xmlns:a16="http://schemas.microsoft.com/office/drawing/2014/main" id="{2970446A-6CCA-111E-7414-CD7F255DB74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842" y="1320262"/>
            <a:ext cx="3132091" cy="4610500"/>
          </a:xfrm>
          <a:prstGeom prst="rect">
            <a:avLst/>
          </a:prstGeom>
        </p:spPr>
      </p:pic>
      <p:sp>
        <p:nvSpPr>
          <p:cNvPr id="16" name="TextBox 15">
            <a:extLst>
              <a:ext uri="{FF2B5EF4-FFF2-40B4-BE49-F238E27FC236}">
                <a16:creationId xmlns:a16="http://schemas.microsoft.com/office/drawing/2014/main" id="{D30D4685-6142-9EBC-3BCF-18F672C99A47}"/>
              </a:ext>
            </a:extLst>
          </p:cNvPr>
          <p:cNvSpPr txBox="1"/>
          <p:nvPr/>
        </p:nvSpPr>
        <p:spPr>
          <a:xfrm>
            <a:off x="8667287" y="4404122"/>
            <a:ext cx="3483000" cy="2246769"/>
          </a:xfrm>
          <a:prstGeom prst="rect">
            <a:avLst/>
          </a:prstGeom>
          <a:noFill/>
        </p:spPr>
        <p:txBody>
          <a:bodyPr wrap="square">
            <a:spAutoFit/>
          </a:bodyPr>
          <a:lstStyle/>
          <a:p>
            <a:r>
              <a:rPr lang="en-US" sz="1400" dirty="0"/>
              <a:t>Sources:</a:t>
            </a:r>
          </a:p>
          <a:p>
            <a:r>
              <a:rPr lang="en-US" sz="1400" baseline="30000" dirty="0"/>
              <a:t>1 </a:t>
            </a:r>
            <a:r>
              <a:rPr lang="en-US" sz="1400" u="sng" dirty="0">
                <a:hlinkClick r:id="rId5"/>
              </a:rPr>
              <a:t>CDC - Safety </a:t>
            </a:r>
            <a:r>
              <a:rPr lang="en-US" sz="1400" dirty="0">
                <a:hlinkClick r:id="rId5"/>
              </a:rPr>
              <a:t>Precautions When Using Electrostatic Sprayers, Foggers, Misters, or vaporizers for Surface Disinfection During the COVID-19 Pandemic </a:t>
            </a:r>
            <a:endParaRPr lang="en-US" sz="1400" dirty="0"/>
          </a:p>
          <a:p>
            <a:r>
              <a:rPr lang="en-US" sz="1400" baseline="30000" dirty="0"/>
              <a:t>2 </a:t>
            </a:r>
            <a:r>
              <a:rPr lang="en-US" sz="1400" dirty="0">
                <a:hlinkClick r:id="rId6"/>
              </a:rPr>
              <a:t>WHO - Situation Report 115 - Subject in Focus: Cleaning and Disinfection of Environmental Surfaces </a:t>
            </a:r>
            <a:endParaRPr lang="en-US" sz="1400" dirty="0"/>
          </a:p>
          <a:p>
            <a:r>
              <a:rPr lang="en-US" sz="1400" baseline="30000" dirty="0"/>
              <a:t>3 </a:t>
            </a:r>
            <a:r>
              <a:rPr lang="en-US" sz="1400" u="sng" dirty="0">
                <a:hlinkClick r:id="rId7"/>
              </a:rPr>
              <a:t>EPA’s List N: Disinfectants for Coronavirus</a:t>
            </a:r>
            <a:r>
              <a:rPr lang="en-US" sz="1400" dirty="0"/>
              <a:t> </a:t>
            </a:r>
          </a:p>
          <a:p>
            <a:endParaRPr lang="en-US" sz="1400" dirty="0"/>
          </a:p>
        </p:txBody>
      </p:sp>
    </p:spTree>
    <p:extLst>
      <p:ext uri="{BB962C8B-B14F-4D97-AF65-F5344CB8AC3E}">
        <p14:creationId xmlns:p14="http://schemas.microsoft.com/office/powerpoint/2010/main" val="109811269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1A65ACD-3D64-4FE7-8893-B05DA4C9DF4A}"/>
              </a:ext>
            </a:extLst>
          </p:cNvPr>
          <p:cNvSpPr>
            <a:spLocks noGrp="1"/>
          </p:cNvSpPr>
          <p:nvPr>
            <p:ph type="ftr" sz="quarter" idx="3"/>
          </p:nvPr>
        </p:nvSpPr>
        <p:spPr>
          <a:xfrm>
            <a:off x="5715001" y="6427435"/>
            <a:ext cx="2960281" cy="365125"/>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t>Footer for some or all the pages.</a:t>
            </a:r>
            <a:endParaRPr lang="en-US" dirty="0"/>
          </a:p>
        </p:txBody>
      </p:sp>
      <p:sp>
        <p:nvSpPr>
          <p:cNvPr id="3" name="Slide Number Placeholder 2">
            <a:extLst>
              <a:ext uri="{FF2B5EF4-FFF2-40B4-BE49-F238E27FC236}">
                <a16:creationId xmlns:a16="http://schemas.microsoft.com/office/drawing/2014/main" id="{1F321602-1849-4D86-A832-795C99EB6F11}"/>
              </a:ext>
            </a:extLst>
          </p:cNvPr>
          <p:cNvSpPr>
            <a:spLocks noGrp="1"/>
          </p:cNvSpPr>
          <p:nvPr>
            <p:ph type="sldNum" sz="quarter" idx="4"/>
          </p:nvPr>
        </p:nvSpPr>
        <p:spPr>
          <a:xfrm>
            <a:off x="10171272" y="6425701"/>
            <a:ext cx="365760"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rgbClr val="404040"/>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BBC35B-A44B-4119-B8DA-DE9E3DFADA20}" type="slidenum">
              <a:rPr lang="en-US" smtClean="0"/>
              <a:pPr/>
              <a:t>82</a:t>
            </a:fld>
            <a:endParaRPr lang="en-US" dirty="0"/>
          </a:p>
        </p:txBody>
      </p:sp>
      <p:pic>
        <p:nvPicPr>
          <p:cNvPr id="4" name="Picture 3">
            <a:extLst>
              <a:ext uri="{FF2B5EF4-FFF2-40B4-BE49-F238E27FC236}">
                <a16:creationId xmlns:a16="http://schemas.microsoft.com/office/drawing/2014/main" id="{F294C08D-AB3D-4993-844D-E0573C1DF374}"/>
              </a:ext>
            </a:extLst>
          </p:cNvPr>
          <p:cNvPicPr>
            <a:picLocks noChangeAspect="1"/>
          </p:cNvPicPr>
          <p:nvPr/>
        </p:nvPicPr>
        <p:blipFill>
          <a:blip r:embed="rId2"/>
          <a:stretch>
            <a:fillRect/>
          </a:stretch>
        </p:blipFill>
        <p:spPr>
          <a:xfrm>
            <a:off x="2416236" y="319087"/>
            <a:ext cx="7359529" cy="5966861"/>
          </a:xfrm>
          <a:prstGeom prst="rect">
            <a:avLst/>
          </a:prstGeom>
        </p:spPr>
      </p:pic>
      <p:sp>
        <p:nvSpPr>
          <p:cNvPr id="5" name="Flowchart: Summing Junction 4">
            <a:extLst>
              <a:ext uri="{FF2B5EF4-FFF2-40B4-BE49-F238E27FC236}">
                <a16:creationId xmlns:a16="http://schemas.microsoft.com/office/drawing/2014/main" id="{E1BDA52C-F28C-4A29-BDD5-2C35079C9824}"/>
              </a:ext>
            </a:extLst>
          </p:cNvPr>
          <p:cNvSpPr/>
          <p:nvPr/>
        </p:nvSpPr>
        <p:spPr>
          <a:xfrm>
            <a:off x="7411147" y="2194242"/>
            <a:ext cx="1264134" cy="971344"/>
          </a:xfrm>
          <a:prstGeom prst="flowChartSummingJunction">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00000"/>
                </a:solidFill>
              </a:ln>
              <a:noFill/>
            </a:endParaRPr>
          </a:p>
        </p:txBody>
      </p:sp>
    </p:spTree>
    <p:extLst>
      <p:ext uri="{BB962C8B-B14F-4D97-AF65-F5344CB8AC3E}">
        <p14:creationId xmlns:p14="http://schemas.microsoft.com/office/powerpoint/2010/main" val="1175737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Screenshot of video: Hazardous Chemicals Safety in Science Classrooms">
            <a:extLst>
              <a:ext uri="{FF2B5EF4-FFF2-40B4-BE49-F238E27FC236}">
                <a16:creationId xmlns:a16="http://schemas.microsoft.com/office/drawing/2014/main" id="{EAE881CD-3F7D-9FB6-5B01-417D4A2C8AE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48374" y="2692861"/>
            <a:ext cx="3224918" cy="1828800"/>
          </a:xfrm>
          <a:prstGeom prst="rect">
            <a:avLst/>
          </a:prstGeom>
        </p:spPr>
      </p:pic>
      <p:sp>
        <p:nvSpPr>
          <p:cNvPr id="2" name="Text Placeholder 1"/>
          <p:cNvSpPr>
            <a:spLocks noGrp="1"/>
          </p:cNvSpPr>
          <p:nvPr>
            <p:ph type="body" sz="quarter" idx="22"/>
          </p:nvPr>
        </p:nvSpPr>
        <p:spPr>
          <a:xfrm>
            <a:off x="761766" y="1521193"/>
            <a:ext cx="4864219" cy="4662833"/>
          </a:xfrm>
        </p:spPr>
        <p:txBody>
          <a:bodyPr/>
          <a:lstStyle/>
          <a:p>
            <a:pPr marL="342900" indent="-342900">
              <a:buClrTx/>
              <a:buFont typeface="Wingdings" panose="05000000000000000000" pitchFamily="2" charset="2"/>
              <a:buChar char="§"/>
            </a:pPr>
            <a:r>
              <a:rPr lang="en-US" sz="2400" dirty="0">
                <a:latin typeface="+mn-lt"/>
                <a:hlinkClick r:id="rId4"/>
              </a:rPr>
              <a:t>Homes/General</a:t>
            </a:r>
            <a:endParaRPr lang="en-US" sz="2400" dirty="0">
              <a:latin typeface="+mn-lt"/>
            </a:endParaRPr>
          </a:p>
          <a:p>
            <a:pPr marL="862013" lvl="1" indent="-342900">
              <a:buClrTx/>
            </a:pPr>
            <a:r>
              <a:rPr lang="en-US" sz="2200" dirty="0">
                <a:latin typeface="+mn-lt"/>
              </a:rPr>
              <a:t>Mold Prevention</a:t>
            </a:r>
          </a:p>
          <a:p>
            <a:pPr marL="862013" lvl="1" indent="-342900">
              <a:buClrTx/>
            </a:pPr>
            <a:r>
              <a:rPr lang="en-US" sz="2200" dirty="0">
                <a:latin typeface="+mn-lt"/>
              </a:rPr>
              <a:t>Asthma Trigger Control</a:t>
            </a:r>
          </a:p>
          <a:p>
            <a:pPr marL="862013" lvl="1" indent="-342900">
              <a:buClrTx/>
            </a:pPr>
            <a:r>
              <a:rPr lang="en-US" sz="2200" dirty="0">
                <a:latin typeface="+mn-lt"/>
              </a:rPr>
              <a:t>Healthy Home Air</a:t>
            </a:r>
          </a:p>
          <a:p>
            <a:pPr marL="1090613" lvl="2" indent="-342900">
              <a:buClrTx/>
            </a:pPr>
            <a:r>
              <a:rPr lang="en-US" sz="2000" dirty="0">
                <a:solidFill>
                  <a:schemeClr val="tx1"/>
                </a:solidFill>
                <a:latin typeface="+mn-lt"/>
              </a:rPr>
              <a:t>Ventilation, HRV/ERV systems</a:t>
            </a:r>
          </a:p>
          <a:p>
            <a:pPr marL="342900" indent="-342900">
              <a:buClrTx/>
              <a:buFont typeface="Wingdings" panose="05000000000000000000" pitchFamily="2" charset="2"/>
              <a:buChar char="§"/>
            </a:pPr>
            <a:r>
              <a:rPr lang="en-US" sz="2400" dirty="0">
                <a:latin typeface="+mn-lt"/>
                <a:hlinkClick r:id="rId5"/>
              </a:rPr>
              <a:t>Schools</a:t>
            </a:r>
            <a:endParaRPr lang="en-US" sz="2400" dirty="0"/>
          </a:p>
          <a:p>
            <a:pPr marL="862013" lvl="1" indent="-342900">
              <a:buClrTx/>
            </a:pPr>
            <a:r>
              <a:rPr lang="en-US" sz="2200" dirty="0">
                <a:latin typeface="+mn-lt"/>
              </a:rPr>
              <a:t>IAQ School Walkthroughs</a:t>
            </a:r>
          </a:p>
          <a:p>
            <a:pPr marL="862013" lvl="1" indent="-342900">
              <a:buClrTx/>
            </a:pPr>
            <a:r>
              <a:rPr lang="en-US" sz="2200" dirty="0">
                <a:latin typeface="+mn-lt"/>
              </a:rPr>
              <a:t>Hazardous Chemical/Safety in:</a:t>
            </a:r>
            <a:endParaRPr lang="en-US" sz="2200" dirty="0">
              <a:solidFill>
                <a:schemeClr val="tx1"/>
              </a:solidFill>
              <a:latin typeface="+mn-lt"/>
            </a:endParaRPr>
          </a:p>
          <a:p>
            <a:pPr marL="1090613" lvl="2" indent="-342900">
              <a:buClrTx/>
            </a:pPr>
            <a:r>
              <a:rPr lang="en-US" sz="2000" dirty="0">
                <a:solidFill>
                  <a:schemeClr val="tx1"/>
                </a:solidFill>
                <a:latin typeface="+mn-lt"/>
              </a:rPr>
              <a:t>Auto, Metal, Wood Shops</a:t>
            </a:r>
          </a:p>
          <a:p>
            <a:pPr marL="1090613" lvl="2" indent="-342900">
              <a:buClrTx/>
            </a:pPr>
            <a:r>
              <a:rPr lang="en-US" sz="2000" dirty="0">
                <a:solidFill>
                  <a:schemeClr val="tx1"/>
                </a:solidFill>
                <a:latin typeface="+mn-lt"/>
              </a:rPr>
              <a:t>Art Classrooms</a:t>
            </a:r>
          </a:p>
          <a:p>
            <a:pPr marL="1090613" lvl="2" indent="-342900">
              <a:buClrTx/>
            </a:pPr>
            <a:r>
              <a:rPr lang="en-US" sz="2000" dirty="0">
                <a:solidFill>
                  <a:schemeClr val="tx1"/>
                </a:solidFill>
                <a:latin typeface="+mn-lt"/>
              </a:rPr>
              <a:t>Science Classrooms</a:t>
            </a:r>
          </a:p>
          <a:p>
            <a:pPr marL="862013" lvl="1" indent="-342900">
              <a:buClrTx/>
            </a:pPr>
            <a:r>
              <a:rPr lang="en-US" sz="2200" dirty="0">
                <a:solidFill>
                  <a:schemeClr val="tx1"/>
                </a:solidFill>
              </a:rPr>
              <a:t>Art Hazards</a:t>
            </a:r>
            <a:endParaRPr lang="en-US" sz="2200" dirty="0">
              <a:solidFill>
                <a:schemeClr val="tx1"/>
              </a:solidFill>
              <a:latin typeface="+mn-lt"/>
            </a:endParaRPr>
          </a:p>
          <a:p>
            <a:pPr marL="862013" lvl="1" indent="-342900">
              <a:buFont typeface="Arial" panose="020B0604020202020204" pitchFamily="34" charset="0"/>
              <a:buChar char="•"/>
            </a:pPr>
            <a:endParaRPr lang="en-US" sz="2200" dirty="0">
              <a:solidFill>
                <a:schemeClr val="tx1"/>
              </a:solidFill>
              <a:latin typeface="+mn-lt"/>
            </a:endParaRPr>
          </a:p>
          <a:p>
            <a:pPr marL="862013" lvl="1" indent="-342900">
              <a:buFont typeface="Arial" panose="020B0604020202020204" pitchFamily="34" charset="0"/>
              <a:buChar char="•"/>
            </a:pPr>
            <a:endParaRPr lang="en-US" sz="2200" dirty="0">
              <a:solidFill>
                <a:schemeClr val="tx1"/>
              </a:solidFill>
              <a:latin typeface="+mn-lt"/>
            </a:endParaRPr>
          </a:p>
          <a:p>
            <a:pPr marL="342900" indent="-342900">
              <a:buFont typeface="Arial" panose="020B0604020202020204" pitchFamily="34" charset="0"/>
              <a:buChar char="•"/>
            </a:pPr>
            <a:endParaRPr lang="en-US" sz="2400" dirty="0">
              <a:latin typeface="+mn-lt"/>
            </a:endParaRPr>
          </a:p>
          <a:p>
            <a:pPr marL="342900" indent="-342900">
              <a:buFont typeface="Arial" panose="020B0604020202020204" pitchFamily="34" charset="0"/>
              <a:buChar char="•"/>
            </a:pPr>
            <a:endParaRPr lang="en-US" sz="2400" dirty="0">
              <a:latin typeface="+mn-lt"/>
            </a:endParaRPr>
          </a:p>
        </p:txBody>
      </p:sp>
      <p:sp>
        <p:nvSpPr>
          <p:cNvPr id="3" name="Title 2"/>
          <p:cNvSpPr>
            <a:spLocks noGrp="1"/>
          </p:cNvSpPr>
          <p:nvPr>
            <p:ph type="title"/>
          </p:nvPr>
        </p:nvSpPr>
        <p:spPr>
          <a:xfrm>
            <a:off x="5542" y="457200"/>
            <a:ext cx="6706543" cy="846306"/>
          </a:xfrm>
          <a:solidFill>
            <a:schemeClr val="bg1"/>
          </a:solidFill>
        </p:spPr>
        <p:txBody>
          <a:bodyPr>
            <a:normAutofit/>
          </a:bodyPr>
          <a:lstStyle/>
          <a:p>
            <a:r>
              <a:rPr lang="en-US" dirty="0"/>
              <a:t>Videos!</a:t>
            </a:r>
          </a:p>
        </p:txBody>
      </p:sp>
      <p:pic>
        <p:nvPicPr>
          <p:cNvPr id="9" name="Picture 8" descr="Screenshot of video: asthma trigger control">
            <a:extLst>
              <a:ext uri="{FF2B5EF4-FFF2-40B4-BE49-F238E27FC236}">
                <a16:creationId xmlns:a16="http://schemas.microsoft.com/office/drawing/2014/main" id="{0AE6F7AE-A194-33ED-C89F-B0F8DAF95F8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22460" y="670806"/>
            <a:ext cx="3252893" cy="1828800"/>
          </a:xfrm>
          <a:prstGeom prst="rect">
            <a:avLst/>
          </a:prstGeom>
        </p:spPr>
      </p:pic>
      <p:pic>
        <p:nvPicPr>
          <p:cNvPr id="12" name="Picture 11" descr="Screenshot of video: Fresh Air for a Healthier Home">
            <a:extLst>
              <a:ext uri="{FF2B5EF4-FFF2-40B4-BE49-F238E27FC236}">
                <a16:creationId xmlns:a16="http://schemas.microsoft.com/office/drawing/2014/main" id="{FE8B95B5-B3B8-7C85-8DB6-3891AF5B0AF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869244" y="2207663"/>
            <a:ext cx="3221346" cy="1828800"/>
          </a:xfrm>
          <a:prstGeom prst="rect">
            <a:avLst/>
          </a:prstGeom>
        </p:spPr>
      </p:pic>
      <p:pic>
        <p:nvPicPr>
          <p:cNvPr id="10" name="Picture 9" descr="Screenshot of video: Mold prevention">
            <a:extLst>
              <a:ext uri="{FF2B5EF4-FFF2-40B4-BE49-F238E27FC236}">
                <a16:creationId xmlns:a16="http://schemas.microsoft.com/office/drawing/2014/main" id="{73BDD30A-447E-6C43-F36A-CDE72F72D2C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092743" y="241604"/>
            <a:ext cx="3251201" cy="1828800"/>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6827F5CA-0032-DEC3-2140-5DDC953B7EA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634225" y="4147859"/>
            <a:ext cx="3082256" cy="1733066"/>
          </a:xfrm>
          <a:prstGeom prst="rect">
            <a:avLst/>
          </a:prstGeom>
        </p:spPr>
      </p:pic>
      <p:sp>
        <p:nvSpPr>
          <p:cNvPr id="4" name="Explosion: 14 Points 3">
            <a:extLst>
              <a:ext uri="{FF2B5EF4-FFF2-40B4-BE49-F238E27FC236}">
                <a16:creationId xmlns:a16="http://schemas.microsoft.com/office/drawing/2014/main" id="{9AC33FFC-2A84-4CCA-8459-7F168D792B6F}"/>
              </a:ext>
            </a:extLst>
          </p:cNvPr>
          <p:cNvSpPr/>
          <p:nvPr/>
        </p:nvSpPr>
        <p:spPr>
          <a:xfrm>
            <a:off x="9428122" y="5708305"/>
            <a:ext cx="1737375" cy="1085803"/>
          </a:xfrm>
          <a:prstGeom prst="irregularSeal2">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100" dirty="0"/>
              <a:t>NEW</a:t>
            </a:r>
          </a:p>
        </p:txBody>
      </p:sp>
      <p:pic>
        <p:nvPicPr>
          <p:cNvPr id="8" name="Picture 7">
            <a:extLst>
              <a:ext uri="{FF2B5EF4-FFF2-40B4-BE49-F238E27FC236}">
                <a16:creationId xmlns:a16="http://schemas.microsoft.com/office/drawing/2014/main" id="{88CE62FC-3846-DC0D-2308-0155F7E0BDE2}"/>
              </a:ext>
            </a:extLst>
          </p:cNvPr>
          <p:cNvPicPr>
            <a:picLocks noChangeAspect="1"/>
          </p:cNvPicPr>
          <p:nvPr/>
        </p:nvPicPr>
        <p:blipFill>
          <a:blip r:embed="rId10"/>
          <a:stretch>
            <a:fillRect/>
          </a:stretch>
        </p:blipFill>
        <p:spPr>
          <a:xfrm>
            <a:off x="4959467" y="4676311"/>
            <a:ext cx="3655089" cy="1522395"/>
          </a:xfrm>
          <a:prstGeom prst="rect">
            <a:avLst/>
          </a:prstGeom>
        </p:spPr>
      </p:pic>
      <p:sp>
        <p:nvSpPr>
          <p:cNvPr id="6" name="Explosion: 14 Points 5">
            <a:extLst>
              <a:ext uri="{FF2B5EF4-FFF2-40B4-BE49-F238E27FC236}">
                <a16:creationId xmlns:a16="http://schemas.microsoft.com/office/drawing/2014/main" id="{512A8408-735F-A080-C22B-D44FC10BF6B6}"/>
              </a:ext>
            </a:extLst>
          </p:cNvPr>
          <p:cNvSpPr/>
          <p:nvPr/>
        </p:nvSpPr>
        <p:spPr>
          <a:xfrm rot="1038075">
            <a:off x="3988769" y="5381711"/>
            <a:ext cx="1510612" cy="998425"/>
          </a:xfrm>
          <a:prstGeom prst="irregularSeal2">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100" dirty="0"/>
              <a:t>NEW</a:t>
            </a:r>
          </a:p>
        </p:txBody>
      </p:sp>
    </p:spTree>
    <p:extLst>
      <p:ext uri="{BB962C8B-B14F-4D97-AF65-F5344CB8AC3E}">
        <p14:creationId xmlns:p14="http://schemas.microsoft.com/office/powerpoint/2010/main" val="3348795942"/>
      </p:ext>
    </p:extLst>
  </p:cSld>
  <p:clrMapOvr>
    <a:masterClrMapping/>
  </p:clrMapOvr>
</p:sld>
</file>

<file path=ppt/theme/theme1.xml><?xml version="1.0" encoding="utf-8"?>
<a:theme xmlns:a="http://schemas.openxmlformats.org/drawingml/2006/main" name="Office Theme">
  <a:themeElements>
    <a:clrScheme name="Rebrand Colors">
      <a:dk1>
        <a:srgbClr val="000000"/>
      </a:dk1>
      <a:lt1>
        <a:srgbClr val="FFFFFF"/>
      </a:lt1>
      <a:dk2>
        <a:srgbClr val="3F3F3F"/>
      </a:dk2>
      <a:lt2>
        <a:srgbClr val="FFFFFF"/>
      </a:lt2>
      <a:accent1>
        <a:srgbClr val="2699BB"/>
      </a:accent1>
      <a:accent2>
        <a:srgbClr val="FFCC00"/>
      </a:accent2>
      <a:accent3>
        <a:srgbClr val="E8E8E8"/>
      </a:accent3>
      <a:accent4>
        <a:srgbClr val="6B7C8F"/>
      </a:accent4>
      <a:accent5>
        <a:srgbClr val="3069B2"/>
      </a:accent5>
      <a:accent6>
        <a:srgbClr val="3F3F3F"/>
      </a:accent6>
      <a:hlink>
        <a:srgbClr val="2699BB"/>
      </a:hlink>
      <a:folHlink>
        <a:srgbClr val="3069B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OH PPT Template2.potx" id="{5898FDF5-3F3F-469B-A93D-9CD3D81F0B87}" vid="{6A118528-C9F9-4441-8AC6-EB840EA39D60}"/>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2.xml><?xml version="1.0" encoding="utf-8"?>
<p:properties xmlns:p="http://schemas.microsoft.com/office/2006/metadata/properties" xmlns:xsi="http://www.w3.org/2001/XMLSchema-instance" xmlns:pc="http://schemas.microsoft.com/office/infopath/2007/PartnerControls">
  <documentManagement>
    <Category xmlns="fc8ba496-191c-4efa-995b-2397535f04d5">
      <Value>Resources</Value>
    </Category>
    <Topic xmlns="fc8ba496-191c-4efa-995b-2397535f04d5">
      <Value>PowerPoint</Value>
    </Topic>
    <_dlc_DocId xmlns="705272f9-4722-48fb-941c-405cda110530">7A4W3MJ5XWKC-2090435860-57</_dlc_DocId>
    <_dlc_DocIdUrl xmlns="705272f9-4722-48fb-941c-405cda110530">
      <Url>https://doh.sp.wa.gov/sites/OS/pr/cpa/_layouts/15/DocIdRedir.aspx?ID=7A4W3MJ5XWKC-2090435860-57</Url>
      <Description>7A4W3MJ5XWKC-2090435860-57</Description>
    </_dlc_DocIdUrl>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BC0E1661DB1D42B04F1C7F5931BB11" ma:contentTypeVersion="2" ma:contentTypeDescription="Create a new document." ma:contentTypeScope="" ma:versionID="692d5031129c76f3a9023e2c66c644f2">
  <xsd:schema xmlns:xsd="http://www.w3.org/2001/XMLSchema" xmlns:xs="http://www.w3.org/2001/XMLSchema" xmlns:p="http://schemas.microsoft.com/office/2006/metadata/properties" xmlns:ns2="705272f9-4722-48fb-941c-405cda110530" xmlns:ns3="fc8ba496-191c-4efa-995b-2397535f04d5" targetNamespace="http://schemas.microsoft.com/office/2006/metadata/properties" ma:root="true" ma:fieldsID="52e7cbb07a1486ed9b226ddd70231459" ns2:_="" ns3:_="">
    <xsd:import namespace="705272f9-4722-48fb-941c-405cda110530"/>
    <xsd:import namespace="fc8ba496-191c-4efa-995b-2397535f04d5"/>
    <xsd:element name="properties">
      <xsd:complexType>
        <xsd:sequence>
          <xsd:element name="documentManagement">
            <xsd:complexType>
              <xsd:all>
                <xsd:element ref="ns2:_dlc_DocId" minOccurs="0"/>
                <xsd:element ref="ns2:_dlc_DocIdUrl" minOccurs="0"/>
                <xsd:element ref="ns2:_dlc_DocIdPersistId" minOccurs="0"/>
                <xsd:element ref="ns3:Category" minOccurs="0"/>
                <xsd:element ref="ns3:Topic"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05272f9-4722-48fb-941c-405cda110530"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fc8ba496-191c-4efa-995b-2397535f04d5" elementFormDefault="qualified">
    <xsd:import namespace="http://schemas.microsoft.com/office/2006/documentManagement/types"/>
    <xsd:import namespace="http://schemas.microsoft.com/office/infopath/2007/PartnerControls"/>
    <xsd:element name="Category" ma:index="11" nillable="true" ma:displayName="Category" ma:internalName="Category">
      <xsd:complexType>
        <xsd:complexContent>
          <xsd:extension base="dms:MultiChoice">
            <xsd:sequence>
              <xsd:element name="Value" maxOccurs="unbounded" minOccurs="0" nillable="true">
                <xsd:simpleType>
                  <xsd:restriction base="dms:Choice">
                    <xsd:enumeration value="Resources"/>
                    <xsd:enumeration value="News Release Process"/>
                  </xsd:restriction>
                </xsd:simpleType>
              </xsd:element>
            </xsd:sequence>
          </xsd:extension>
        </xsd:complexContent>
      </xsd:complexType>
    </xsd:element>
    <xsd:element name="Topic" ma:index="12" nillable="true" ma:displayName="Focus Area" ma:internalName="Topic">
      <xsd:complexType>
        <xsd:complexContent>
          <xsd:extension base="dms:MultiChoice">
            <xsd:sequence>
              <xsd:element name="Value" maxOccurs="unbounded" minOccurs="0" nillable="true">
                <xsd:simpleType>
                  <xsd:restriction base="dms:Choice">
                    <xsd:enumeration value="Collaboration"/>
                    <xsd:enumeration value="Crisis/Risk Communication"/>
                    <xsd:enumeration value="General"/>
                    <xsd:enumeration value="Reports"/>
                    <xsd:enumeration value="Media Relations"/>
                    <xsd:enumeration value="Media Relations Articles"/>
                    <xsd:enumeration value="PowerPoint"/>
                    <xsd:enumeration value="Social Media"/>
                    <xsd:enumeration value="Video"/>
                  </xsd:restriction>
                </xsd:simple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4F5C952-0622-4D38-B3C6-BA66DD130C24}">
  <ds:schemaRefs>
    <ds:schemaRef ds:uri="http://schemas.microsoft.com/sharepoint/events"/>
  </ds:schemaRefs>
</ds:datastoreItem>
</file>

<file path=customXml/itemProps2.xml><?xml version="1.0" encoding="utf-8"?>
<ds:datastoreItem xmlns:ds="http://schemas.openxmlformats.org/officeDocument/2006/customXml" ds:itemID="{19DCB941-C581-444C-8E3C-E94646AACC21}">
  <ds:schemaRefs>
    <ds:schemaRef ds:uri="http://www.w3.org/XML/1998/namespace"/>
    <ds:schemaRef ds:uri="http://schemas.microsoft.com/office/2006/documentManagement/types"/>
    <ds:schemaRef ds:uri="http://purl.org/dc/dcmitype/"/>
    <ds:schemaRef ds:uri="http://purl.org/dc/elements/1.1/"/>
    <ds:schemaRef ds:uri="http://schemas.microsoft.com/office/infopath/2007/PartnerControls"/>
    <ds:schemaRef ds:uri="fc8ba496-191c-4efa-995b-2397535f04d5"/>
    <ds:schemaRef ds:uri="http://schemas.microsoft.com/office/2006/metadata/properties"/>
    <ds:schemaRef ds:uri="http://schemas.openxmlformats.org/package/2006/metadata/core-properties"/>
    <ds:schemaRef ds:uri="705272f9-4722-48fb-941c-405cda110530"/>
    <ds:schemaRef ds:uri="http://purl.org/dc/terms/"/>
  </ds:schemaRefs>
</ds:datastoreItem>
</file>

<file path=customXml/itemProps3.xml><?xml version="1.0" encoding="utf-8"?>
<ds:datastoreItem xmlns:ds="http://schemas.openxmlformats.org/officeDocument/2006/customXml" ds:itemID="{44BFAF43-6E03-4D43-8E1E-68CCD636456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05272f9-4722-48fb-941c-405cda110530"/>
    <ds:schemaRef ds:uri="fc8ba496-191c-4efa-995b-2397535f04d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B0865247-BFF8-4094-A1E3-953AAF60184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24063</TotalTime>
  <Words>10375</Words>
  <Application>Microsoft Office PowerPoint</Application>
  <PresentationFormat>Widescreen</PresentationFormat>
  <Paragraphs>961</Paragraphs>
  <Slides>82</Slides>
  <Notes>43</Notes>
  <HiddenSlides>39</HiddenSlides>
  <MMClips>0</MMClips>
  <ScaleCrop>false</ScaleCrop>
  <HeadingPairs>
    <vt:vector size="8" baseType="variant">
      <vt:variant>
        <vt:lpstr>Fonts Used</vt:lpstr>
      </vt:variant>
      <vt:variant>
        <vt:i4>14</vt:i4>
      </vt:variant>
      <vt:variant>
        <vt:lpstr>Theme</vt:lpstr>
      </vt:variant>
      <vt:variant>
        <vt:i4>2</vt:i4>
      </vt:variant>
      <vt:variant>
        <vt:lpstr>Embedded OLE Servers</vt:lpstr>
      </vt:variant>
      <vt:variant>
        <vt:i4>1</vt:i4>
      </vt:variant>
      <vt:variant>
        <vt:lpstr>Slide Titles</vt:lpstr>
      </vt:variant>
      <vt:variant>
        <vt:i4>82</vt:i4>
      </vt:variant>
    </vt:vector>
  </HeadingPairs>
  <TitlesOfParts>
    <vt:vector size="99" baseType="lpstr">
      <vt:lpstr>Aptos</vt:lpstr>
      <vt:lpstr>Aptos Display</vt:lpstr>
      <vt:lpstr>Arial</vt:lpstr>
      <vt:lpstr>Calibri</vt:lpstr>
      <vt:lpstr>Calibri Light</vt:lpstr>
      <vt:lpstr>Century Gothic</vt:lpstr>
      <vt:lpstr>Courier New</vt:lpstr>
      <vt:lpstr>Open Sans</vt:lpstr>
      <vt:lpstr>PT Serif</vt:lpstr>
      <vt:lpstr>Segoe UI</vt:lpstr>
      <vt:lpstr>Source Sans Pro Web</vt:lpstr>
      <vt:lpstr>Symbol</vt:lpstr>
      <vt:lpstr>Wingdings</vt:lpstr>
      <vt:lpstr>work-sans</vt:lpstr>
      <vt:lpstr>Office Theme</vt:lpstr>
      <vt:lpstr>Custom Design</vt:lpstr>
      <vt:lpstr>Acrobat Document</vt:lpstr>
      <vt:lpstr>Helping Your Community with Indoor Air Quality and mold resources from DOH</vt:lpstr>
      <vt:lpstr>Goals for today</vt:lpstr>
      <vt:lpstr>We spend most of our days in indoor environments, which means the air we breathe in our homes and workspaces has a big impact on our health. </vt:lpstr>
      <vt:lpstr>Indoor Air Quality Management Basics</vt:lpstr>
      <vt:lpstr>PowerPoint Presentation</vt:lpstr>
      <vt:lpstr>The Washington DOH School Environmental Health &amp; Safety and Indoor Air Quality Program has resources for residents, schools, and local health partners.</vt:lpstr>
      <vt:lpstr>Indoor Air Quality Questions</vt:lpstr>
      <vt:lpstr>Our Websites</vt:lpstr>
      <vt:lpstr>Videos!</vt:lpstr>
      <vt:lpstr>Healthy Homes</vt:lpstr>
      <vt:lpstr>Hiring an Indoor Air Investigator or Contractor</vt:lpstr>
      <vt:lpstr>Answers through Phone and Email</vt:lpstr>
      <vt:lpstr>Washington DOH tools to help you navigate concerns with mold cleanup, landlord and tenant mold issues, asbestos, pesticides, and more</vt:lpstr>
      <vt:lpstr>PowerPoint Presentation</vt:lpstr>
      <vt:lpstr>Keep Radon Out</vt:lpstr>
      <vt:lpstr>Keep Carbon Monoxide Out</vt:lpstr>
      <vt:lpstr>Use Safer Art Materials, and Use Them Safely (Videos)</vt:lpstr>
      <vt:lpstr>Use Safe Cleaning Practices in Your Home </vt:lpstr>
      <vt:lpstr>PowerPoint Presentation</vt:lpstr>
      <vt:lpstr>Disinfect only when necessary  and with safer disinfectants</vt:lpstr>
      <vt:lpstr>Bleach</vt:lpstr>
      <vt:lpstr>Other Disinfection Options: Superheated Steam</vt:lpstr>
      <vt:lpstr>PowerPoint Presentation</vt:lpstr>
      <vt:lpstr>The Label is the Law</vt:lpstr>
      <vt:lpstr>“If it’s on the shelf, it must be safe.”</vt:lpstr>
      <vt:lpstr>Avoid Perfumed, Fragranced, and Scented Products</vt:lpstr>
      <vt:lpstr>PowerPoint Presentation</vt:lpstr>
      <vt:lpstr>PowerPoint Presentation</vt:lpstr>
      <vt:lpstr>Mold and Moisture www.doh.wa.gov/mold</vt:lpstr>
      <vt:lpstr>Renters, Landlords, and Mold www.doh.wa.gov/rentermold</vt:lpstr>
      <vt:lpstr>Mold and Moisture: Key Points</vt:lpstr>
      <vt:lpstr>What are the Health Concerns of Mold and Moisture?</vt:lpstr>
      <vt:lpstr>Are Molds “Toxic”?</vt:lpstr>
      <vt:lpstr>Should I recommend sampling?</vt:lpstr>
      <vt:lpstr>PowerPoint Presentation</vt:lpstr>
      <vt:lpstr>Cleanup: Basics</vt:lpstr>
      <vt:lpstr>What Can I Keep?</vt:lpstr>
      <vt:lpstr>PowerPoint Presentation</vt:lpstr>
      <vt:lpstr>Ventilate with Fresh Air  and Upgrade Filters </vt:lpstr>
      <vt:lpstr>PowerPoint Presentation</vt:lpstr>
      <vt:lpstr>PowerPoint Presentation</vt:lpstr>
      <vt:lpstr>Smoke From Fires Webpage</vt:lpstr>
      <vt:lpstr>IAQ Inspections and Investigations in Schools</vt:lpstr>
      <vt:lpstr> Questions &amp; Discussion Thank You  Ali Boris, PhD Ali.Boris@doh.wa.gov 564-669-0730  Indoor Air Quality Specialist School EH&amp;S + IAQ Program Environmental Public Health Washington DOH  </vt:lpstr>
      <vt:lpstr>Accessibility notice</vt:lpstr>
      <vt:lpstr>Extra Slides</vt:lpstr>
      <vt:lpstr>Be Aware of Fentanyl and Analogs</vt:lpstr>
      <vt:lpstr>How to Notify: Pesticides Registration and Misuse Claims</vt:lpstr>
      <vt:lpstr>Asbestos</vt:lpstr>
      <vt:lpstr>Extra Slides</vt:lpstr>
      <vt:lpstr>More Recommendations</vt:lpstr>
      <vt:lpstr>Resources linked on our IAQ website</vt:lpstr>
      <vt:lpstr>Particle Filtration Recommendations</vt:lpstr>
      <vt:lpstr>Air Ventilation Energy Efficiency Technologies</vt:lpstr>
      <vt:lpstr>Air Ventilation Energy Efficiency Technologies</vt:lpstr>
      <vt:lpstr>UV-C Germicidal Technologies</vt:lpstr>
      <vt:lpstr>Monitoring CO2 for ventilation improvements: Schools</vt:lpstr>
      <vt:lpstr>Extra Slides</vt:lpstr>
      <vt:lpstr>Indoor Environmental Quality – Temperature in Schools</vt:lpstr>
      <vt:lpstr>Indoor Environmental Quality – Temperature</vt:lpstr>
      <vt:lpstr>Indoor Environmental Quality - Temperature</vt:lpstr>
      <vt:lpstr>Extra Slides</vt:lpstr>
      <vt:lpstr>Child Cares</vt:lpstr>
      <vt:lpstr>Extra Slides</vt:lpstr>
      <vt:lpstr>Scientific Consensus: If you sense it, remove it.</vt:lpstr>
      <vt:lpstr>Remediation Work: What to Look for</vt:lpstr>
      <vt:lpstr>Cleanup: Surfaces</vt:lpstr>
      <vt:lpstr>Common mold cause: Roof, window, and plumbing leaks</vt:lpstr>
      <vt:lpstr>Common mold cause: Condensation onto cool surfaces</vt:lpstr>
      <vt:lpstr>Common mold cause: Condensation onto cool surfaces</vt:lpstr>
      <vt:lpstr>Common mold cause: Condensation onto cool surfaces</vt:lpstr>
      <vt:lpstr>Common mold cause:  Poor external drainage</vt:lpstr>
      <vt:lpstr>Mold resources for additional questions:</vt:lpstr>
      <vt:lpstr>Extra Slides</vt:lpstr>
      <vt:lpstr>Hand Sanitizer</vt:lpstr>
      <vt:lpstr>Choose Safer Disinfectants EPA’s  Design for the Environment</vt:lpstr>
      <vt:lpstr>Other Options</vt:lpstr>
      <vt:lpstr>PowerPoint Presentation</vt:lpstr>
      <vt:lpstr>Say NO….</vt:lpstr>
      <vt:lpstr>Make Time for Handwashing!</vt:lpstr>
      <vt:lpstr>Do not Aerosolize Chemicals  Into the Air</vt:lpstr>
      <vt:lpstr>PowerPoint Presentation</vt:lpstr>
    </vt:vector>
  </TitlesOfParts>
  <Company>Washington State Department of Health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Dimitrova, Simana  (DOH)</dc:creator>
  <cp:lastModifiedBy>Boris, Alexandra J (DOH)</cp:lastModifiedBy>
  <cp:revision>398</cp:revision>
  <cp:lastPrinted>2019-06-24T22:33:15Z</cp:lastPrinted>
  <dcterms:created xsi:type="dcterms:W3CDTF">2018-03-05T22:02:38Z</dcterms:created>
  <dcterms:modified xsi:type="dcterms:W3CDTF">2024-05-03T02:51:42Z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0x01010079BC0E1661DB1D42B04F1C7F5931BB11</vt:lpwstr>
  </property>
  <property fmtid="{D5CDD505-2E9C-101B-9397-08002B2CF9AE}" pid="3" name="_dlc_DocIdItemGuid">
    <vt:lpwstr>f640e05c-14de-4082-a60c-89c409cdcca4</vt:lpwstr>
  </property>
  <property fmtid="{D5CDD505-2E9C-101B-9397-08002B2CF9AE}" pid="4" name="MSIP_Label_1520fa42-cf58-4c22-8b93-58cf1d3bd1cb_Enabled">
    <vt:lpwstr>true</vt:lpwstr>
  </property>
  <property fmtid="{D5CDD505-2E9C-101B-9397-08002B2CF9AE}" pid="5" name="MSIP_Label_1520fa42-cf58-4c22-8b93-58cf1d3bd1cb_SetDate">
    <vt:lpwstr>2023-01-19T16:39:19Z</vt:lpwstr>
  </property>
  <property fmtid="{D5CDD505-2E9C-101B-9397-08002B2CF9AE}" pid="6" name="MSIP_Label_1520fa42-cf58-4c22-8b93-58cf1d3bd1cb_Method">
    <vt:lpwstr>Standard</vt:lpwstr>
  </property>
  <property fmtid="{D5CDD505-2E9C-101B-9397-08002B2CF9AE}" pid="7" name="MSIP_Label_1520fa42-cf58-4c22-8b93-58cf1d3bd1cb_Name">
    <vt:lpwstr>Public Information</vt:lpwstr>
  </property>
  <property fmtid="{D5CDD505-2E9C-101B-9397-08002B2CF9AE}" pid="8" name="MSIP_Label_1520fa42-cf58-4c22-8b93-58cf1d3bd1cb_SiteId">
    <vt:lpwstr>11d0e217-264e-400a-8ba0-57dcc127d72d</vt:lpwstr>
  </property>
  <property fmtid="{D5CDD505-2E9C-101B-9397-08002B2CF9AE}" pid="9" name="MSIP_Label_1520fa42-cf58-4c22-8b93-58cf1d3bd1cb_ActionId">
    <vt:lpwstr>77be5adf-0877-4c21-8478-291dbc9ca470</vt:lpwstr>
  </property>
  <property fmtid="{D5CDD505-2E9C-101B-9397-08002B2CF9AE}" pid="10" name="MSIP_Label_1520fa42-cf58-4c22-8b93-58cf1d3bd1cb_ContentBits">
    <vt:lpwstr>0</vt:lpwstr>
  </property>
</Properties>
</file>